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76" r:id="rId1"/>
    <p:sldMasterId id="2147483888" r:id="rId2"/>
  </p:sldMasterIdLst>
  <p:notesMasterIdLst>
    <p:notesMasterId r:id="rId34"/>
  </p:notesMasterIdLst>
  <p:sldIdLst>
    <p:sldId id="326" r:id="rId3"/>
    <p:sldId id="312" r:id="rId4"/>
    <p:sldId id="329" r:id="rId5"/>
    <p:sldId id="328" r:id="rId6"/>
    <p:sldId id="330" r:id="rId7"/>
    <p:sldId id="331" r:id="rId8"/>
    <p:sldId id="332" r:id="rId9"/>
    <p:sldId id="327" r:id="rId10"/>
    <p:sldId id="333" r:id="rId11"/>
    <p:sldId id="334" r:id="rId12"/>
    <p:sldId id="335" r:id="rId13"/>
    <p:sldId id="336" r:id="rId14"/>
    <p:sldId id="356" r:id="rId15"/>
    <p:sldId id="337" r:id="rId16"/>
    <p:sldId id="338" r:id="rId17"/>
    <p:sldId id="340" r:id="rId18"/>
    <p:sldId id="339" r:id="rId19"/>
    <p:sldId id="341" r:id="rId20"/>
    <p:sldId id="342"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5357" autoAdjust="0"/>
  </p:normalViewPr>
  <p:slideViewPr>
    <p:cSldViewPr snapToGrid="0" snapToObjects="1">
      <p:cViewPr varScale="1">
        <p:scale>
          <a:sx n="84" d="100"/>
          <a:sy n="84" d="100"/>
        </p:scale>
        <p:origin x="-10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29.xml"/><Relationship Id="rId34" Type="http://schemas.openxmlformats.org/officeDocument/2006/relationships/notesMaster" Target="notesMasters/notesMaster1.xml"/><Relationship Id="rId39" Type="http://schemas.openxmlformats.org/officeDocument/2006/relationships/tableStyles" Target="tableStyles.xml"/><Relationship Id="rId7" Type="http://schemas.openxmlformats.org/officeDocument/2006/relationships/slide" Target="slides/slide5.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slide" Target="slides/slide30.xml"/><Relationship Id="rId37"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slide" Target="slides/slide31.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38" Type="http://schemas.openxmlformats.org/officeDocument/2006/relationships/theme" Target="theme/theme1.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EFF3E-1329-2542-B4E2-A362AFDE66EF}" type="datetimeFigureOut">
              <a:rPr lang="fr-FR" smtClean="0"/>
              <a:pPr/>
              <a:t>11/05/16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B936D-5371-504E-B4C4-9C9D9E931378}"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Présentation de la forme</a:t>
            </a:r>
          </a:p>
          <a:p>
            <a:r>
              <a:rPr lang="fr-FR" dirty="0" smtClean="0"/>
              <a:t>Bulletins normés tout au long de la scolarité</a:t>
            </a:r>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Mémo académie Grenoble</a:t>
            </a:r>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19</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p:spPr>
        <p:txBody>
          <a:bodyPr/>
          <a:lstStyle/>
          <a:p>
            <a:r>
              <a:rPr lang="fr-FR">
                <a:latin typeface="Times New Roman" pitchFamily="26" charset="0"/>
              </a:rPr>
              <a:t>Les étapes sont importantes, à respecter chronologiquement car c’est une anticipation opératoire (individuelle ou collective).</a:t>
            </a:r>
          </a:p>
        </p:txBody>
      </p:sp>
      <p:sp>
        <p:nvSpPr>
          <p:cNvPr id="20484" name="Espace réservé du numéro de diapositive 3"/>
          <p:cNvSpPr>
            <a:spLocks noGrp="1"/>
          </p:cNvSpPr>
          <p:nvPr>
            <p:ph type="sldNum" sz="quarter" idx="5"/>
          </p:nvPr>
        </p:nvSpPr>
        <p:spPr>
          <a:noFill/>
        </p:spPr>
        <p:txBody>
          <a:bodyPr/>
          <a:lstStyle/>
          <a:p>
            <a:fld id="{A51AD1E0-3AC8-B64E-907E-4B563ABEE650}" type="slidenum">
              <a:rPr lang="fr-FR"/>
              <a:pPr/>
              <a:t>21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p:spPr>
        <p:txBody>
          <a:bodyPr/>
          <a:lstStyle/>
          <a:p>
            <a:r>
              <a:rPr lang="fr-FR">
                <a:latin typeface="Times New Roman" pitchFamily="26" charset="0"/>
              </a:rPr>
              <a:t>Le socle commun fait référence au socle commun de connaissances, de compétences et de culture (S4C)</a:t>
            </a:r>
          </a:p>
          <a:p>
            <a:r>
              <a:rPr lang="fr-FR">
                <a:latin typeface="Times New Roman" pitchFamily="26" charset="0"/>
              </a:rPr>
              <a:t>Préambule à toute démarche de projet : travail d’équipe pour définir le stratégie de formation sur le cycle.</a:t>
            </a:r>
          </a:p>
          <a:p>
            <a:r>
              <a:rPr lang="fr-FR">
                <a:latin typeface="Times New Roman" pitchFamily="26" charset="0"/>
              </a:rPr>
              <a:t>1. Mettre en œuvre et développer une pédagogie inductive, active. (par rapport aux programmes)</a:t>
            </a:r>
          </a:p>
          <a:p>
            <a:r>
              <a:rPr lang="fr-FR">
                <a:latin typeface="Times New Roman" pitchFamily="26" charset="0"/>
              </a:rPr>
              <a:t>2. Evaluation positive</a:t>
            </a:r>
          </a:p>
        </p:txBody>
      </p:sp>
      <p:sp>
        <p:nvSpPr>
          <p:cNvPr id="21508" name="Espace réservé du numéro de diapositive 3"/>
          <p:cNvSpPr>
            <a:spLocks noGrp="1"/>
          </p:cNvSpPr>
          <p:nvPr>
            <p:ph type="sldNum" sz="quarter" idx="5"/>
          </p:nvPr>
        </p:nvSpPr>
        <p:spPr>
          <a:noFill/>
        </p:spPr>
        <p:txBody>
          <a:bodyPr/>
          <a:lstStyle/>
          <a:p>
            <a:fld id="{A0590D8F-D708-8A40-AC9B-789C4D75270E}" type="slidenum">
              <a:rPr lang="fr-FR"/>
              <a:pPr/>
              <a:t>22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ln/>
        </p:spPr>
        <p:txBody>
          <a:bodyPr/>
          <a:lstStyle/>
          <a:p>
            <a:r>
              <a:rPr lang="fr-FR">
                <a:latin typeface="Times New Roman" pitchFamily="26" charset="0"/>
              </a:rPr>
              <a:t>Un évènement, une manifestation, une sortie, etc. e lien avec les activités du champ professionnel.</a:t>
            </a:r>
          </a:p>
          <a:p>
            <a:r>
              <a:rPr lang="fr-FR">
                <a:latin typeface="Times New Roman" pitchFamily="26" charset="0"/>
              </a:rPr>
              <a:t>Point de vigilance : projet en cohérence avec le projet d’établissement.</a:t>
            </a:r>
          </a:p>
        </p:txBody>
      </p:sp>
      <p:sp>
        <p:nvSpPr>
          <p:cNvPr id="22532" name="Espace réservé du numéro de diapositive 3"/>
          <p:cNvSpPr>
            <a:spLocks noGrp="1"/>
          </p:cNvSpPr>
          <p:nvPr>
            <p:ph type="sldNum" sz="quarter" idx="5"/>
          </p:nvPr>
        </p:nvSpPr>
        <p:spPr>
          <a:noFill/>
        </p:spPr>
        <p:txBody>
          <a:bodyPr/>
          <a:lstStyle/>
          <a:p>
            <a:fld id="{3ED3B42F-DB0B-AD42-8281-A27A4E241A81}" type="slidenum">
              <a:rPr lang="fr-FR"/>
              <a:pPr/>
              <a:t>23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p:spPr>
        <p:txBody>
          <a:bodyPr/>
          <a:lstStyle/>
          <a:p>
            <a:r>
              <a:rPr lang="fr-FR">
                <a:latin typeface="Times New Roman" pitchFamily="26" charset="0"/>
              </a:rPr>
              <a:t>Equipe pédagogique élargie (CPE, infirmière, professeur documentaliste). En réseau avec le conseil école collège.</a:t>
            </a:r>
          </a:p>
          <a:p>
            <a:r>
              <a:rPr lang="fr-FR">
                <a:latin typeface="Times New Roman" pitchFamily="26" charset="0"/>
              </a:rPr>
              <a:t>Recherche d’une plus value apportée par le projet.</a:t>
            </a:r>
          </a:p>
        </p:txBody>
      </p:sp>
      <p:sp>
        <p:nvSpPr>
          <p:cNvPr id="23556" name="Espace réservé du numéro de diapositive 3"/>
          <p:cNvSpPr>
            <a:spLocks noGrp="1"/>
          </p:cNvSpPr>
          <p:nvPr>
            <p:ph type="sldNum" sz="quarter" idx="5"/>
          </p:nvPr>
        </p:nvSpPr>
        <p:spPr>
          <a:noFill/>
        </p:spPr>
        <p:txBody>
          <a:bodyPr/>
          <a:lstStyle/>
          <a:p>
            <a:fld id="{0CC4BD58-04D2-8145-AD58-D4B506DCE6B7}" type="slidenum">
              <a:rPr lang="fr-FR"/>
              <a:pPr/>
              <a:t>24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noFill/>
          <a:ln/>
        </p:spPr>
        <p:txBody>
          <a:bodyPr/>
          <a:lstStyle/>
          <a:p>
            <a:r>
              <a:rPr lang="fr-FR">
                <a:latin typeface="Times New Roman" pitchFamily="26" charset="0"/>
              </a:rPr>
              <a:t>Partenaires institutionnels, associatifs, CLEE, .entreprises, etc.</a:t>
            </a:r>
          </a:p>
          <a:p>
            <a:r>
              <a:rPr lang="fr-FR">
                <a:latin typeface="Times New Roman" pitchFamily="26" charset="0"/>
              </a:rPr>
              <a:t>Relations avec les familles</a:t>
            </a:r>
          </a:p>
        </p:txBody>
      </p:sp>
      <p:sp>
        <p:nvSpPr>
          <p:cNvPr id="24580" name="Espace réservé du numéro de diapositive 3"/>
          <p:cNvSpPr>
            <a:spLocks noGrp="1"/>
          </p:cNvSpPr>
          <p:nvPr>
            <p:ph type="sldNum" sz="quarter" idx="5"/>
          </p:nvPr>
        </p:nvSpPr>
        <p:spPr>
          <a:noFill/>
        </p:spPr>
        <p:txBody>
          <a:bodyPr/>
          <a:lstStyle/>
          <a:p>
            <a:fld id="{34CF53FB-581A-1D48-BC9D-6F2A3DC8BC5E}" type="slidenum">
              <a:rPr lang="fr-FR"/>
              <a:pPr/>
              <a:t>25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p:spPr>
        <p:txBody>
          <a:bodyPr/>
          <a:lstStyle/>
          <a:p>
            <a:endParaRPr lang="fr-FR">
              <a:latin typeface="Times New Roman" pitchFamily="26" charset="0"/>
            </a:endParaRPr>
          </a:p>
        </p:txBody>
      </p:sp>
      <p:sp>
        <p:nvSpPr>
          <p:cNvPr id="25604" name="Espace réservé du numéro de diapositive 3"/>
          <p:cNvSpPr>
            <a:spLocks noGrp="1"/>
          </p:cNvSpPr>
          <p:nvPr>
            <p:ph type="sldNum" sz="quarter" idx="5"/>
          </p:nvPr>
        </p:nvSpPr>
        <p:spPr>
          <a:noFill/>
        </p:spPr>
        <p:txBody>
          <a:bodyPr/>
          <a:lstStyle/>
          <a:p>
            <a:fld id="{589E767A-8619-0C42-9CC9-88B64E5B311B}" type="slidenum">
              <a:rPr lang="fr-FR"/>
              <a:pPr/>
              <a:t>26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p:spPr>
        <p:txBody>
          <a:bodyPr/>
          <a:lstStyle/>
          <a:p>
            <a:r>
              <a:rPr lang="fr-FR">
                <a:latin typeface="Arial Narrow" pitchFamily="26" charset="0"/>
              </a:rPr>
              <a:t>L’ordre d’intervention des enseignants est à prévoir.</a:t>
            </a:r>
          </a:p>
          <a:p>
            <a:r>
              <a:rPr lang="fr-FR">
                <a:latin typeface="Arial Narrow" pitchFamily="26" charset="0"/>
              </a:rPr>
              <a:t>La formalisation est essentielle</a:t>
            </a:r>
          </a:p>
          <a:p>
            <a:endParaRPr lang="fr-FR">
              <a:latin typeface="Times New Roman" pitchFamily="26" charset="0"/>
            </a:endParaRPr>
          </a:p>
        </p:txBody>
      </p:sp>
      <p:sp>
        <p:nvSpPr>
          <p:cNvPr id="26628" name="Espace réservé du numéro de diapositive 3"/>
          <p:cNvSpPr>
            <a:spLocks noGrp="1"/>
          </p:cNvSpPr>
          <p:nvPr>
            <p:ph type="sldNum" sz="quarter" idx="5"/>
          </p:nvPr>
        </p:nvSpPr>
        <p:spPr>
          <a:noFill/>
        </p:spPr>
        <p:txBody>
          <a:bodyPr/>
          <a:lstStyle/>
          <a:p>
            <a:fld id="{E6EC6BC8-0EC3-B04F-A953-5AC8DFF26E56}" type="slidenum">
              <a:rPr lang="fr-FR"/>
              <a:pPr/>
              <a:t>27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p:spPr>
        <p:txBody>
          <a:bodyPr/>
          <a:lstStyle/>
          <a:p>
            <a:r>
              <a:rPr lang="fr-FR">
                <a:latin typeface="Times New Roman" pitchFamily="26" charset="0"/>
              </a:rPr>
              <a:t>Au cours de l’évaluation l’émergence des besoins d’un ou plusieurs élève(s) doit amaner la réflexion pédagogique de l’équipe sur la définition d’un autre projet</a:t>
            </a:r>
          </a:p>
        </p:txBody>
      </p:sp>
      <p:sp>
        <p:nvSpPr>
          <p:cNvPr id="27652" name="Espace réservé du numéro de diapositive 3"/>
          <p:cNvSpPr>
            <a:spLocks noGrp="1"/>
          </p:cNvSpPr>
          <p:nvPr>
            <p:ph type="sldNum" sz="quarter" idx="5"/>
          </p:nvPr>
        </p:nvSpPr>
        <p:spPr>
          <a:noFill/>
        </p:spPr>
        <p:txBody>
          <a:bodyPr/>
          <a:lstStyle/>
          <a:p>
            <a:fld id="{C8E5A379-2055-0740-BC6D-FF540E2D6AFD}" type="slidenum">
              <a:rPr lang="fr-FR"/>
              <a:pPr/>
              <a:t>30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Présentation</a:t>
            </a:r>
            <a:r>
              <a:rPr lang="fr-FR" baseline="0" dirty="0" smtClean="0"/>
              <a:t> d’un bulletin : évaluations  disciplinaires</a:t>
            </a:r>
          </a:p>
          <a:p>
            <a:r>
              <a:rPr lang="fr-FR" baseline="0" dirty="0" smtClean="0"/>
              <a:t>Place des champs prof ? Inscription en Techno ? Remontée d’information pour adaptation à la </a:t>
            </a:r>
            <a:r>
              <a:rPr lang="fr-FR" baseline="0" smtClean="0"/>
              <a:t>Segpa</a:t>
            </a:r>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Evaluation</a:t>
            </a:r>
            <a:r>
              <a:rPr lang="fr-FR" baseline="0" dirty="0" smtClean="0"/>
              <a:t> transversales : parcours, AP</a:t>
            </a:r>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Evaluation</a:t>
            </a:r>
            <a:r>
              <a:rPr lang="fr-FR" baseline="0" dirty="0" smtClean="0"/>
              <a:t> fin de cycle</a:t>
            </a:r>
          </a:p>
          <a:p>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12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13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Mémo </a:t>
            </a:r>
            <a:r>
              <a:rPr lang="fr-FR" smtClean="0"/>
              <a:t>académie Grenoble</a:t>
            </a:r>
            <a:endParaRPr lang="fr-FR"/>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16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Mémo académie Grenoble</a:t>
            </a:r>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17</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Mémo académie Grenoble</a:t>
            </a:r>
            <a:endParaRPr lang="fr-FR" dirty="0"/>
          </a:p>
        </p:txBody>
      </p:sp>
      <p:sp>
        <p:nvSpPr>
          <p:cNvPr id="4" name="Espace réservé du numéro de diapositive 3"/>
          <p:cNvSpPr>
            <a:spLocks noGrp="1"/>
          </p:cNvSpPr>
          <p:nvPr>
            <p:ph type="sldNum" sz="quarter" idx="10"/>
          </p:nvPr>
        </p:nvSpPr>
        <p:spPr/>
        <p:txBody>
          <a:bodyPr/>
          <a:lstStyle/>
          <a:p>
            <a:fld id="{644B936D-5371-504E-B4C4-9C9D9E931378}" type="slidenum">
              <a:rPr lang="fr-FR" smtClean="0"/>
              <a:pPr/>
              <a:t>18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fr-FR" smtClean="0"/>
              <a:t>Cliquez et modifiez le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grpSp>
        <p:nvGrpSpPr>
          <p:cNvPr id="2" name="Grouper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lstStyle>
          <a:p>
            <a:fld id="{EEDFDD89-FA59-3A49-A948-B9097D424DDE}" type="datetimeFigureOut">
              <a:rPr lang="fr-FR" smtClean="0"/>
              <a:pPr/>
              <a:t>11/05/16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lstStyle>
          <a:p>
            <a:fld id="{AF94E285-444D-4C0C-8BFA-BDB311F86A90}"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DFDD89-FA59-3A49-A948-B9097D424DDE}" type="datetimeFigureOut">
              <a:rPr lang="fr-FR" smtClean="0"/>
              <a:pPr/>
              <a:t>11/05/16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64B15-76EF-0C48-B2FB-788AF799A05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DFDD89-FA59-3A49-A948-B9097D424DDE}" type="datetimeFigureOut">
              <a:rPr lang="fr-FR" smtClean="0"/>
              <a:pPr/>
              <a:t>11/05/16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64B15-76EF-0C48-B2FB-788AF799A052}"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fr-FR" smtClean="0"/>
              <a:t>Cliquez et modifiez le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grpSp>
        <p:nvGrpSpPr>
          <p:cNvPr id="2" name="Grouper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lstStyle>
          <a:p>
            <a:fld id="{EEDFDD89-FA59-3A49-A948-B9097D424DDE}" type="datetimeFigureOut">
              <a:rPr lang="fr-FR" smtClean="0"/>
              <a:pPr/>
              <a:t>11/05/16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lstStyle>
          <a:p>
            <a:fld id="{AF94E285-444D-4C0C-8BFA-BDB311F86A90}"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EDFDD89-FA59-3A49-A948-B9097D424DDE}" type="datetimeFigureOut">
              <a:rPr lang="fr-FR" smtClean="0"/>
              <a:pPr/>
              <a:t>11/05/16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264B15-76EF-0C48-B2FB-788AF799A052}" type="slidenum">
              <a:rPr lang="fr-FR" smtClean="0"/>
              <a:pPr/>
              <a:t>‹#›</a:t>
            </a:fld>
            <a:endParaRPr lang="fr-FR"/>
          </a:p>
        </p:txBody>
      </p:sp>
      <p:sp>
        <p:nvSpPr>
          <p:cNvPr id="7" name="Titre 6"/>
          <p:cNvSpPr>
            <a:spLocks noGrp="1"/>
          </p:cNvSpPr>
          <p:nvPr>
            <p:ph type="title"/>
          </p:nvPr>
        </p:nvSpPr>
        <p:spPr/>
        <p:txBody>
          <a:bodyPr rtlCol="0"/>
          <a:lstStyle/>
          <a:p>
            <a:r>
              <a:rPr kumimoji="0" lang="fr-FR" smtClean="0"/>
              <a:t>Cliquez et modifiez le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EDFDD89-FA59-3A49-A948-B9097D424DDE}" type="datetimeFigureOut">
              <a:rPr lang="fr-FR" smtClean="0"/>
              <a:pPr/>
              <a:t>11/05/16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94E285-444D-4C0C-8BFA-BDB311F86A90}" type="slidenum">
              <a:rPr lang="fr-FR" smtClean="0"/>
              <a:pPr/>
              <a:t>‹#›</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EDFDD89-FA59-3A49-A948-B9097D424DDE}" type="datetimeFigureOut">
              <a:rPr lang="fr-FR" smtClean="0"/>
              <a:pPr/>
              <a:t>11/05/16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264B15-76EF-0C48-B2FB-788AF799A052}" type="slidenum">
              <a:rPr lang="fr-FR" smtClean="0"/>
              <a:pPr/>
              <a:t>‹#›</a:t>
            </a:fld>
            <a:endParaRPr lang="fr-FR"/>
          </a:p>
        </p:txBody>
      </p:sp>
      <p:sp>
        <p:nvSpPr>
          <p:cNvPr id="8" name="Titre 7"/>
          <p:cNvSpPr>
            <a:spLocks noGrp="1"/>
          </p:cNvSpPr>
          <p:nvPr>
            <p:ph type="title"/>
          </p:nvPr>
        </p:nvSpPr>
        <p:spPr/>
        <p:txBody>
          <a:bodyPr rtlCol="0"/>
          <a:lstStyle/>
          <a:p>
            <a:r>
              <a:rPr kumimoji="0" lang="fr-FR" smtClean="0"/>
              <a:t>Cliquez et modifiez le titre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EDFDD89-FA59-3A49-A948-B9097D424DDE}" type="datetimeFigureOut">
              <a:rPr lang="fr-FR" smtClean="0"/>
              <a:pPr/>
              <a:t>11/05/16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264B15-76EF-0C48-B2FB-788AF799A05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EDFDD89-FA59-3A49-A948-B9097D424DDE}" type="datetimeFigureOut">
              <a:rPr lang="fr-FR" smtClean="0"/>
              <a:pPr/>
              <a:t>11/05/16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264B15-76EF-0C48-B2FB-788AF799A052}" type="slidenum">
              <a:rPr lang="fr-FR" smtClean="0"/>
              <a:pPr/>
              <a:t>‹#›</a:t>
            </a:fld>
            <a:endParaRPr lang="fr-FR"/>
          </a:p>
        </p:txBody>
      </p:sp>
      <p:sp>
        <p:nvSpPr>
          <p:cNvPr id="6" name="Titre 5"/>
          <p:cNvSpPr>
            <a:spLocks noGrp="1"/>
          </p:cNvSpPr>
          <p:nvPr>
            <p:ph type="title"/>
          </p:nvPr>
        </p:nvSpPr>
        <p:spPr/>
        <p:txBody>
          <a:bodyPr rtlCol="0"/>
          <a:lstStyle/>
          <a:p>
            <a:r>
              <a:rPr kumimoji="0" lang="fr-FR" smtClean="0"/>
              <a:t>Cliquez et modifiez le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DFDD89-FA59-3A49-A948-B9097D424DDE}" type="datetimeFigureOut">
              <a:rPr lang="fr-FR" smtClean="0"/>
              <a:pPr/>
              <a:t>11/05/16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264B15-76EF-0C48-B2FB-788AF799A05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p>
            <a:fld id="{EEDFDD89-FA59-3A49-A948-B9097D424DDE}" type="datetimeFigureOut">
              <a:rPr lang="fr-FR" smtClean="0"/>
              <a:pPr/>
              <a:t>11/05/16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264B15-76EF-0C48-B2FB-788AF799A05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lstStyle>
          <a:p>
            <a:fld id="{EEDFDD89-FA59-3A49-A948-B9097D424DDE}" type="datetimeFigureOut">
              <a:rPr lang="fr-FR" smtClean="0"/>
              <a:pPr/>
              <a:t>11/05/16</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lstStyle>
          <a:p>
            <a:fld id="{0A264B15-76EF-0C48-B2FB-788AF799A052}" type="slidenum">
              <a:rPr lang="fr-FR" smtClean="0"/>
              <a:pPr/>
              <a:t>‹#›</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fr-FR" smtClean="0"/>
              <a:t>Cliquez et modifiez le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3" Type="http://schemas.openxmlformats.org/officeDocument/2006/relationships/image" Target="../media/image1.jpeg"/><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smtClean="0"/>
              <a:t>Cliquez et modifiez le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EEDFDD89-FA59-3A49-A948-B9097D424DDE}" type="datetimeFigureOut">
              <a:rPr lang="fr-FR" smtClean="0"/>
              <a:pPr/>
              <a:t>11/05/16</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0A264B15-76EF-0C48-B2FB-788AF799A05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Triangle rect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smtClean="0"/>
              <a:t>Cliquez et modifiez le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EEDFDD89-FA59-3A49-A948-B9097D424DDE}" type="datetimeFigureOut">
              <a:rPr lang="fr-FR" smtClean="0">
                <a:solidFill>
                  <a:prstClr val="black"/>
                </a:solidFill>
              </a:rPr>
              <a:pPr/>
              <a:t>11/05/16</a:t>
            </a:fld>
            <a:endParaRPr lang="fr-FR">
              <a:solidFill>
                <a:prstClr val="black"/>
              </a:solidFill>
            </a:endParaRP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fr-FR">
              <a:solidFill>
                <a:prstClr val="black"/>
              </a:solidFill>
            </a:endParaRP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0A264B15-76EF-0C48-B2FB-788AF799A052}" type="slidenum">
              <a:rPr lang="fr-FR" smtClean="0">
                <a:solidFill>
                  <a:prstClr val="black"/>
                </a:solidFill>
              </a:rPr>
              <a:pPr/>
              <a:t>‹#›</a:t>
            </a:fld>
            <a:endParaRPr lang="fr-FR">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 Id="rId5" Type="http://schemas.openxmlformats.org/officeDocument/2006/relationships/image" Target="../media/image27.png"/></Relationships>
</file>

<file path=ppt/slides/_rels/slide17.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slide" Target="slide27.xml"/><Relationship Id="rId4" Type="http://schemas.openxmlformats.org/officeDocument/2006/relationships/slide" Target="slide23.xml"/><Relationship Id="rId10" Type="http://schemas.openxmlformats.org/officeDocument/2006/relationships/slide" Target="slide29.xml"/><Relationship Id="rId5" Type="http://schemas.openxmlformats.org/officeDocument/2006/relationships/slide" Target="slide24.xml"/><Relationship Id="rId7" Type="http://schemas.openxmlformats.org/officeDocument/2006/relationships/slide" Target="slide26.xml"/><Relationship Id="rId1" Type="http://schemas.openxmlformats.org/officeDocument/2006/relationships/slideLayout" Target="../slideLayouts/slideLayout7.xml"/><Relationship Id="rId2" Type="http://schemas.openxmlformats.org/officeDocument/2006/relationships/notesSlide" Target="../notesSlides/notesSlide11.xml"/><Relationship Id="rId9" Type="http://schemas.openxmlformats.org/officeDocument/2006/relationships/slide" Target="slide28.xml"/><Relationship Id="rId3" Type="http://schemas.openxmlformats.org/officeDocument/2006/relationships/image" Target="../media/image4.png"/><Relationship Id="rId6" Type="http://schemas.openxmlformats.org/officeDocument/2006/relationships/slide" Target="slide25.xml"/></Relationships>
</file>

<file path=ppt/slides/_rels/slide22.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slide" Target="slide8.xml"/><Relationship Id="rId5" Type="http://schemas.openxmlformats.org/officeDocument/2006/relationships/slide" Target="slide21.xml"/></Relationships>
</file>

<file path=ppt/slides/_rels/slide2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slide" Target="slide7.xml"/><Relationship Id="rId5" Type="http://schemas.openxmlformats.org/officeDocument/2006/relationships/slide" Target="slide21.xml"/></Relationships>
</file>

<file path=ppt/slides/_rels/slide2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slide" Target="slide7.xml"/><Relationship Id="rId5" Type="http://schemas.openxmlformats.org/officeDocument/2006/relationships/slide" Target="slide21.xml"/></Relationships>
</file>

<file path=ppt/slides/_rels/slide25.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slide" Target="slide7.xml"/><Relationship Id="rId5" Type="http://schemas.openxmlformats.org/officeDocument/2006/relationships/slide" Target="slide21.xml"/></Relationships>
</file>

<file path=ppt/slides/_rels/slide26.xml.rels><?xml version="1.0" encoding="UTF-8" standalone="yes"?>
<Relationships xmlns="http://schemas.openxmlformats.org/package/2006/relationships"><Relationship Id="rId6" Type="http://schemas.openxmlformats.org/officeDocument/2006/relationships/slide" Target="slide21.xml"/><Relationship Id="rId4" Type="http://schemas.openxmlformats.org/officeDocument/2006/relationships/hyperlink" Target="Validation%20du%20projet_2016.doc"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slide" Target="slide7.xml"/><Relationship Id="rId5" Type="http://schemas.openxmlformats.org/officeDocument/2006/relationships/image" Target="../media/image4.png"/></Relationships>
</file>

<file path=ppt/slides/_rels/slide27.xml.rels><?xml version="1.0" encoding="UTF-8" standalone="yes"?>
<Relationships xmlns="http://schemas.openxmlformats.org/package/2006/relationships"><Relationship Id="rId4" Type="http://schemas.openxmlformats.org/officeDocument/2006/relationships/hyperlink" Target="Trame_projet_2016.doc" TargetMode="External"/><Relationship Id="rId5" Type="http://schemas.openxmlformats.org/officeDocument/2006/relationships/hyperlink" Target="Fiche_de_deroulement_de_s%C3%87ance%202016.doc" TargetMode="External"/><Relationship Id="rId7" Type="http://schemas.openxmlformats.org/officeDocument/2006/relationships/slide" Target="slide21.xml"/><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slide" Target="slide7.xml"/><Relationship Id="rId6" Type="http://schemas.openxmlformats.org/officeDocument/2006/relationships/image" Target="../media/image4.png"/></Relationships>
</file>

<file path=ppt/slides/_rels/slide28.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slide" Target="slide7.xml"/><Relationship Id="rId5" Type="http://schemas.openxmlformats.org/officeDocument/2006/relationships/slide" Target="slide21.xml"/></Relationships>
</file>

<file path=ppt/slides/_rels/slide29.xml.rels><?xml version="1.0" encoding="UTF-8" standalone="yes"?>
<Relationships xmlns="http://schemas.openxmlformats.org/package/2006/relationships"><Relationship Id="rId6" Type="http://schemas.openxmlformats.org/officeDocument/2006/relationships/slide" Target="slide21.xml"/><Relationship Id="rId4" Type="http://schemas.openxmlformats.org/officeDocument/2006/relationships/hyperlink" Target="Bilan_projet__2016.doc" TargetMode="External"/><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slide" Target="slide7.xml"/><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slide" Target="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 Id="rId5" Type="http://schemas.openxmlformats.org/officeDocument/2006/relationships/hyperlink" Target="C:%5CUsers%5Cegazeau%5CDocuments%5CActualit%C3%A9s%20formation%5CR%C3%A9forme%20du%20coll%C3%A8ge%20+%20socle%5CTextes%20de%20ref%C3%A9rence%5CDP-Evaluation-des-eleves-du-CP-a-la-troisieme-Livret-scolaire_477280.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6.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6" Type="http://schemas.openxmlformats.org/officeDocument/2006/relationships/image" Target="../media/image17.png"/></Relationships>
</file>

<file path=ppt/slides/_rels/slide7.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1">
                <a:lumMod val="75000"/>
              </a:schemeClr>
            </a:gs>
            <a:gs pos="100000">
              <a:srgbClr val="FFFFFF"/>
            </a:gs>
          </a:gsLst>
          <a:lin ang="1584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30765"/>
            <a:ext cx="7772400" cy="2601634"/>
          </a:xfrm>
        </p:spPr>
        <p:txBody>
          <a:bodyPr>
            <a:normAutofit/>
          </a:bodyPr>
          <a:lstStyle/>
          <a:p>
            <a:pPr algn="ctr"/>
            <a:r>
              <a:rPr lang="fr-FR" dirty="0" smtClean="0">
                <a:solidFill>
                  <a:schemeClr val="tx1">
                    <a:lumMod val="65000"/>
                    <a:lumOff val="35000"/>
                  </a:schemeClr>
                </a:solidFill>
                <a:latin typeface="Calibri"/>
                <a:cs typeface="Calibri"/>
              </a:rPr>
              <a:t>J3 – A</a:t>
            </a:r>
            <a:br>
              <a:rPr lang="fr-FR" dirty="0" smtClean="0">
                <a:solidFill>
                  <a:schemeClr val="tx1">
                    <a:lumMod val="65000"/>
                    <a:lumOff val="35000"/>
                  </a:schemeClr>
                </a:solidFill>
                <a:latin typeface="Calibri"/>
                <a:cs typeface="Calibri"/>
              </a:rPr>
            </a:br>
            <a:r>
              <a:rPr lang="fr-FR" dirty="0" smtClean="0">
                <a:solidFill>
                  <a:schemeClr val="tx1">
                    <a:lumMod val="65000"/>
                    <a:lumOff val="35000"/>
                  </a:schemeClr>
                </a:solidFill>
                <a:latin typeface="Calibri"/>
                <a:cs typeface="Calibri"/>
              </a:rPr>
              <a:t>L’évaluation</a:t>
            </a:r>
            <a:endParaRPr lang="fr-FR" dirty="0"/>
          </a:p>
        </p:txBody>
      </p:sp>
      <p:sp>
        <p:nvSpPr>
          <p:cNvPr id="4" name="Espace réservé du pied de page 3"/>
          <p:cNvSpPr>
            <a:spLocks noGrp="1"/>
          </p:cNvSpPr>
          <p:nvPr>
            <p:ph type="ftr" sz="quarter" idx="11"/>
          </p:nvPr>
        </p:nvSpPr>
        <p:spPr>
          <a:xfrm>
            <a:off x="4380072" y="6407944"/>
            <a:ext cx="3720320" cy="365125"/>
          </a:xfrm>
        </p:spPr>
        <p:txBody>
          <a:bodyPr/>
          <a:lstStyle/>
          <a:p>
            <a:r>
              <a:rPr lang="fr-FR" smtClean="0"/>
              <a:t>Collèges IEN ASH - IEN ET  R 2016  </a:t>
            </a:r>
            <a:endParaRPr lang="fr-FR" dirty="0"/>
          </a:p>
        </p:txBody>
      </p:sp>
      <p:pic>
        <p:nvPicPr>
          <p:cNvPr id="5" name="Picture 2" descr="logo academie orleans-tours quadri marianne - rvb"/>
          <p:cNvPicPr>
            <a:picLocks noChangeAspect="1" noChangeArrowheads="1"/>
          </p:cNvPicPr>
          <p:nvPr/>
        </p:nvPicPr>
        <p:blipFill>
          <a:blip r:embed="rId2"/>
          <a:srcRect/>
          <a:stretch>
            <a:fillRect/>
          </a:stretch>
        </p:blipFill>
        <p:spPr bwMode="auto">
          <a:xfrm>
            <a:off x="395288" y="188913"/>
            <a:ext cx="1403350" cy="1084262"/>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6275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re 5"/>
          <p:cNvSpPr>
            <a:spLocks noGrp="1"/>
          </p:cNvSpPr>
          <p:nvPr>
            <p:ph type="title"/>
          </p:nvPr>
        </p:nvSpPr>
        <p:spPr>
          <a:xfrm>
            <a:off x="1800226" y="4769794"/>
            <a:ext cx="7343774" cy="1194339"/>
          </a:xfrm>
        </p:spPr>
        <p:txBody>
          <a:bodyPr>
            <a:normAutofit fontScale="90000"/>
          </a:bodyPr>
          <a:lstStyle/>
          <a:p>
            <a:pPr algn="ctr"/>
            <a:r>
              <a:rPr lang="fr-FR" sz="3200" dirty="0" smtClean="0"/>
              <a:t>Le parcours Avenir est défini par l’arrêté du 1-7-2015 </a:t>
            </a:r>
            <a:br>
              <a:rPr lang="fr-FR" sz="3200" dirty="0" smtClean="0"/>
            </a:br>
            <a:r>
              <a:rPr lang="fr-FR" sz="3200" dirty="0" smtClean="0"/>
              <a:t>(J.O. du 7-7-2015).</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endParaRPr lang="fr-FR" sz="3200" dirty="0"/>
          </a:p>
        </p:txBody>
      </p:sp>
      <p:pic>
        <p:nvPicPr>
          <p:cNvPr id="7" name="Image 6"/>
          <p:cNvPicPr>
            <a:picLocks noChangeAspect="1"/>
          </p:cNvPicPr>
          <p:nvPr/>
        </p:nvPicPr>
        <p:blipFill>
          <a:blip r:embed="rId2"/>
          <a:stretch>
            <a:fillRect/>
          </a:stretch>
        </p:blipFill>
        <p:spPr>
          <a:xfrm>
            <a:off x="1659296" y="453546"/>
            <a:ext cx="7484704" cy="2851316"/>
          </a:xfrm>
          <a:prstGeom prst="rect">
            <a:avLst/>
          </a:prstGeom>
        </p:spPr>
      </p:pic>
      <p:sp>
        <p:nvSpPr>
          <p:cNvPr id="5"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9" name="Text Box 18"/>
          <p:cNvSpPr txBox="1">
            <a:spLocks noChangeArrowheads="1"/>
          </p:cNvSpPr>
          <p:nvPr/>
        </p:nvSpPr>
        <p:spPr bwMode="auto">
          <a:xfrm>
            <a:off x="-14287" y="6273224"/>
            <a:ext cx="1371600" cy="584776"/>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Parcours Avenir</a:t>
            </a:r>
            <a:endParaRPr lang="fr-FR" sz="1600" dirty="0">
              <a:solidFill>
                <a:schemeClr val="accent2"/>
              </a:solidFill>
              <a:latin typeface="Arial Narrow" pitchFamily="26" charset="0"/>
            </a:endParaRPr>
          </a:p>
        </p:txBody>
      </p:sp>
      <p:pic>
        <p:nvPicPr>
          <p:cNvPr id="11"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b="54765"/>
          <a:stretch>
            <a:fillRect/>
          </a:stretch>
        </p:blipFill>
        <p:spPr>
          <a:xfrm>
            <a:off x="1713072" y="381000"/>
            <a:ext cx="5334000" cy="919166"/>
          </a:xfrm>
          <a:prstGeom prst="rect">
            <a:avLst/>
          </a:prstGeom>
        </p:spPr>
      </p:pic>
      <p:sp>
        <p:nvSpPr>
          <p:cNvPr id="8" name="Titre 7"/>
          <p:cNvSpPr>
            <a:spLocks noGrp="1"/>
          </p:cNvSpPr>
          <p:nvPr>
            <p:ph type="title"/>
          </p:nvPr>
        </p:nvSpPr>
        <p:spPr>
          <a:xfrm>
            <a:off x="1371600" y="1417637"/>
            <a:ext cx="7315200" cy="4130747"/>
          </a:xfrm>
        </p:spPr>
        <p:txBody>
          <a:bodyPr>
            <a:normAutofit fontScale="90000"/>
          </a:bodyPr>
          <a:lstStyle/>
          <a:p>
            <a:pPr algn="just"/>
            <a:r>
              <a:rPr lang="fr-FR" sz="2400" dirty="0" smtClean="0"/>
              <a:t>Article 1 - « Ce parcours doit permettre à chaque élève de comprendre le </a:t>
            </a:r>
            <a:r>
              <a:rPr lang="fr-FR" sz="2400" dirty="0" smtClean="0">
                <a:solidFill>
                  <a:schemeClr val="tx1"/>
                </a:solidFill>
              </a:rPr>
              <a:t>monde économique et professionnel</a:t>
            </a:r>
            <a:r>
              <a:rPr lang="fr-FR" sz="2400" dirty="0" smtClean="0"/>
              <a:t>, de connaître la diversité des </a:t>
            </a:r>
            <a:r>
              <a:rPr lang="fr-FR" sz="2400" dirty="0" smtClean="0">
                <a:solidFill>
                  <a:srgbClr val="000000"/>
                </a:solidFill>
              </a:rPr>
              <a:t>métiers </a:t>
            </a:r>
            <a:r>
              <a:rPr lang="fr-FR" sz="2400" dirty="0" smtClean="0"/>
              <a:t>et des </a:t>
            </a:r>
            <a:r>
              <a:rPr lang="fr-FR" sz="2400" dirty="0" smtClean="0">
                <a:solidFill>
                  <a:srgbClr val="000000"/>
                </a:solidFill>
              </a:rPr>
              <a:t>formations</a:t>
            </a:r>
            <a:r>
              <a:rPr lang="fr-FR" sz="2400" dirty="0" smtClean="0"/>
              <a:t>, de développer son </a:t>
            </a:r>
            <a:r>
              <a:rPr lang="fr-FR" sz="2400" dirty="0" smtClean="0">
                <a:solidFill>
                  <a:srgbClr val="000000"/>
                </a:solidFill>
              </a:rPr>
              <a:t>sens de l'engagement et de l'initiative </a:t>
            </a:r>
            <a:r>
              <a:rPr lang="fr-FR" sz="2400" dirty="0" smtClean="0"/>
              <a:t>et d'élaborer son projet d'orientation scolaire et professionnelle. »  </a:t>
            </a:r>
            <a:br>
              <a:rPr lang="fr-FR" sz="2400" dirty="0" smtClean="0"/>
            </a:br>
            <a:r>
              <a:rPr lang="fr-FR" sz="2400" dirty="0" smtClean="0"/>
              <a:t/>
            </a:r>
            <a:br>
              <a:rPr lang="fr-FR" sz="2400" dirty="0" smtClean="0"/>
            </a:br>
            <a:r>
              <a:rPr lang="fr-FR" sz="2400" dirty="0" smtClean="0"/>
              <a:t>Article 2 - Ce parcours est mis en place pour chaque élève de la classe </a:t>
            </a:r>
            <a:r>
              <a:rPr lang="fr-FR" sz="2400" dirty="0" smtClean="0">
                <a:solidFill>
                  <a:srgbClr val="000000"/>
                </a:solidFill>
              </a:rPr>
              <a:t>de sixième à la classe de terminale</a:t>
            </a:r>
            <a:r>
              <a:rPr lang="fr-FR" sz="2400" dirty="0" smtClean="0"/>
              <a:t>.</a:t>
            </a:r>
            <a:r>
              <a:rPr lang="fr-FR" sz="1600" dirty="0" smtClean="0"/>
              <a:t/>
            </a:r>
            <a:br>
              <a:rPr lang="fr-FR" sz="1600" dirty="0" smtClean="0"/>
            </a:br>
            <a:r>
              <a:rPr lang="fr-FR" sz="1600" dirty="0" smtClean="0"/>
              <a:t/>
            </a:r>
            <a:br>
              <a:rPr lang="fr-FR" sz="1600" dirty="0" smtClean="0"/>
            </a:br>
            <a:endParaRPr lang="fr-FR" sz="1600" dirty="0"/>
          </a:p>
        </p:txBody>
      </p:sp>
      <p:sp>
        <p:nvSpPr>
          <p:cNvPr id="12"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3" name="Text Box 18"/>
          <p:cNvSpPr txBox="1">
            <a:spLocks noChangeArrowheads="1"/>
          </p:cNvSpPr>
          <p:nvPr/>
        </p:nvSpPr>
        <p:spPr bwMode="auto">
          <a:xfrm>
            <a:off x="-14287" y="6273224"/>
            <a:ext cx="1371600" cy="584776"/>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Parcours Avenir</a:t>
            </a:r>
            <a:endParaRPr lang="fr-FR" sz="1600" dirty="0">
              <a:solidFill>
                <a:schemeClr val="accent2"/>
              </a:solidFill>
              <a:latin typeface="Arial Narrow" pitchFamily="26" charset="0"/>
            </a:endParaRPr>
          </a:p>
        </p:txBody>
      </p:sp>
      <p:pic>
        <p:nvPicPr>
          <p:cNvPr id="14"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rcRect b="54765"/>
          <a:stretch>
            <a:fillRect/>
          </a:stretch>
        </p:blipFill>
        <p:spPr>
          <a:xfrm>
            <a:off x="1713072" y="0"/>
            <a:ext cx="5334000" cy="919166"/>
          </a:xfrm>
          <a:prstGeom prst="rect">
            <a:avLst/>
          </a:prstGeom>
        </p:spPr>
      </p:pic>
      <p:sp>
        <p:nvSpPr>
          <p:cNvPr id="8" name="Titre 7"/>
          <p:cNvSpPr>
            <a:spLocks noGrp="1"/>
          </p:cNvSpPr>
          <p:nvPr>
            <p:ph type="title"/>
          </p:nvPr>
        </p:nvSpPr>
        <p:spPr>
          <a:xfrm>
            <a:off x="1371600" y="1173997"/>
            <a:ext cx="7315200" cy="5233947"/>
          </a:xfrm>
        </p:spPr>
        <p:txBody>
          <a:bodyPr>
            <a:noAutofit/>
          </a:bodyPr>
          <a:lstStyle/>
          <a:p>
            <a:r>
              <a:rPr lang="fr-FR" sz="2400" dirty="0" smtClean="0">
                <a:solidFill>
                  <a:schemeClr val="tx1"/>
                </a:solidFill>
              </a:rPr>
              <a:t>Objectif 1 : Permettre à l'élève de découvrir le monde économique et professionnel</a:t>
            </a:r>
            <a:r>
              <a:rPr lang="fr-FR" sz="2400" dirty="0" smtClean="0"/>
              <a:t/>
            </a:r>
            <a:br>
              <a:rPr lang="fr-FR" sz="2400" dirty="0" smtClean="0"/>
            </a:br>
            <a:r>
              <a:rPr lang="fr-FR" sz="2400" dirty="0" smtClean="0"/>
              <a:t>Le parcours permet de comprendre :</a:t>
            </a:r>
            <a:br>
              <a:rPr lang="fr-FR" sz="2400" dirty="0" smtClean="0"/>
            </a:br>
            <a:r>
              <a:rPr lang="fr-FR" sz="2400" dirty="0" smtClean="0"/>
              <a:t>- le rôle que les </a:t>
            </a:r>
            <a:r>
              <a:rPr lang="fr-FR" sz="2400" dirty="0" smtClean="0">
                <a:solidFill>
                  <a:srgbClr val="000000"/>
                </a:solidFill>
              </a:rPr>
              <a:t>sociétés humaines </a:t>
            </a:r>
            <a:r>
              <a:rPr lang="fr-FR" sz="2400" dirty="0" smtClean="0"/>
              <a:t>jouent sur la transformation de leurs milieux de vie et sur la gestion des ;</a:t>
            </a:r>
            <a:br>
              <a:rPr lang="fr-FR" sz="2400" dirty="0" smtClean="0"/>
            </a:br>
            <a:r>
              <a:rPr lang="fr-FR" sz="2400" dirty="0" smtClean="0"/>
              <a:t>- </a:t>
            </a:r>
            <a:r>
              <a:rPr lang="fr-FR" sz="2400" dirty="0" smtClean="0">
                <a:solidFill>
                  <a:srgbClr val="000000"/>
                </a:solidFill>
              </a:rPr>
              <a:t>les logiques territoriales </a:t>
            </a:r>
            <a:r>
              <a:rPr lang="fr-FR" sz="2400" dirty="0" smtClean="0"/>
              <a:t>qui ont progressivement organisé le monde social et économique ;</a:t>
            </a:r>
            <a:br>
              <a:rPr lang="fr-FR" sz="2400" dirty="0" smtClean="0"/>
            </a:br>
            <a:r>
              <a:rPr lang="fr-FR" sz="2400" dirty="0" smtClean="0"/>
              <a:t>- les activités professionnelles qui ont soutenu ces logiques et permettent le développement de l'activité humaine dans un environnement économique et professionnel urbanisé, mondialisé et globalisé ;</a:t>
            </a:r>
            <a:br>
              <a:rPr lang="fr-FR" sz="2400" dirty="0" smtClean="0"/>
            </a:br>
            <a:r>
              <a:rPr lang="fr-FR" sz="2400" dirty="0" smtClean="0"/>
              <a:t>hommes.</a:t>
            </a:r>
            <a:br>
              <a:rPr lang="fr-FR" sz="2400" dirty="0" smtClean="0"/>
            </a:br>
            <a:endParaRPr lang="fr-FR" sz="2400" dirty="0"/>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7" name="Text Box 18"/>
          <p:cNvSpPr txBox="1">
            <a:spLocks noChangeArrowheads="1"/>
          </p:cNvSpPr>
          <p:nvPr/>
        </p:nvSpPr>
        <p:spPr bwMode="auto">
          <a:xfrm>
            <a:off x="-14287" y="6273224"/>
            <a:ext cx="1371600" cy="584776"/>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Parcours Avenir</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4"/>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rcRect b="54765"/>
          <a:stretch>
            <a:fillRect/>
          </a:stretch>
        </p:blipFill>
        <p:spPr>
          <a:xfrm>
            <a:off x="1713072" y="0"/>
            <a:ext cx="5334000" cy="919166"/>
          </a:xfrm>
          <a:prstGeom prst="rect">
            <a:avLst/>
          </a:prstGeom>
        </p:spPr>
      </p:pic>
      <p:sp>
        <p:nvSpPr>
          <p:cNvPr id="8" name="Titre 7"/>
          <p:cNvSpPr>
            <a:spLocks noGrp="1"/>
          </p:cNvSpPr>
          <p:nvPr>
            <p:ph type="title"/>
          </p:nvPr>
        </p:nvSpPr>
        <p:spPr>
          <a:xfrm>
            <a:off x="1371600" y="1173997"/>
            <a:ext cx="7315200" cy="5233947"/>
          </a:xfrm>
        </p:spPr>
        <p:txBody>
          <a:bodyPr>
            <a:noAutofit/>
          </a:bodyPr>
          <a:lstStyle/>
          <a:p>
            <a:pPr algn="just"/>
            <a:r>
              <a:rPr lang="fr-FR" sz="2400" dirty="0" smtClean="0">
                <a:solidFill>
                  <a:schemeClr val="tx1"/>
                </a:solidFill>
              </a:rPr>
              <a:t>Objectif 1 : Permettre à l'élève de découvrir le monde économique et professionnel</a:t>
            </a:r>
            <a:r>
              <a:rPr lang="fr-FR" sz="2400" dirty="0" smtClean="0"/>
              <a:t/>
            </a:r>
            <a:br>
              <a:rPr lang="fr-FR" sz="2400" dirty="0" smtClean="0"/>
            </a:br>
            <a:r>
              <a:rPr lang="fr-FR" sz="2400" dirty="0" smtClean="0"/>
              <a:t>Le parcours permet de comprendre :</a:t>
            </a:r>
            <a:br>
              <a:rPr lang="fr-FR" sz="2400" dirty="0" smtClean="0"/>
            </a:br>
            <a:r>
              <a:rPr lang="fr-FR" sz="2400" dirty="0" smtClean="0"/>
              <a:t/>
            </a:r>
            <a:br>
              <a:rPr lang="fr-FR" sz="2400" dirty="0" smtClean="0"/>
            </a:br>
            <a:r>
              <a:rPr lang="fr-FR" sz="2400" dirty="0" smtClean="0"/>
              <a:t>- quelques notions clés du </a:t>
            </a:r>
            <a:r>
              <a:rPr lang="fr-FR" sz="2400" dirty="0" smtClean="0">
                <a:solidFill>
                  <a:srgbClr val="000000"/>
                </a:solidFill>
              </a:rPr>
              <a:t>droit du travail</a:t>
            </a:r>
            <a:r>
              <a:rPr lang="fr-FR" sz="2400" dirty="0" smtClean="0"/>
              <a:t> ;</a:t>
            </a:r>
            <a:br>
              <a:rPr lang="fr-FR" sz="2400" dirty="0" smtClean="0"/>
            </a:br>
            <a:r>
              <a:rPr lang="fr-FR" sz="2400" dirty="0" smtClean="0"/>
              <a:t>- la question des </a:t>
            </a:r>
            <a:r>
              <a:rPr lang="fr-FR" sz="2400" dirty="0" smtClean="0">
                <a:solidFill>
                  <a:srgbClr val="000000"/>
                </a:solidFill>
              </a:rPr>
              <a:t>discriminations </a:t>
            </a:r>
            <a:r>
              <a:rPr lang="fr-FR" sz="2400" dirty="0" smtClean="0"/>
              <a:t>dans le monde économique et professionnel ;</a:t>
            </a:r>
            <a:br>
              <a:rPr lang="fr-FR" sz="2400" dirty="0" smtClean="0"/>
            </a:br>
            <a:r>
              <a:rPr lang="fr-FR" sz="2400" dirty="0" smtClean="0"/>
              <a:t>- la place des </a:t>
            </a:r>
            <a:r>
              <a:rPr lang="fr-FR" sz="2400" dirty="0" smtClean="0">
                <a:solidFill>
                  <a:srgbClr val="000000"/>
                </a:solidFill>
              </a:rPr>
              <a:t>innovations </a:t>
            </a:r>
            <a:r>
              <a:rPr lang="fr-FR" sz="2400" dirty="0" smtClean="0"/>
              <a:t>dans la vie économique et sociale ;</a:t>
            </a:r>
            <a:br>
              <a:rPr lang="fr-FR" sz="2400" dirty="0" smtClean="0"/>
            </a:br>
            <a:r>
              <a:rPr lang="fr-FR" sz="2400" dirty="0" smtClean="0"/>
              <a:t>- que le travail peut être une source </a:t>
            </a:r>
            <a:r>
              <a:rPr lang="fr-FR" sz="2400" dirty="0" smtClean="0">
                <a:solidFill>
                  <a:srgbClr val="000000"/>
                </a:solidFill>
              </a:rPr>
              <a:t>d'épanouissement </a:t>
            </a:r>
            <a:r>
              <a:rPr lang="fr-FR" sz="2400" dirty="0" smtClean="0"/>
              <a:t>personnel, de </a:t>
            </a:r>
            <a:r>
              <a:rPr lang="fr-FR" sz="2400" dirty="0" smtClean="0">
                <a:solidFill>
                  <a:srgbClr val="000000"/>
                </a:solidFill>
              </a:rPr>
              <a:t>réalisation </a:t>
            </a:r>
            <a:r>
              <a:rPr lang="fr-FR" sz="2400" dirty="0" smtClean="0"/>
              <a:t>de soi et </a:t>
            </a:r>
            <a:r>
              <a:rPr lang="fr-FR" sz="2400" dirty="0" smtClean="0">
                <a:solidFill>
                  <a:srgbClr val="000000"/>
                </a:solidFill>
              </a:rPr>
              <a:t>d'intégration sociale</a:t>
            </a:r>
            <a:r>
              <a:rPr lang="fr-FR" sz="2400" dirty="0" smtClean="0"/>
              <a:t> ;</a:t>
            </a:r>
            <a:br>
              <a:rPr lang="fr-FR" sz="2400" dirty="0" smtClean="0"/>
            </a:br>
            <a:r>
              <a:rPr lang="fr-FR" sz="2400" dirty="0" smtClean="0"/>
              <a:t>- les enjeux de </a:t>
            </a:r>
            <a:r>
              <a:rPr lang="fr-FR" sz="2400" dirty="0" smtClean="0">
                <a:solidFill>
                  <a:srgbClr val="000000"/>
                </a:solidFill>
              </a:rPr>
              <a:t>l'égalité </a:t>
            </a:r>
            <a:r>
              <a:rPr lang="fr-FR" sz="2400" dirty="0" smtClean="0"/>
              <a:t>professionnelle entre les femmes et les hommes.</a:t>
            </a:r>
            <a:br>
              <a:rPr lang="fr-FR" sz="2400" dirty="0" smtClean="0"/>
            </a:br>
            <a:endParaRPr lang="fr-FR" sz="2400" dirty="0"/>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7" name="Text Box 18"/>
          <p:cNvSpPr txBox="1">
            <a:spLocks noChangeArrowheads="1"/>
          </p:cNvSpPr>
          <p:nvPr/>
        </p:nvSpPr>
        <p:spPr bwMode="auto">
          <a:xfrm>
            <a:off x="-14287" y="6273224"/>
            <a:ext cx="1371600" cy="584776"/>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Parcours Avenir</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4"/>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b="54765"/>
          <a:stretch>
            <a:fillRect/>
          </a:stretch>
        </p:blipFill>
        <p:spPr>
          <a:xfrm>
            <a:off x="1713072" y="0"/>
            <a:ext cx="5334000" cy="919166"/>
          </a:xfrm>
          <a:prstGeom prst="rect">
            <a:avLst/>
          </a:prstGeom>
        </p:spPr>
      </p:pic>
      <p:sp>
        <p:nvSpPr>
          <p:cNvPr id="8" name="Titre 7"/>
          <p:cNvSpPr>
            <a:spLocks noGrp="1"/>
          </p:cNvSpPr>
          <p:nvPr>
            <p:ph type="title"/>
          </p:nvPr>
        </p:nvSpPr>
        <p:spPr>
          <a:xfrm>
            <a:off x="1371600" y="919166"/>
            <a:ext cx="7315200" cy="5233947"/>
          </a:xfrm>
        </p:spPr>
        <p:txBody>
          <a:bodyPr>
            <a:noAutofit/>
          </a:bodyPr>
          <a:lstStyle/>
          <a:p>
            <a:pPr algn="just"/>
            <a:r>
              <a:rPr lang="fr-FR" sz="2200" dirty="0" smtClean="0">
                <a:solidFill>
                  <a:srgbClr val="000000"/>
                </a:solidFill>
              </a:rPr>
              <a:t>Objectif 2 : Développer chez l'élève le sens de l'engagement et de l'initiative</a:t>
            </a:r>
            <a:br>
              <a:rPr lang="fr-FR" sz="2200" dirty="0" smtClean="0">
                <a:solidFill>
                  <a:srgbClr val="000000"/>
                </a:solidFill>
              </a:rPr>
            </a:br>
            <a:r>
              <a:rPr lang="fr-FR" sz="2200" dirty="0" smtClean="0"/>
              <a:t/>
            </a:r>
            <a:br>
              <a:rPr lang="fr-FR" sz="2200" dirty="0" smtClean="0"/>
            </a:br>
            <a:r>
              <a:rPr lang="fr-FR" sz="2200" dirty="0" smtClean="0"/>
              <a:t>Il s'agit de faire reconnaître la </a:t>
            </a:r>
            <a:r>
              <a:rPr lang="fr-FR" sz="2200" dirty="0" smtClean="0">
                <a:solidFill>
                  <a:srgbClr val="000000"/>
                </a:solidFill>
              </a:rPr>
              <a:t>démarche d'essai/erreur</a:t>
            </a:r>
            <a:r>
              <a:rPr lang="fr-FR" sz="2200" dirty="0" smtClean="0"/>
              <a:t> comme constitutive du processus d'acquisition, qui induit expérimentation et tâtonnements et de permettre aux élèves, dans le cadre d'un processus créatif, </a:t>
            </a:r>
            <a:r>
              <a:rPr lang="fr-FR" sz="2200" dirty="0" smtClean="0">
                <a:solidFill>
                  <a:srgbClr val="000000"/>
                </a:solidFill>
              </a:rPr>
              <a:t>d'expérimenter pour construire et mettre en œuvre des projets.</a:t>
            </a:r>
            <a:br>
              <a:rPr lang="fr-FR" sz="2200" dirty="0" smtClean="0">
                <a:solidFill>
                  <a:srgbClr val="000000"/>
                </a:solidFill>
              </a:rPr>
            </a:br>
            <a:r>
              <a:rPr lang="fr-FR" sz="2200" dirty="0" smtClean="0">
                <a:solidFill>
                  <a:srgbClr val="000000"/>
                </a:solidFill>
              </a:rPr>
              <a:t> </a:t>
            </a:r>
            <a:r>
              <a:rPr lang="fr-FR" sz="2200" dirty="0" smtClean="0"/>
              <a:t/>
            </a:r>
            <a:br>
              <a:rPr lang="fr-FR" sz="2200" dirty="0" smtClean="0"/>
            </a:br>
            <a:r>
              <a:rPr lang="fr-FR" sz="2200" dirty="0" smtClean="0"/>
              <a:t>Les ressources à mobiliser impliquent </a:t>
            </a:r>
            <a:r>
              <a:rPr lang="fr-FR" sz="2200" dirty="0" smtClean="0">
                <a:solidFill>
                  <a:srgbClr val="000000"/>
                </a:solidFill>
              </a:rPr>
              <a:t>des connaissances spécifiques</a:t>
            </a:r>
            <a:r>
              <a:rPr lang="fr-FR" sz="2200" dirty="0" smtClean="0"/>
              <a:t> et </a:t>
            </a:r>
            <a:r>
              <a:rPr lang="fr-FR" sz="2200" dirty="0" smtClean="0">
                <a:solidFill>
                  <a:srgbClr val="000000"/>
                </a:solidFill>
              </a:rPr>
              <a:t>l'utilisation efficace d'outils variés </a:t>
            </a:r>
            <a:r>
              <a:rPr lang="fr-FR" sz="2200" dirty="0" smtClean="0"/>
              <a:t>(langages, méthodes, guides, outils et espaces numériques, etc.), adaptés et opérationnels dans les situations proposées.</a:t>
            </a:r>
            <a:br>
              <a:rPr lang="fr-FR" sz="2200" dirty="0" smtClean="0"/>
            </a:br>
            <a:endParaRPr lang="fr-FR" sz="2200" dirty="0"/>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7" name="Text Box 18"/>
          <p:cNvSpPr txBox="1">
            <a:spLocks noChangeArrowheads="1"/>
          </p:cNvSpPr>
          <p:nvPr/>
        </p:nvSpPr>
        <p:spPr bwMode="auto">
          <a:xfrm>
            <a:off x="-14287" y="6273224"/>
            <a:ext cx="1371600" cy="584776"/>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Parcours Avenir</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b="54765"/>
          <a:stretch>
            <a:fillRect/>
          </a:stretch>
        </p:blipFill>
        <p:spPr>
          <a:xfrm>
            <a:off x="1713072" y="0"/>
            <a:ext cx="5334000" cy="919166"/>
          </a:xfrm>
          <a:prstGeom prst="rect">
            <a:avLst/>
          </a:prstGeom>
        </p:spPr>
      </p:pic>
      <p:sp>
        <p:nvSpPr>
          <p:cNvPr id="8" name="Titre 7"/>
          <p:cNvSpPr>
            <a:spLocks noGrp="1"/>
          </p:cNvSpPr>
          <p:nvPr>
            <p:ph type="title"/>
          </p:nvPr>
        </p:nvSpPr>
        <p:spPr>
          <a:xfrm>
            <a:off x="1371600" y="919166"/>
            <a:ext cx="7315200" cy="5233947"/>
          </a:xfrm>
        </p:spPr>
        <p:txBody>
          <a:bodyPr>
            <a:noAutofit/>
          </a:bodyPr>
          <a:lstStyle/>
          <a:p>
            <a:r>
              <a:rPr lang="fr-FR" sz="2400" dirty="0" smtClean="0">
                <a:solidFill>
                  <a:srgbClr val="000000"/>
                </a:solidFill>
              </a:rPr>
              <a:t>Objectif 3 : Permettre à l'élève d'élaborer son projet d'orientation scolaire et professionnelle</a:t>
            </a:r>
            <a:r>
              <a:rPr lang="fr-FR" sz="1800" dirty="0" smtClean="0"/>
              <a:t/>
            </a:r>
            <a:br>
              <a:rPr lang="fr-FR" sz="1800" dirty="0" smtClean="0"/>
            </a:br>
            <a:endParaRPr lang="fr-FR" sz="1800" dirty="0"/>
          </a:p>
        </p:txBody>
      </p:sp>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7" name="Text Box 18"/>
          <p:cNvSpPr txBox="1">
            <a:spLocks noChangeArrowheads="1"/>
          </p:cNvSpPr>
          <p:nvPr/>
        </p:nvSpPr>
        <p:spPr bwMode="auto">
          <a:xfrm>
            <a:off x="-14287" y="6273224"/>
            <a:ext cx="1371600" cy="584776"/>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Parcours Avenir</a:t>
            </a:r>
            <a:endParaRPr lang="fr-FR" sz="1600" dirty="0">
              <a:solidFill>
                <a:schemeClr val="accent2"/>
              </a:solidFill>
              <a:latin typeface="Arial Narrow" pitchFamily="26" charset="0"/>
            </a:endParaRPr>
          </a:p>
        </p:txBody>
      </p:sp>
      <p:pic>
        <p:nvPicPr>
          <p:cNvPr id="9" name="Picture 57" descr="logo academie quadri - en tete"/>
          <p:cNvPicPr>
            <a:picLocks noChangeAspect="1" noChangeArrowheads="1"/>
          </p:cNvPicPr>
          <p:nvPr/>
        </p:nvPicPr>
        <p:blipFill>
          <a:blip r:embed="rId3"/>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344" y="4306287"/>
            <a:ext cx="9143656" cy="2466782"/>
          </a:xfrm>
          <a:prstGeom prst="rect">
            <a:avLst/>
          </a:prstGeom>
        </p:spPr>
      </p:pic>
      <p:pic>
        <p:nvPicPr>
          <p:cNvPr id="5" name="Image 4"/>
          <p:cNvPicPr>
            <a:picLocks noChangeAspect="1"/>
          </p:cNvPicPr>
          <p:nvPr/>
        </p:nvPicPr>
        <p:blipFill>
          <a:blip r:embed="rId4"/>
          <a:srcRect b="54765"/>
          <a:stretch>
            <a:fillRect/>
          </a:stretch>
        </p:blipFill>
        <p:spPr>
          <a:xfrm>
            <a:off x="2605170" y="0"/>
            <a:ext cx="5334000" cy="919166"/>
          </a:xfrm>
          <a:prstGeom prst="rect">
            <a:avLst/>
          </a:prstGeom>
        </p:spPr>
      </p:pic>
      <p:sp>
        <p:nvSpPr>
          <p:cNvPr id="8" name="Titre 7"/>
          <p:cNvSpPr>
            <a:spLocks noGrp="1"/>
          </p:cNvSpPr>
          <p:nvPr>
            <p:ph type="title"/>
          </p:nvPr>
        </p:nvSpPr>
        <p:spPr>
          <a:xfrm>
            <a:off x="457200" y="919166"/>
            <a:ext cx="8229600" cy="5233947"/>
          </a:xfrm>
        </p:spPr>
        <p:txBody>
          <a:bodyPr>
            <a:noAutofit/>
          </a:bodyPr>
          <a:lstStyle/>
          <a:p>
            <a:endParaRPr lang="fr-FR" sz="1800" dirty="0"/>
          </a:p>
        </p:txBody>
      </p:sp>
      <p:pic>
        <p:nvPicPr>
          <p:cNvPr id="6" name="Image 5"/>
          <p:cNvPicPr>
            <a:picLocks noChangeAspect="1"/>
          </p:cNvPicPr>
          <p:nvPr/>
        </p:nvPicPr>
        <p:blipFill>
          <a:blip r:embed="rId5"/>
          <a:stretch>
            <a:fillRect/>
          </a:stretch>
        </p:blipFill>
        <p:spPr>
          <a:xfrm>
            <a:off x="344" y="919166"/>
            <a:ext cx="9143656" cy="3577575"/>
          </a:xfrm>
          <a:prstGeom prst="rect">
            <a:avLst/>
          </a:prstGeom>
        </p:spPr>
      </p:pic>
      <p:pic>
        <p:nvPicPr>
          <p:cNvPr id="10" name="Picture 57" descr="logo academie quadri - en tete"/>
          <p:cNvPicPr>
            <a:picLocks noChangeAspect="1" noChangeArrowheads="1"/>
          </p:cNvPicPr>
          <p:nvPr/>
        </p:nvPicPr>
        <p:blipFill>
          <a:blip r:embed="rId6"/>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Line 2"/>
          <p:cNvSpPr>
            <a:spLocks noChangeShapeType="1"/>
          </p:cNvSpPr>
          <p:nvPr/>
        </p:nvSpPr>
        <p:spPr bwMode="auto">
          <a:xfrm>
            <a:off x="1371600" y="15118"/>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5" name="Image 4"/>
          <p:cNvPicPr>
            <a:picLocks noChangeAspect="1"/>
          </p:cNvPicPr>
          <p:nvPr/>
        </p:nvPicPr>
        <p:blipFill>
          <a:blip r:embed="rId3"/>
          <a:srcRect b="54765"/>
          <a:stretch>
            <a:fillRect/>
          </a:stretch>
        </p:blipFill>
        <p:spPr>
          <a:xfrm>
            <a:off x="2453966" y="15118"/>
            <a:ext cx="5334000" cy="919166"/>
          </a:xfrm>
          <a:prstGeom prst="rect">
            <a:avLst/>
          </a:prstGeom>
        </p:spPr>
      </p:pic>
      <p:sp>
        <p:nvSpPr>
          <p:cNvPr id="8" name="Titre 7"/>
          <p:cNvSpPr>
            <a:spLocks noGrp="1"/>
          </p:cNvSpPr>
          <p:nvPr>
            <p:ph type="title"/>
          </p:nvPr>
        </p:nvSpPr>
        <p:spPr>
          <a:xfrm>
            <a:off x="457200" y="919166"/>
            <a:ext cx="8229600" cy="5233947"/>
          </a:xfrm>
        </p:spPr>
        <p:txBody>
          <a:bodyPr>
            <a:noAutofit/>
          </a:bodyPr>
          <a:lstStyle/>
          <a:p>
            <a:endParaRPr lang="fr-FR" sz="1800" dirty="0"/>
          </a:p>
        </p:txBody>
      </p:sp>
      <p:pic>
        <p:nvPicPr>
          <p:cNvPr id="7" name="Image 6"/>
          <p:cNvPicPr>
            <a:picLocks noChangeAspect="1"/>
          </p:cNvPicPr>
          <p:nvPr/>
        </p:nvPicPr>
        <p:blipFill>
          <a:blip r:embed="rId4"/>
          <a:stretch>
            <a:fillRect/>
          </a:stretch>
        </p:blipFill>
        <p:spPr>
          <a:xfrm>
            <a:off x="0" y="1405244"/>
            <a:ext cx="9006191" cy="4020005"/>
          </a:xfrm>
          <a:prstGeom prst="rect">
            <a:avLst/>
          </a:prstGeom>
        </p:spPr>
      </p:pic>
      <p:sp>
        <p:nvSpPr>
          <p:cNvPr id="9" name="Text Box 18"/>
          <p:cNvSpPr txBox="1">
            <a:spLocks noChangeArrowheads="1"/>
          </p:cNvSpPr>
          <p:nvPr/>
        </p:nvSpPr>
        <p:spPr bwMode="auto">
          <a:xfrm>
            <a:off x="-14287" y="6273224"/>
            <a:ext cx="1371600" cy="584776"/>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Parcours Avenir</a:t>
            </a:r>
            <a:endParaRPr lang="fr-FR" sz="1600" dirty="0">
              <a:solidFill>
                <a:schemeClr val="accent2"/>
              </a:solidFill>
              <a:latin typeface="Arial Narrow" pitchFamily="26" charset="0"/>
            </a:endParaRPr>
          </a:p>
        </p:txBody>
      </p:sp>
      <p:pic>
        <p:nvPicPr>
          <p:cNvPr id="10" name="Picture 57" descr="logo academie quadri - en tete"/>
          <p:cNvPicPr>
            <a:picLocks noChangeAspect="1" noChangeArrowheads="1"/>
          </p:cNvPicPr>
          <p:nvPr/>
        </p:nvPicPr>
        <p:blipFill>
          <a:blip r:embed="rId5"/>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5" name="Image 4"/>
          <p:cNvPicPr>
            <a:picLocks noChangeAspect="1"/>
          </p:cNvPicPr>
          <p:nvPr/>
        </p:nvPicPr>
        <p:blipFill>
          <a:blip r:embed="rId3"/>
          <a:srcRect b="54765"/>
          <a:stretch>
            <a:fillRect/>
          </a:stretch>
        </p:blipFill>
        <p:spPr>
          <a:xfrm>
            <a:off x="2484207" y="-17594"/>
            <a:ext cx="5334000" cy="919166"/>
          </a:xfrm>
          <a:prstGeom prst="rect">
            <a:avLst/>
          </a:prstGeom>
        </p:spPr>
      </p:pic>
      <p:sp>
        <p:nvSpPr>
          <p:cNvPr id="8" name="Titre 7"/>
          <p:cNvSpPr>
            <a:spLocks noGrp="1"/>
          </p:cNvSpPr>
          <p:nvPr>
            <p:ph type="title"/>
          </p:nvPr>
        </p:nvSpPr>
        <p:spPr>
          <a:xfrm>
            <a:off x="457200" y="919166"/>
            <a:ext cx="8229600" cy="5233947"/>
          </a:xfrm>
        </p:spPr>
        <p:txBody>
          <a:bodyPr>
            <a:noAutofit/>
          </a:bodyPr>
          <a:lstStyle/>
          <a:p>
            <a:endParaRPr lang="fr-FR" sz="1800" dirty="0"/>
          </a:p>
        </p:txBody>
      </p:sp>
      <p:pic>
        <p:nvPicPr>
          <p:cNvPr id="6" name="Image 5"/>
          <p:cNvPicPr>
            <a:picLocks noChangeAspect="1"/>
          </p:cNvPicPr>
          <p:nvPr/>
        </p:nvPicPr>
        <p:blipFill>
          <a:blip r:embed="rId4"/>
          <a:stretch>
            <a:fillRect/>
          </a:stretch>
        </p:blipFill>
        <p:spPr>
          <a:xfrm>
            <a:off x="48016" y="901572"/>
            <a:ext cx="9095984" cy="5506372"/>
          </a:xfrm>
          <a:prstGeom prst="rect">
            <a:avLst/>
          </a:prstGeom>
        </p:spPr>
      </p:pic>
      <p:sp>
        <p:nvSpPr>
          <p:cNvPr id="9" name="Text Box 18"/>
          <p:cNvSpPr txBox="1">
            <a:spLocks noChangeArrowheads="1"/>
          </p:cNvSpPr>
          <p:nvPr/>
        </p:nvSpPr>
        <p:spPr bwMode="auto">
          <a:xfrm>
            <a:off x="-14287" y="6273224"/>
            <a:ext cx="1371600" cy="584776"/>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Parcours Avenir</a:t>
            </a:r>
            <a:endParaRPr lang="fr-FR" sz="1600" dirty="0">
              <a:solidFill>
                <a:schemeClr val="accent2"/>
              </a:solidFill>
              <a:latin typeface="Arial Narrow" pitchFamily="26" charset="0"/>
            </a:endParaRPr>
          </a:p>
        </p:txBody>
      </p:sp>
      <p:pic>
        <p:nvPicPr>
          <p:cNvPr id="10" name="Picture 57" descr="logo academie quadri - en tete"/>
          <p:cNvPicPr>
            <a:picLocks noChangeAspect="1" noChangeArrowheads="1"/>
          </p:cNvPicPr>
          <p:nvPr/>
        </p:nvPicPr>
        <p:blipFill>
          <a:blip r:embed="rId5"/>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re 7"/>
          <p:cNvSpPr>
            <a:spLocks noGrp="1"/>
          </p:cNvSpPr>
          <p:nvPr>
            <p:ph type="title"/>
          </p:nvPr>
        </p:nvSpPr>
        <p:spPr>
          <a:xfrm>
            <a:off x="1343026" y="2682436"/>
            <a:ext cx="7343774" cy="3470677"/>
          </a:xfrm>
        </p:spPr>
        <p:txBody>
          <a:bodyPr>
            <a:noAutofit/>
          </a:bodyPr>
          <a:lstStyle/>
          <a:p>
            <a:r>
              <a:rPr lang="fr-FR" sz="2400" dirty="0" smtClean="0">
                <a:solidFill>
                  <a:srgbClr val="000000"/>
                </a:solidFill>
              </a:rPr>
              <a:t>- Parcours Avenir </a:t>
            </a:r>
            <a:br>
              <a:rPr lang="fr-FR" sz="2400" dirty="0" smtClean="0">
                <a:solidFill>
                  <a:srgbClr val="000000"/>
                </a:solidFill>
              </a:rPr>
            </a:br>
            <a:r>
              <a:rPr lang="fr-FR" sz="2400" dirty="0" smtClean="0">
                <a:solidFill>
                  <a:srgbClr val="000000"/>
                </a:solidFill>
              </a:rPr>
              <a:t>- Parcours d’éducation artistique et culturelle (PEAC),</a:t>
            </a:r>
            <a:br>
              <a:rPr lang="fr-FR" sz="2400" dirty="0" smtClean="0">
                <a:solidFill>
                  <a:srgbClr val="000000"/>
                </a:solidFill>
              </a:rPr>
            </a:br>
            <a:r>
              <a:rPr lang="fr-FR" sz="2400" dirty="0" smtClean="0">
                <a:solidFill>
                  <a:srgbClr val="000000"/>
                </a:solidFill>
              </a:rPr>
              <a:t>- Parcours d’éducation à la santé</a:t>
            </a:r>
            <a:br>
              <a:rPr lang="fr-FR" sz="2400" dirty="0" smtClean="0">
                <a:solidFill>
                  <a:srgbClr val="000000"/>
                </a:solidFill>
              </a:rPr>
            </a:br>
            <a:r>
              <a:rPr lang="fr-FR" sz="2400" dirty="0" smtClean="0">
                <a:solidFill>
                  <a:srgbClr val="000000"/>
                </a:solidFill>
              </a:rPr>
              <a:t>- Parcours citoyen.</a:t>
            </a:r>
            <a:br>
              <a:rPr lang="fr-FR" sz="2400" dirty="0" smtClean="0">
                <a:solidFill>
                  <a:srgbClr val="000000"/>
                </a:solidFill>
              </a:rPr>
            </a:br>
            <a:r>
              <a:rPr lang="fr-FR" sz="2400" dirty="0" smtClean="0">
                <a:solidFill>
                  <a:srgbClr val="000000"/>
                </a:solidFill>
              </a:rPr>
              <a:t/>
            </a:r>
            <a:br>
              <a:rPr lang="fr-FR" sz="2400" dirty="0" smtClean="0">
                <a:solidFill>
                  <a:srgbClr val="000000"/>
                </a:solidFill>
              </a:rPr>
            </a:br>
            <a:r>
              <a:rPr lang="fr-FR" sz="2400" dirty="0" smtClean="0">
                <a:solidFill>
                  <a:srgbClr val="000000"/>
                </a:solidFill>
              </a:rPr>
              <a:t>Folios a pour objectif de suivre l’élève tout au long de son parcours</a:t>
            </a:r>
            <a:br>
              <a:rPr lang="fr-FR" sz="2400" dirty="0" smtClean="0">
                <a:solidFill>
                  <a:srgbClr val="000000"/>
                </a:solidFill>
              </a:rPr>
            </a:br>
            <a:r>
              <a:rPr lang="fr-FR" sz="2400" dirty="0" smtClean="0">
                <a:solidFill>
                  <a:srgbClr val="000000"/>
                </a:solidFill>
              </a:rPr>
              <a:t>scolaire de la 6</a:t>
            </a:r>
            <a:r>
              <a:rPr lang="fr-FR" sz="2400" baseline="30000" dirty="0" smtClean="0">
                <a:solidFill>
                  <a:srgbClr val="000000"/>
                </a:solidFill>
              </a:rPr>
              <a:t>ème</a:t>
            </a:r>
            <a:r>
              <a:rPr lang="fr-FR" sz="2400" dirty="0" smtClean="0">
                <a:solidFill>
                  <a:srgbClr val="000000"/>
                </a:solidFill>
              </a:rPr>
              <a:t> à la terminale.</a:t>
            </a:r>
            <a:endParaRPr lang="fr-FR" sz="2400" dirty="0">
              <a:solidFill>
                <a:srgbClr val="000000"/>
              </a:solidFill>
            </a:endParaRPr>
          </a:p>
        </p:txBody>
      </p:sp>
      <p:pic>
        <p:nvPicPr>
          <p:cNvPr id="7" name="Image 6"/>
          <p:cNvPicPr>
            <a:picLocks noChangeAspect="1"/>
          </p:cNvPicPr>
          <p:nvPr/>
        </p:nvPicPr>
        <p:blipFill>
          <a:blip r:embed="rId3"/>
          <a:stretch>
            <a:fillRect/>
          </a:stretch>
        </p:blipFill>
        <p:spPr>
          <a:xfrm>
            <a:off x="2695892" y="919166"/>
            <a:ext cx="5284316" cy="1763270"/>
          </a:xfrm>
          <a:prstGeom prst="rect">
            <a:avLst/>
          </a:prstGeom>
        </p:spPr>
      </p:pic>
      <p:pic>
        <p:nvPicPr>
          <p:cNvPr id="9" name="Image 8"/>
          <p:cNvPicPr>
            <a:picLocks noChangeAspect="1"/>
          </p:cNvPicPr>
          <p:nvPr/>
        </p:nvPicPr>
        <p:blipFill>
          <a:blip r:embed="rId4"/>
          <a:srcRect b="54765"/>
          <a:stretch>
            <a:fillRect/>
          </a:stretch>
        </p:blipFill>
        <p:spPr>
          <a:xfrm>
            <a:off x="2695892" y="0"/>
            <a:ext cx="5334000" cy="919166"/>
          </a:xfrm>
          <a:prstGeom prst="rect">
            <a:avLst/>
          </a:prstGeom>
        </p:spPr>
      </p:pic>
      <p:sp>
        <p:nvSpPr>
          <p:cNvPr id="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0" name="Text Box 18"/>
          <p:cNvSpPr txBox="1">
            <a:spLocks noChangeArrowheads="1"/>
          </p:cNvSpPr>
          <p:nvPr/>
        </p:nvSpPr>
        <p:spPr bwMode="auto">
          <a:xfrm>
            <a:off x="-14287" y="6273224"/>
            <a:ext cx="1371600" cy="584776"/>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B. Parcours Avenir</a:t>
            </a:r>
            <a:endParaRPr lang="fr-FR" sz="1600" dirty="0">
              <a:solidFill>
                <a:schemeClr val="accent2"/>
              </a:solidFill>
              <a:latin typeface="Arial Narrow" pitchFamily="26" charset="0"/>
            </a:endParaRPr>
          </a:p>
        </p:txBody>
      </p:sp>
      <p:pic>
        <p:nvPicPr>
          <p:cNvPr id="11" name="Picture 57" descr="logo academie quadri - en tete"/>
          <p:cNvPicPr>
            <a:picLocks noChangeAspect="1" noChangeArrowheads="1"/>
          </p:cNvPicPr>
          <p:nvPr/>
        </p:nvPicPr>
        <p:blipFill>
          <a:blip r:embed="rId5"/>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re 5"/>
          <p:cNvSpPr>
            <a:spLocks noGrp="1"/>
          </p:cNvSpPr>
          <p:nvPr>
            <p:ph type="title"/>
          </p:nvPr>
        </p:nvSpPr>
        <p:spPr>
          <a:xfrm>
            <a:off x="6166563" y="274638"/>
            <a:ext cx="2520236" cy="6133306"/>
          </a:xfrm>
        </p:spPr>
        <p:txBody>
          <a:bodyPr>
            <a:normAutofit/>
          </a:bodyPr>
          <a:lstStyle/>
          <a:p>
            <a:pPr algn="ctr"/>
            <a:r>
              <a:rPr lang="fr-FR" sz="2800" dirty="0" smtClean="0"/>
              <a:t>- Un livret scolaire unique tout au long de la scolarité</a:t>
            </a:r>
            <a:br>
              <a:rPr lang="fr-FR" sz="2800" dirty="0" smtClean="0"/>
            </a:br>
            <a:r>
              <a:rPr lang="fr-FR" sz="2800" dirty="0" smtClean="0"/>
              <a:t/>
            </a:r>
            <a:br>
              <a:rPr lang="fr-FR" sz="2800" dirty="0" smtClean="0"/>
            </a:br>
            <a:r>
              <a:rPr lang="fr-FR" sz="2800" dirty="0" smtClean="0"/>
              <a:t>- Un livret numérique</a:t>
            </a:r>
            <a:r>
              <a:rPr lang="fr-FR" sz="3200" dirty="0" smtClean="0"/>
              <a:t/>
            </a:r>
            <a:br>
              <a:rPr lang="fr-FR" sz="3200" dirty="0" smtClean="0"/>
            </a:br>
            <a:endParaRPr lang="fr-FR" sz="3200" dirty="0"/>
          </a:p>
        </p:txBody>
      </p:sp>
      <p:pic>
        <p:nvPicPr>
          <p:cNvPr id="8" name="Image 7"/>
          <p:cNvPicPr>
            <a:picLocks noChangeAspect="1"/>
          </p:cNvPicPr>
          <p:nvPr/>
        </p:nvPicPr>
        <p:blipFill>
          <a:blip r:embed="rId2"/>
          <a:stretch>
            <a:fillRect/>
          </a:stretch>
        </p:blipFill>
        <p:spPr>
          <a:xfrm>
            <a:off x="1390809" y="85316"/>
            <a:ext cx="4775754" cy="6322628"/>
          </a:xfrm>
          <a:prstGeom prst="rect">
            <a:avLst/>
          </a:prstGeom>
        </p:spPr>
      </p:pic>
      <p:sp>
        <p:nvSpPr>
          <p:cNvPr id="9"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1" name="Text Box 18"/>
          <p:cNvSpPr txBox="1">
            <a:spLocks noChangeArrowheads="1"/>
          </p:cNvSpPr>
          <p:nvPr/>
        </p:nvSpPr>
        <p:spPr bwMode="auto">
          <a:xfrm>
            <a:off x="-14287" y="6519862"/>
            <a:ext cx="1371600" cy="338138"/>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L’évaluation</a:t>
            </a:r>
            <a:endParaRPr lang="fr-FR" sz="1600" dirty="0">
              <a:solidFill>
                <a:schemeClr val="accent2"/>
              </a:solidFill>
              <a:latin typeface="Arial Narrow" pitchFamily="26" charset="0"/>
            </a:endParaRPr>
          </a:p>
        </p:txBody>
      </p:sp>
      <p:pic>
        <p:nvPicPr>
          <p:cNvPr id="13" name="Picture 57" descr="logo academie quadri - en tete"/>
          <p:cNvPicPr>
            <a:picLocks noChangeAspect="1" noChangeArrowheads="1"/>
          </p:cNvPicPr>
          <p:nvPr/>
        </p:nvPicPr>
        <p:blipFill>
          <a:blip r:embed="rId3"/>
          <a:srcRect/>
          <a:stretch>
            <a:fillRect/>
          </a:stretch>
        </p:blipFill>
        <p:spPr bwMode="auto">
          <a:xfrm>
            <a:off x="0" y="142875"/>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1">
                <a:lumMod val="75000"/>
              </a:schemeClr>
            </a:gs>
            <a:gs pos="100000">
              <a:srgbClr val="FFFFFF"/>
            </a:gs>
          </a:gsLst>
          <a:lin ang="1584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30765"/>
            <a:ext cx="7772400" cy="2601634"/>
          </a:xfrm>
        </p:spPr>
        <p:txBody>
          <a:bodyPr>
            <a:normAutofit/>
          </a:bodyPr>
          <a:lstStyle/>
          <a:p>
            <a:pPr algn="ctr"/>
            <a:r>
              <a:rPr lang="fr-FR" dirty="0" smtClean="0">
                <a:solidFill>
                  <a:schemeClr val="tx1">
                    <a:lumMod val="65000"/>
                    <a:lumOff val="35000"/>
                  </a:schemeClr>
                </a:solidFill>
                <a:latin typeface="Calibri"/>
                <a:cs typeface="Calibri"/>
              </a:rPr>
              <a:t>J3 – C</a:t>
            </a:r>
            <a:br>
              <a:rPr lang="fr-FR" dirty="0" smtClean="0">
                <a:solidFill>
                  <a:schemeClr val="tx1">
                    <a:lumMod val="65000"/>
                    <a:lumOff val="35000"/>
                  </a:schemeClr>
                </a:solidFill>
                <a:latin typeface="Calibri"/>
                <a:cs typeface="Calibri"/>
              </a:rPr>
            </a:br>
            <a:r>
              <a:rPr lang="fr-FR" dirty="0" smtClean="0">
                <a:solidFill>
                  <a:schemeClr val="tx1">
                    <a:lumMod val="65000"/>
                    <a:lumOff val="35000"/>
                  </a:schemeClr>
                </a:solidFill>
                <a:latin typeface="Calibri"/>
                <a:cs typeface="Calibri"/>
              </a:rPr>
              <a:t>La pédagogie de </a:t>
            </a:r>
            <a:r>
              <a:rPr lang="fr-FR" dirty="0" smtClean="0">
                <a:solidFill>
                  <a:schemeClr val="tx1">
                    <a:lumMod val="65000"/>
                    <a:lumOff val="35000"/>
                  </a:schemeClr>
                </a:solidFill>
                <a:latin typeface="Calibri"/>
                <a:cs typeface="Calibri"/>
              </a:rPr>
              <a:t>projet au service des EPI</a:t>
            </a:r>
            <a:endParaRPr lang="fr-FR" dirty="0"/>
          </a:p>
        </p:txBody>
      </p:sp>
      <p:pic>
        <p:nvPicPr>
          <p:cNvPr id="5" name="Picture 2" descr="logo academie orleans-tours quadri marianne - rvb"/>
          <p:cNvPicPr>
            <a:picLocks noChangeAspect="1" noChangeArrowheads="1"/>
          </p:cNvPicPr>
          <p:nvPr/>
        </p:nvPicPr>
        <p:blipFill>
          <a:blip r:embed="rId2"/>
          <a:srcRect/>
          <a:stretch>
            <a:fillRect/>
          </a:stretch>
        </p:blipFill>
        <p:spPr bwMode="auto">
          <a:xfrm>
            <a:off x="395288" y="188913"/>
            <a:ext cx="1403350" cy="1084262"/>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6275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1276" name="Rectangle 12"/>
          <p:cNvSpPr>
            <a:spLocks noChangeArrowheads="1"/>
          </p:cNvSpPr>
          <p:nvPr/>
        </p:nvSpPr>
        <p:spPr bwMode="auto">
          <a:xfrm>
            <a:off x="1619250" y="0"/>
            <a:ext cx="6265863" cy="692150"/>
          </a:xfrm>
          <a:prstGeom prst="rect">
            <a:avLst/>
          </a:prstGeom>
          <a:noFill/>
          <a:ln w="9525">
            <a:noFill/>
            <a:miter lim="800000"/>
            <a:headEnd/>
            <a:tailEnd/>
          </a:ln>
        </p:spPr>
        <p:txBody>
          <a:bodyPr lIns="92075" tIns="46038" rIns="92075" bIns="46038" anchor="ctr">
            <a:prstTxWarp prst="textNoShape">
              <a:avLst/>
            </a:prstTxWarp>
          </a:bodyPr>
          <a:lstStyle/>
          <a:p>
            <a:pPr algn="ctr" eaLnBrk="1" hangingPunct="1"/>
            <a:r>
              <a:rPr lang="fr-FR">
                <a:solidFill>
                  <a:srgbClr val="0000FF"/>
                </a:solidFill>
                <a:latin typeface="Arial Narrow" pitchFamily="26" charset="0"/>
              </a:rPr>
              <a:t>DÉMARCHE DE PROJET</a:t>
            </a:r>
            <a:r>
              <a:rPr lang="fr-FR" sz="2000" b="0">
                <a:solidFill>
                  <a:srgbClr val="0000FF"/>
                </a:solidFill>
                <a:latin typeface="Arial Narrow" pitchFamily="26" charset="0"/>
              </a:rPr>
              <a:t> </a:t>
            </a:r>
          </a:p>
        </p:txBody>
      </p:sp>
      <p:sp>
        <p:nvSpPr>
          <p:cNvPr id="11277" name="Text Box 13"/>
          <p:cNvSpPr txBox="1">
            <a:spLocks noChangeArrowheads="1"/>
          </p:cNvSpPr>
          <p:nvPr/>
        </p:nvSpPr>
        <p:spPr bwMode="auto">
          <a:xfrm>
            <a:off x="1547813" y="1282700"/>
            <a:ext cx="1444625" cy="647700"/>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1800" dirty="0">
                <a:latin typeface="Arial Narrow" pitchFamily="26" charset="0"/>
                <a:ea typeface="Arial" pitchFamily="26" charset="0"/>
                <a:cs typeface="Arial" pitchFamily="26" charset="0"/>
              </a:rPr>
              <a:t>Analyse des besoins</a:t>
            </a:r>
            <a:endParaRPr lang="fr-FR" sz="1800" dirty="0">
              <a:latin typeface="Arial Narrow" pitchFamily="26" charset="0"/>
              <a:ea typeface="Times New Roman" pitchFamily="26" charset="0"/>
              <a:cs typeface="Times New Roman" pitchFamily="26" charset="0"/>
            </a:endParaRPr>
          </a:p>
        </p:txBody>
      </p:sp>
      <p:sp>
        <p:nvSpPr>
          <p:cNvPr id="11279" name="Text Box 15"/>
          <p:cNvSpPr txBox="1">
            <a:spLocks noChangeArrowheads="1"/>
          </p:cNvSpPr>
          <p:nvPr/>
        </p:nvSpPr>
        <p:spPr bwMode="auto">
          <a:xfrm>
            <a:off x="3492500" y="1412875"/>
            <a:ext cx="2305050" cy="43497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2000">
                <a:latin typeface="Arial Narrow" pitchFamily="26" charset="0"/>
              </a:rPr>
              <a:t>Définition du projet</a:t>
            </a:r>
          </a:p>
        </p:txBody>
      </p:sp>
      <p:sp>
        <p:nvSpPr>
          <p:cNvPr id="11281" name="Text Box 17"/>
          <p:cNvSpPr txBox="1">
            <a:spLocks noChangeArrowheads="1"/>
          </p:cNvSpPr>
          <p:nvPr/>
        </p:nvSpPr>
        <p:spPr bwMode="auto">
          <a:xfrm>
            <a:off x="6372225" y="1379538"/>
            <a:ext cx="2520950" cy="70802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2000">
                <a:latin typeface="Arial Narrow" pitchFamily="26" charset="0"/>
              </a:rPr>
              <a:t>Exploitation pédagogique</a:t>
            </a:r>
          </a:p>
        </p:txBody>
      </p:sp>
      <p:sp>
        <p:nvSpPr>
          <p:cNvPr id="11283" name="Text Box 19"/>
          <p:cNvSpPr txBox="1">
            <a:spLocks noChangeArrowheads="1"/>
          </p:cNvSpPr>
          <p:nvPr/>
        </p:nvSpPr>
        <p:spPr bwMode="auto">
          <a:xfrm>
            <a:off x="6659563" y="3352800"/>
            <a:ext cx="2305050" cy="70802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2000">
                <a:latin typeface="Arial Narrow" pitchFamily="26" charset="0"/>
              </a:rPr>
              <a:t>Identification des ressources</a:t>
            </a:r>
          </a:p>
        </p:txBody>
      </p:sp>
      <p:sp>
        <p:nvSpPr>
          <p:cNvPr id="11285" name="Text Box 21"/>
          <p:cNvSpPr txBox="1">
            <a:spLocks noChangeArrowheads="1"/>
          </p:cNvSpPr>
          <p:nvPr/>
        </p:nvSpPr>
        <p:spPr bwMode="auto">
          <a:xfrm>
            <a:off x="6804025" y="5173663"/>
            <a:ext cx="2124075" cy="400050"/>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eaLnBrk="1" hangingPunct="1">
              <a:spcBef>
                <a:spcPct val="50000"/>
              </a:spcBef>
            </a:pPr>
            <a:r>
              <a:rPr lang="fr-FR" sz="2000">
                <a:latin typeface="Arial Narrow" pitchFamily="26" charset="0"/>
              </a:rPr>
              <a:t>Validation du projet</a:t>
            </a:r>
          </a:p>
        </p:txBody>
      </p:sp>
      <p:sp>
        <p:nvSpPr>
          <p:cNvPr id="11286" name="Text Box 22"/>
          <p:cNvSpPr txBox="1">
            <a:spLocks noChangeArrowheads="1"/>
          </p:cNvSpPr>
          <p:nvPr/>
        </p:nvSpPr>
        <p:spPr bwMode="auto">
          <a:xfrm>
            <a:off x="3924300" y="5226050"/>
            <a:ext cx="2508250" cy="70802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2000">
                <a:latin typeface="Arial Narrow" pitchFamily="26" charset="0"/>
              </a:rPr>
              <a:t>Planification et formalisation</a:t>
            </a:r>
          </a:p>
        </p:txBody>
      </p:sp>
      <p:sp>
        <p:nvSpPr>
          <p:cNvPr id="11289" name="Text Box 25"/>
          <p:cNvSpPr txBox="1">
            <a:spLocks noChangeArrowheads="1"/>
          </p:cNvSpPr>
          <p:nvPr/>
        </p:nvSpPr>
        <p:spPr bwMode="auto">
          <a:xfrm>
            <a:off x="1042988" y="4870450"/>
            <a:ext cx="2449512" cy="132397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r>
              <a:rPr lang="fr-FR" sz="2000">
                <a:latin typeface="Arial Narrow" pitchFamily="26" charset="0"/>
              </a:rPr>
              <a:t>Réalisation du projet </a:t>
            </a:r>
          </a:p>
          <a:p>
            <a:pPr algn="ctr" eaLnBrk="1" hangingPunct="1"/>
            <a:r>
              <a:rPr lang="fr-FR" sz="2000">
                <a:latin typeface="Arial Narrow" pitchFamily="26" charset="0"/>
              </a:rPr>
              <a:t>et </a:t>
            </a:r>
          </a:p>
          <a:p>
            <a:pPr algn="ctr" eaLnBrk="1" hangingPunct="1"/>
            <a:r>
              <a:rPr lang="fr-FR" sz="2000">
                <a:latin typeface="Arial Narrow" pitchFamily="26" charset="0"/>
              </a:rPr>
              <a:t>valorisation du travail des élèves</a:t>
            </a:r>
          </a:p>
        </p:txBody>
      </p:sp>
      <p:sp>
        <p:nvSpPr>
          <p:cNvPr id="11290" name="Text Box 26"/>
          <p:cNvSpPr txBox="1">
            <a:spLocks noChangeArrowheads="1"/>
          </p:cNvSpPr>
          <p:nvPr/>
        </p:nvSpPr>
        <p:spPr bwMode="auto">
          <a:xfrm>
            <a:off x="1403350" y="3068638"/>
            <a:ext cx="1800225" cy="70802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2000">
                <a:latin typeface="Arial Narrow" pitchFamily="26" charset="0"/>
              </a:rPr>
              <a:t>Evaluation du projet</a:t>
            </a:r>
          </a:p>
        </p:txBody>
      </p:sp>
      <p:sp>
        <p:nvSpPr>
          <p:cNvPr id="9229" name="Text Box 28"/>
          <p:cNvSpPr txBox="1">
            <a:spLocks noChangeArrowheads="1"/>
          </p:cNvSpPr>
          <p:nvPr/>
        </p:nvSpPr>
        <p:spPr bwMode="auto">
          <a:xfrm>
            <a:off x="4191000" y="3200400"/>
            <a:ext cx="1600200" cy="396875"/>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fr-FR" sz="2000" b="0">
              <a:latin typeface="Arial Narrow" pitchFamily="26" charset="0"/>
            </a:endParaRPr>
          </a:p>
        </p:txBody>
      </p:sp>
      <p:grpSp>
        <p:nvGrpSpPr>
          <p:cNvPr id="2" name="Group 54"/>
          <p:cNvGrpSpPr>
            <a:grpSpLocks/>
          </p:cNvGrpSpPr>
          <p:nvPr/>
        </p:nvGrpSpPr>
        <p:grpSpPr bwMode="auto">
          <a:xfrm>
            <a:off x="3635375" y="3068638"/>
            <a:ext cx="2895600" cy="838200"/>
            <a:chOff x="2290" y="1933"/>
            <a:chExt cx="1824" cy="528"/>
          </a:xfrm>
        </p:grpSpPr>
        <p:sp>
          <p:nvSpPr>
            <p:cNvPr id="9260" name="Oval 27"/>
            <p:cNvSpPr>
              <a:spLocks noChangeArrowheads="1"/>
            </p:cNvSpPr>
            <p:nvPr/>
          </p:nvSpPr>
          <p:spPr bwMode="auto">
            <a:xfrm>
              <a:off x="2290" y="1933"/>
              <a:ext cx="1824" cy="528"/>
            </a:xfrm>
            <a:prstGeom prst="ellipse">
              <a:avLst/>
            </a:prstGeom>
            <a:solidFill>
              <a:srgbClr val="CCFF66"/>
            </a:solidFill>
            <a:ln w="38100" cmpd="dbl">
              <a:solidFill>
                <a:srgbClr val="008000"/>
              </a:solidFill>
              <a:round/>
              <a:headEnd/>
              <a:tailEnd/>
            </a:ln>
          </p:spPr>
          <p:txBody>
            <a:bodyPr wrap="none" anchor="ctr">
              <a:prstTxWarp prst="textNoShape">
                <a:avLst/>
              </a:prstTxWarp>
            </a:bodyPr>
            <a:lstStyle/>
            <a:p>
              <a:pPr eaLnBrk="1" hangingPunct="1"/>
              <a:endParaRPr lang="fr-FR"/>
            </a:p>
          </p:txBody>
        </p:sp>
        <p:sp>
          <p:nvSpPr>
            <p:cNvPr id="9261" name="Text Box 29"/>
            <p:cNvSpPr txBox="1">
              <a:spLocks noChangeArrowheads="1"/>
            </p:cNvSpPr>
            <p:nvPr/>
          </p:nvSpPr>
          <p:spPr bwMode="auto">
            <a:xfrm>
              <a:off x="2667" y="2069"/>
              <a:ext cx="139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latin typeface="Arial Narrow" pitchFamily="26" charset="0"/>
                </a:rPr>
                <a:t>FIN DU PROJET</a:t>
              </a:r>
            </a:p>
          </p:txBody>
        </p:sp>
      </p:grpSp>
      <p:grpSp>
        <p:nvGrpSpPr>
          <p:cNvPr id="3" name="Group 53"/>
          <p:cNvGrpSpPr>
            <a:grpSpLocks/>
          </p:cNvGrpSpPr>
          <p:nvPr/>
        </p:nvGrpSpPr>
        <p:grpSpPr bwMode="auto">
          <a:xfrm>
            <a:off x="2992438" y="1268413"/>
            <a:ext cx="455612" cy="396875"/>
            <a:chOff x="1746" y="845"/>
            <a:chExt cx="426" cy="250"/>
          </a:xfrm>
        </p:grpSpPr>
        <p:sp>
          <p:nvSpPr>
            <p:cNvPr id="9258" name="Line 14"/>
            <p:cNvSpPr>
              <a:spLocks noChangeShapeType="1"/>
            </p:cNvSpPr>
            <p:nvPr/>
          </p:nvSpPr>
          <p:spPr bwMode="auto">
            <a:xfrm>
              <a:off x="1746" y="1071"/>
              <a:ext cx="426" cy="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9259" name="Text Box 32"/>
            <p:cNvSpPr txBox="1">
              <a:spLocks noChangeArrowheads="1"/>
            </p:cNvSpPr>
            <p:nvPr/>
          </p:nvSpPr>
          <p:spPr bwMode="auto">
            <a:xfrm>
              <a:off x="1886" y="845"/>
              <a:ext cx="189"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1</a:t>
              </a:r>
            </a:p>
          </p:txBody>
        </p:sp>
      </p:grpSp>
      <p:grpSp>
        <p:nvGrpSpPr>
          <p:cNvPr id="4" name="Group 52"/>
          <p:cNvGrpSpPr>
            <a:grpSpLocks/>
          </p:cNvGrpSpPr>
          <p:nvPr/>
        </p:nvGrpSpPr>
        <p:grpSpPr bwMode="auto">
          <a:xfrm>
            <a:off x="5795963" y="1341438"/>
            <a:ext cx="576262" cy="396875"/>
            <a:chOff x="3651" y="845"/>
            <a:chExt cx="363" cy="250"/>
          </a:xfrm>
        </p:grpSpPr>
        <p:sp>
          <p:nvSpPr>
            <p:cNvPr id="9256" name="Line 16"/>
            <p:cNvSpPr>
              <a:spLocks noChangeShapeType="1"/>
            </p:cNvSpPr>
            <p:nvPr/>
          </p:nvSpPr>
          <p:spPr bwMode="auto">
            <a:xfrm>
              <a:off x="3651" y="1071"/>
              <a:ext cx="363" cy="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9257" name="Text Box 33"/>
            <p:cNvSpPr txBox="1">
              <a:spLocks noChangeArrowheads="1"/>
            </p:cNvSpPr>
            <p:nvPr/>
          </p:nvSpPr>
          <p:spPr bwMode="auto">
            <a:xfrm>
              <a:off x="3742" y="845"/>
              <a:ext cx="19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2</a:t>
              </a:r>
            </a:p>
          </p:txBody>
        </p:sp>
      </p:grpSp>
      <p:grpSp>
        <p:nvGrpSpPr>
          <p:cNvPr id="5" name="Group 51"/>
          <p:cNvGrpSpPr>
            <a:grpSpLocks/>
          </p:cNvGrpSpPr>
          <p:nvPr/>
        </p:nvGrpSpPr>
        <p:grpSpPr bwMode="auto">
          <a:xfrm>
            <a:off x="7540625" y="2176463"/>
            <a:ext cx="487363" cy="1163637"/>
            <a:chOff x="4740" y="1162"/>
            <a:chExt cx="182" cy="907"/>
          </a:xfrm>
        </p:grpSpPr>
        <p:sp>
          <p:nvSpPr>
            <p:cNvPr id="9254" name="Line 18"/>
            <p:cNvSpPr>
              <a:spLocks noChangeShapeType="1"/>
            </p:cNvSpPr>
            <p:nvPr/>
          </p:nvSpPr>
          <p:spPr bwMode="auto">
            <a:xfrm>
              <a:off x="4921" y="1162"/>
              <a:ext cx="0" cy="907"/>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9255" name="Text Box 34"/>
            <p:cNvSpPr txBox="1">
              <a:spLocks noChangeArrowheads="1"/>
            </p:cNvSpPr>
            <p:nvPr/>
          </p:nvSpPr>
          <p:spPr bwMode="auto">
            <a:xfrm>
              <a:off x="4740" y="1525"/>
              <a:ext cx="18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3</a:t>
              </a:r>
            </a:p>
          </p:txBody>
        </p:sp>
      </p:grpSp>
      <p:grpSp>
        <p:nvGrpSpPr>
          <p:cNvPr id="6" name="Group 50"/>
          <p:cNvGrpSpPr>
            <a:grpSpLocks/>
          </p:cNvGrpSpPr>
          <p:nvPr/>
        </p:nvGrpSpPr>
        <p:grpSpPr bwMode="auto">
          <a:xfrm>
            <a:off x="7785100" y="4043363"/>
            <a:ext cx="287338" cy="1152525"/>
            <a:chOff x="4740" y="2387"/>
            <a:chExt cx="181" cy="726"/>
          </a:xfrm>
        </p:grpSpPr>
        <p:sp>
          <p:nvSpPr>
            <p:cNvPr id="9252" name="Line 20"/>
            <p:cNvSpPr>
              <a:spLocks noChangeShapeType="1"/>
            </p:cNvSpPr>
            <p:nvPr/>
          </p:nvSpPr>
          <p:spPr bwMode="auto">
            <a:xfrm>
              <a:off x="4921" y="2387"/>
              <a:ext cx="0" cy="726"/>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9253" name="Text Box 35"/>
            <p:cNvSpPr txBox="1">
              <a:spLocks noChangeArrowheads="1"/>
            </p:cNvSpPr>
            <p:nvPr/>
          </p:nvSpPr>
          <p:spPr bwMode="auto">
            <a:xfrm>
              <a:off x="4740" y="2659"/>
              <a:ext cx="17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4</a:t>
              </a:r>
            </a:p>
          </p:txBody>
        </p:sp>
      </p:grpSp>
      <p:grpSp>
        <p:nvGrpSpPr>
          <p:cNvPr id="7" name="Group 45"/>
          <p:cNvGrpSpPr>
            <a:grpSpLocks/>
          </p:cNvGrpSpPr>
          <p:nvPr/>
        </p:nvGrpSpPr>
        <p:grpSpPr bwMode="auto">
          <a:xfrm>
            <a:off x="6516688" y="5084763"/>
            <a:ext cx="307975" cy="396875"/>
            <a:chOff x="4105" y="3249"/>
            <a:chExt cx="194" cy="250"/>
          </a:xfrm>
        </p:grpSpPr>
        <p:sp>
          <p:nvSpPr>
            <p:cNvPr id="9250" name="Line 23"/>
            <p:cNvSpPr>
              <a:spLocks noChangeShapeType="1"/>
            </p:cNvSpPr>
            <p:nvPr/>
          </p:nvSpPr>
          <p:spPr bwMode="auto">
            <a:xfrm flipH="1">
              <a:off x="4105" y="3475"/>
              <a:ext cx="194" cy="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9251" name="Text Box 36"/>
            <p:cNvSpPr txBox="1">
              <a:spLocks noChangeArrowheads="1"/>
            </p:cNvSpPr>
            <p:nvPr/>
          </p:nvSpPr>
          <p:spPr bwMode="auto">
            <a:xfrm>
              <a:off x="4105" y="3249"/>
              <a:ext cx="181"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5</a:t>
              </a:r>
            </a:p>
          </p:txBody>
        </p:sp>
      </p:grpSp>
      <p:grpSp>
        <p:nvGrpSpPr>
          <p:cNvPr id="8" name="Group 46"/>
          <p:cNvGrpSpPr>
            <a:grpSpLocks/>
          </p:cNvGrpSpPr>
          <p:nvPr/>
        </p:nvGrpSpPr>
        <p:grpSpPr bwMode="auto">
          <a:xfrm>
            <a:off x="3563938" y="5013325"/>
            <a:ext cx="358775" cy="396875"/>
            <a:chOff x="2245" y="3294"/>
            <a:chExt cx="226" cy="250"/>
          </a:xfrm>
        </p:grpSpPr>
        <p:sp>
          <p:nvSpPr>
            <p:cNvPr id="9248" name="Line 24"/>
            <p:cNvSpPr>
              <a:spLocks noChangeShapeType="1"/>
            </p:cNvSpPr>
            <p:nvPr/>
          </p:nvSpPr>
          <p:spPr bwMode="auto">
            <a:xfrm flipH="1">
              <a:off x="2245" y="3521"/>
              <a:ext cx="226" cy="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9249" name="Text Box 37"/>
            <p:cNvSpPr txBox="1">
              <a:spLocks noChangeArrowheads="1"/>
            </p:cNvSpPr>
            <p:nvPr/>
          </p:nvSpPr>
          <p:spPr bwMode="auto">
            <a:xfrm>
              <a:off x="2245" y="3294"/>
              <a:ext cx="19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6</a:t>
              </a:r>
            </a:p>
          </p:txBody>
        </p:sp>
      </p:grpSp>
      <p:grpSp>
        <p:nvGrpSpPr>
          <p:cNvPr id="9" name="Group 47"/>
          <p:cNvGrpSpPr>
            <a:grpSpLocks/>
          </p:cNvGrpSpPr>
          <p:nvPr/>
        </p:nvGrpSpPr>
        <p:grpSpPr bwMode="auto">
          <a:xfrm>
            <a:off x="2268538" y="3789363"/>
            <a:ext cx="287337" cy="936625"/>
            <a:chOff x="1429" y="2523"/>
            <a:chExt cx="181" cy="590"/>
          </a:xfrm>
        </p:grpSpPr>
        <p:sp>
          <p:nvSpPr>
            <p:cNvPr id="9246" name="Line 30"/>
            <p:cNvSpPr>
              <a:spLocks noChangeShapeType="1"/>
            </p:cNvSpPr>
            <p:nvPr/>
          </p:nvSpPr>
          <p:spPr bwMode="auto">
            <a:xfrm flipV="1">
              <a:off x="1610" y="2523"/>
              <a:ext cx="0" cy="59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9247" name="Text Box 38"/>
            <p:cNvSpPr txBox="1">
              <a:spLocks noChangeArrowheads="1"/>
            </p:cNvSpPr>
            <p:nvPr/>
          </p:nvSpPr>
          <p:spPr bwMode="auto">
            <a:xfrm>
              <a:off x="1429" y="2704"/>
              <a:ext cx="181"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7</a:t>
              </a:r>
            </a:p>
          </p:txBody>
        </p:sp>
      </p:grpSp>
      <p:grpSp>
        <p:nvGrpSpPr>
          <p:cNvPr id="10" name="Group 48"/>
          <p:cNvGrpSpPr>
            <a:grpSpLocks/>
          </p:cNvGrpSpPr>
          <p:nvPr/>
        </p:nvGrpSpPr>
        <p:grpSpPr bwMode="auto">
          <a:xfrm>
            <a:off x="3203575" y="3141663"/>
            <a:ext cx="449263" cy="396875"/>
            <a:chOff x="2018" y="1979"/>
            <a:chExt cx="283" cy="250"/>
          </a:xfrm>
        </p:grpSpPr>
        <p:sp>
          <p:nvSpPr>
            <p:cNvPr id="9244" name="Line 31"/>
            <p:cNvSpPr>
              <a:spLocks noChangeShapeType="1"/>
            </p:cNvSpPr>
            <p:nvPr/>
          </p:nvSpPr>
          <p:spPr bwMode="auto">
            <a:xfrm>
              <a:off x="2018" y="2205"/>
              <a:ext cx="283" cy="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9245" name="Text Box 39"/>
            <p:cNvSpPr txBox="1">
              <a:spLocks noChangeArrowheads="1"/>
            </p:cNvSpPr>
            <p:nvPr/>
          </p:nvSpPr>
          <p:spPr bwMode="auto">
            <a:xfrm>
              <a:off x="2064" y="1979"/>
              <a:ext cx="18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8</a:t>
              </a:r>
            </a:p>
          </p:txBody>
        </p:sp>
      </p:grpSp>
      <p:sp>
        <p:nvSpPr>
          <p:cNvPr id="9242" name="Text Box 8"/>
          <p:cNvSpPr txBox="1">
            <a:spLocks noChangeArrowheads="1"/>
          </p:cNvSpPr>
          <p:nvPr/>
        </p:nvSpPr>
        <p:spPr bwMode="auto">
          <a:xfrm>
            <a:off x="-14287" y="6267450"/>
            <a:ext cx="1371600" cy="590550"/>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Démarche </a:t>
            </a:r>
            <a:r>
              <a:rPr lang="fr-FR" sz="1600" dirty="0">
                <a:solidFill>
                  <a:schemeClr val="accent2"/>
                </a:solidFill>
                <a:latin typeface="Arial Narrow" pitchFamily="26" charset="0"/>
              </a:rPr>
              <a:t>de projet</a:t>
            </a:r>
          </a:p>
        </p:txBody>
      </p:sp>
      <p:pic>
        <p:nvPicPr>
          <p:cNvPr id="9241" name="Picture 57" descr="logo academie quadri - en tete"/>
          <p:cNvPicPr>
            <a:picLocks noChangeAspect="1" noChangeArrowheads="1"/>
          </p:cNvPicPr>
          <p:nvPr/>
        </p:nvPicPr>
        <p:blipFill>
          <a:blip r:embed="rId3"/>
          <a:srcRect/>
          <a:stretch>
            <a:fillRect/>
          </a:stretch>
        </p:blipFill>
        <p:spPr bwMode="auto">
          <a:xfrm>
            <a:off x="-14287" y="-39688"/>
            <a:ext cx="1357313" cy="731838"/>
          </a:xfrm>
          <a:prstGeom prst="rect">
            <a:avLst/>
          </a:prstGeom>
          <a:noFill/>
          <a:ln w="9525">
            <a:noFill/>
            <a:miter lim="800000"/>
            <a:headEnd/>
            <a:tailEnd/>
          </a:ln>
        </p:spPr>
      </p:pic>
      <p:sp>
        <p:nvSpPr>
          <p:cNvPr id="47" name="Bouton d'action : Document 46">
            <a:hlinkClick r:id="" action="ppaction://hlinkshowjump?jump=nextslide" highlightClick="1"/>
          </p:cNvPr>
          <p:cNvSpPr/>
          <p:nvPr/>
        </p:nvSpPr>
        <p:spPr>
          <a:xfrm>
            <a:off x="2524439" y="1930401"/>
            <a:ext cx="467999" cy="36000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Bouton d'action : Document 47">
            <a:hlinkClick r:id="rId4" action="ppaction://hlinksldjump" highlightClick="1"/>
          </p:cNvPr>
          <p:cNvSpPr/>
          <p:nvPr/>
        </p:nvSpPr>
        <p:spPr>
          <a:xfrm>
            <a:off x="5329551" y="1847850"/>
            <a:ext cx="467999" cy="328613"/>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Bouton d'action : Document 48">
            <a:hlinkClick r:id="rId5" action="ppaction://hlinksldjump" highlightClick="1"/>
          </p:cNvPr>
          <p:cNvSpPr/>
          <p:nvPr/>
        </p:nvSpPr>
        <p:spPr>
          <a:xfrm>
            <a:off x="8425176" y="2124725"/>
            <a:ext cx="467999" cy="331351"/>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Bouton d'action : Document 49">
            <a:hlinkClick r:id="rId6" action="ppaction://hlinksldjump" highlightClick="1"/>
          </p:cNvPr>
          <p:cNvSpPr>
            <a:spLocks noChangeAspect="1"/>
          </p:cNvSpPr>
          <p:nvPr/>
        </p:nvSpPr>
        <p:spPr>
          <a:xfrm>
            <a:off x="8493045" y="4076701"/>
            <a:ext cx="471568" cy="36000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Bouton d'action : Document 50">
            <a:hlinkClick r:id="rId7" action="ppaction://hlinksldjump" highlightClick="1"/>
          </p:cNvPr>
          <p:cNvSpPr/>
          <p:nvPr/>
        </p:nvSpPr>
        <p:spPr>
          <a:xfrm>
            <a:off x="8457517" y="5573713"/>
            <a:ext cx="470583" cy="360362"/>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Bouton d'action : Document 52">
            <a:hlinkClick r:id="rId8" action="ppaction://hlinksldjump" highlightClick="1"/>
          </p:cNvPr>
          <p:cNvSpPr/>
          <p:nvPr/>
        </p:nvSpPr>
        <p:spPr>
          <a:xfrm>
            <a:off x="5964551" y="5971381"/>
            <a:ext cx="467999" cy="36000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Bouton d'action : Document 53">
            <a:hlinkClick r:id="rId9" action="ppaction://hlinksldjump" highlightClick="1"/>
          </p:cNvPr>
          <p:cNvSpPr/>
          <p:nvPr/>
        </p:nvSpPr>
        <p:spPr>
          <a:xfrm>
            <a:off x="3060600" y="6194425"/>
            <a:ext cx="432000" cy="36000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Bouton d'action : Document 54">
            <a:hlinkClick r:id="rId10" action="ppaction://hlinksldjump" highlightClick="1"/>
          </p:cNvPr>
          <p:cNvSpPr/>
          <p:nvPr/>
        </p:nvSpPr>
        <p:spPr>
          <a:xfrm>
            <a:off x="2776438" y="3789363"/>
            <a:ext cx="432000" cy="36000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11276"/>
                                        </p:tgtEl>
                                        <p:attrNameLst>
                                          <p:attrName>style.fontSize</p:attrName>
                                        </p:attrNameLst>
                                      </p:cBhvr>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1277"/>
                                        </p:tgtEl>
                                        <p:attrNameLst>
                                          <p:attrName>style.visibility</p:attrName>
                                        </p:attrNameLst>
                                      </p:cBhvr>
                                      <p:to>
                                        <p:strVal val="visible"/>
                                      </p:to>
                                    </p:set>
                                    <p:anim calcmode="lin" valueType="num">
                                      <p:cBhvr>
                                        <p:cTn id="11" dur="1000" fill="hold"/>
                                        <p:tgtEl>
                                          <p:spTgt spid="11277"/>
                                        </p:tgtEl>
                                        <p:attrNameLst>
                                          <p:attrName>ppt_w</p:attrName>
                                        </p:attrNameLst>
                                      </p:cBhvr>
                                      <p:tavLst>
                                        <p:tav tm="0">
                                          <p:val>
                                            <p:strVal val="#ppt_w*0.70"/>
                                          </p:val>
                                        </p:tav>
                                        <p:tav tm="100000">
                                          <p:val>
                                            <p:strVal val="#ppt_w"/>
                                          </p:val>
                                        </p:tav>
                                      </p:tavLst>
                                    </p:anim>
                                    <p:anim calcmode="lin" valueType="num">
                                      <p:cBhvr>
                                        <p:cTn id="12" dur="1000" fill="hold"/>
                                        <p:tgtEl>
                                          <p:spTgt spid="11277"/>
                                        </p:tgtEl>
                                        <p:attrNameLst>
                                          <p:attrName>ppt_h</p:attrName>
                                        </p:attrNameLst>
                                      </p:cBhvr>
                                      <p:tavLst>
                                        <p:tav tm="0">
                                          <p:val>
                                            <p:strVal val="#ppt_h"/>
                                          </p:val>
                                        </p:tav>
                                        <p:tav tm="100000">
                                          <p:val>
                                            <p:strVal val="#ppt_h"/>
                                          </p:val>
                                        </p:tav>
                                      </p:tavLst>
                                    </p:anim>
                                    <p:animEffect transition="in" filter="fade">
                                      <p:cBhvr>
                                        <p:cTn id="13" dur="1000"/>
                                        <p:tgtEl>
                                          <p:spTgt spid="11277"/>
                                        </p:tgtEl>
                                      </p:cBhvr>
                                    </p:animEffect>
                                  </p:childTnLst>
                                </p:cTn>
                              </p:par>
                              <p:par>
                                <p:cTn id="14" presetID="55"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1279"/>
                                        </p:tgtEl>
                                        <p:attrNameLst>
                                          <p:attrName>style.visibility</p:attrName>
                                        </p:attrNameLst>
                                      </p:cBhvr>
                                      <p:to>
                                        <p:strVal val="visible"/>
                                      </p:to>
                                    </p:set>
                                    <p:anim calcmode="lin" valueType="num">
                                      <p:cBhvr>
                                        <p:cTn id="23" dur="1000" fill="hold"/>
                                        <p:tgtEl>
                                          <p:spTgt spid="11279"/>
                                        </p:tgtEl>
                                        <p:attrNameLst>
                                          <p:attrName>ppt_w</p:attrName>
                                        </p:attrNameLst>
                                      </p:cBhvr>
                                      <p:tavLst>
                                        <p:tav tm="0">
                                          <p:val>
                                            <p:strVal val="#ppt_w*0.70"/>
                                          </p:val>
                                        </p:tav>
                                        <p:tav tm="100000">
                                          <p:val>
                                            <p:strVal val="#ppt_w"/>
                                          </p:val>
                                        </p:tav>
                                      </p:tavLst>
                                    </p:anim>
                                    <p:anim calcmode="lin" valueType="num">
                                      <p:cBhvr>
                                        <p:cTn id="24" dur="1000" fill="hold"/>
                                        <p:tgtEl>
                                          <p:spTgt spid="11279"/>
                                        </p:tgtEl>
                                        <p:attrNameLst>
                                          <p:attrName>ppt_h</p:attrName>
                                        </p:attrNameLst>
                                      </p:cBhvr>
                                      <p:tavLst>
                                        <p:tav tm="0">
                                          <p:val>
                                            <p:strVal val="#ppt_h"/>
                                          </p:val>
                                        </p:tav>
                                        <p:tav tm="100000">
                                          <p:val>
                                            <p:strVal val="#ppt_h"/>
                                          </p:val>
                                        </p:tav>
                                      </p:tavLst>
                                    </p:anim>
                                    <p:animEffect transition="in" filter="fade">
                                      <p:cBhvr>
                                        <p:cTn id="25" dur="1000"/>
                                        <p:tgtEl>
                                          <p:spTgt spid="11279"/>
                                        </p:tgtEl>
                                      </p:cBhvr>
                                    </p:animEffect>
                                  </p:childTnLst>
                                </p:cTn>
                              </p:par>
                            </p:childTnLst>
                          </p:cTn>
                        </p:par>
                        <p:par>
                          <p:cTn id="26" fill="hold" nodeType="afterGroup">
                            <p:stCondLst>
                              <p:cond delay="1000"/>
                            </p:stCondLst>
                            <p:childTnLst>
                              <p:par>
                                <p:cTn id="27" presetID="55" presetClass="entr" presetSubtype="0"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0.70"/>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1281"/>
                                        </p:tgtEl>
                                        <p:attrNameLst>
                                          <p:attrName>style.visibility</p:attrName>
                                        </p:attrNameLst>
                                      </p:cBhvr>
                                      <p:to>
                                        <p:strVal val="visible"/>
                                      </p:to>
                                    </p:set>
                                    <p:anim calcmode="lin" valueType="num">
                                      <p:cBhvr>
                                        <p:cTn id="36" dur="1000" fill="hold"/>
                                        <p:tgtEl>
                                          <p:spTgt spid="11281"/>
                                        </p:tgtEl>
                                        <p:attrNameLst>
                                          <p:attrName>ppt_w</p:attrName>
                                        </p:attrNameLst>
                                      </p:cBhvr>
                                      <p:tavLst>
                                        <p:tav tm="0">
                                          <p:val>
                                            <p:strVal val="#ppt_w*0.70"/>
                                          </p:val>
                                        </p:tav>
                                        <p:tav tm="100000">
                                          <p:val>
                                            <p:strVal val="#ppt_w"/>
                                          </p:val>
                                        </p:tav>
                                      </p:tavLst>
                                    </p:anim>
                                    <p:anim calcmode="lin" valueType="num">
                                      <p:cBhvr>
                                        <p:cTn id="37" dur="1000" fill="hold"/>
                                        <p:tgtEl>
                                          <p:spTgt spid="11281"/>
                                        </p:tgtEl>
                                        <p:attrNameLst>
                                          <p:attrName>ppt_h</p:attrName>
                                        </p:attrNameLst>
                                      </p:cBhvr>
                                      <p:tavLst>
                                        <p:tav tm="0">
                                          <p:val>
                                            <p:strVal val="#ppt_h"/>
                                          </p:val>
                                        </p:tav>
                                        <p:tav tm="100000">
                                          <p:val>
                                            <p:strVal val="#ppt_h"/>
                                          </p:val>
                                        </p:tav>
                                      </p:tavLst>
                                    </p:anim>
                                    <p:animEffect transition="in" filter="fade">
                                      <p:cBhvr>
                                        <p:cTn id="38" dur="1000"/>
                                        <p:tgtEl>
                                          <p:spTgt spid="11281"/>
                                        </p:tgtEl>
                                      </p:cBhvr>
                                    </p:animEffect>
                                  </p:childTnLst>
                                </p:cTn>
                              </p:par>
                            </p:childTnLst>
                          </p:cTn>
                        </p:par>
                        <p:par>
                          <p:cTn id="39" fill="hold" nodeType="afterGroup">
                            <p:stCondLst>
                              <p:cond delay="1000"/>
                            </p:stCondLst>
                            <p:childTnLst>
                              <p:par>
                                <p:cTn id="40" presetID="55" presetClass="entr" presetSubtype="0" fill="hold" nodeType="afterEffect">
                                  <p:stCondLst>
                                    <p:cond delay="100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strVal val="#ppt_w*0.70"/>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Effect transition="in" filter="fade">
                                      <p:cBhvr>
                                        <p:cTn id="44" dur="10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1283"/>
                                        </p:tgtEl>
                                        <p:attrNameLst>
                                          <p:attrName>style.visibility</p:attrName>
                                        </p:attrNameLst>
                                      </p:cBhvr>
                                      <p:to>
                                        <p:strVal val="visible"/>
                                      </p:to>
                                    </p:set>
                                    <p:anim calcmode="lin" valueType="num">
                                      <p:cBhvr>
                                        <p:cTn id="49" dur="1000" fill="hold"/>
                                        <p:tgtEl>
                                          <p:spTgt spid="11283"/>
                                        </p:tgtEl>
                                        <p:attrNameLst>
                                          <p:attrName>ppt_w</p:attrName>
                                        </p:attrNameLst>
                                      </p:cBhvr>
                                      <p:tavLst>
                                        <p:tav tm="0">
                                          <p:val>
                                            <p:strVal val="#ppt_w*0.70"/>
                                          </p:val>
                                        </p:tav>
                                        <p:tav tm="100000">
                                          <p:val>
                                            <p:strVal val="#ppt_w"/>
                                          </p:val>
                                        </p:tav>
                                      </p:tavLst>
                                    </p:anim>
                                    <p:anim calcmode="lin" valueType="num">
                                      <p:cBhvr>
                                        <p:cTn id="50" dur="1000" fill="hold"/>
                                        <p:tgtEl>
                                          <p:spTgt spid="11283"/>
                                        </p:tgtEl>
                                        <p:attrNameLst>
                                          <p:attrName>ppt_h</p:attrName>
                                        </p:attrNameLst>
                                      </p:cBhvr>
                                      <p:tavLst>
                                        <p:tav tm="0">
                                          <p:val>
                                            <p:strVal val="#ppt_h"/>
                                          </p:val>
                                        </p:tav>
                                        <p:tav tm="100000">
                                          <p:val>
                                            <p:strVal val="#ppt_h"/>
                                          </p:val>
                                        </p:tav>
                                      </p:tavLst>
                                    </p:anim>
                                    <p:animEffect transition="in" filter="fade">
                                      <p:cBhvr>
                                        <p:cTn id="51" dur="1000"/>
                                        <p:tgtEl>
                                          <p:spTgt spid="11283"/>
                                        </p:tgtEl>
                                      </p:cBhvr>
                                    </p:animEffect>
                                  </p:childTnLst>
                                </p:cTn>
                              </p:par>
                            </p:childTnLst>
                          </p:cTn>
                        </p:par>
                        <p:par>
                          <p:cTn id="52" fill="hold" nodeType="afterGroup">
                            <p:stCondLst>
                              <p:cond delay="1000"/>
                            </p:stCondLst>
                            <p:childTnLst>
                              <p:par>
                                <p:cTn id="53" presetID="55" presetClass="entr" presetSubtype="0" fill="hold" nodeType="afterEffect">
                                  <p:stCondLst>
                                    <p:cond delay="100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strVal val="#ppt_w*0.70"/>
                                          </p:val>
                                        </p:tav>
                                        <p:tav tm="100000">
                                          <p:val>
                                            <p:strVal val="#ppt_w"/>
                                          </p:val>
                                        </p:tav>
                                      </p:tavLst>
                                    </p:anim>
                                    <p:anim calcmode="lin" valueType="num">
                                      <p:cBhvr>
                                        <p:cTn id="56" dur="1000" fill="hold"/>
                                        <p:tgtEl>
                                          <p:spTgt spid="6"/>
                                        </p:tgtEl>
                                        <p:attrNameLst>
                                          <p:attrName>ppt_h</p:attrName>
                                        </p:attrNameLst>
                                      </p:cBhvr>
                                      <p:tavLst>
                                        <p:tav tm="0">
                                          <p:val>
                                            <p:strVal val="#ppt_h"/>
                                          </p:val>
                                        </p:tav>
                                        <p:tav tm="100000">
                                          <p:val>
                                            <p:strVal val="#ppt_h"/>
                                          </p:val>
                                        </p:tav>
                                      </p:tavLst>
                                    </p:anim>
                                    <p:animEffect transition="in" filter="fade">
                                      <p:cBhvr>
                                        <p:cTn id="57" dur="10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1285"/>
                                        </p:tgtEl>
                                        <p:attrNameLst>
                                          <p:attrName>style.visibility</p:attrName>
                                        </p:attrNameLst>
                                      </p:cBhvr>
                                      <p:to>
                                        <p:strVal val="visible"/>
                                      </p:to>
                                    </p:set>
                                    <p:anim calcmode="lin" valueType="num">
                                      <p:cBhvr>
                                        <p:cTn id="62" dur="1000" fill="hold"/>
                                        <p:tgtEl>
                                          <p:spTgt spid="11285"/>
                                        </p:tgtEl>
                                        <p:attrNameLst>
                                          <p:attrName>ppt_w</p:attrName>
                                        </p:attrNameLst>
                                      </p:cBhvr>
                                      <p:tavLst>
                                        <p:tav tm="0">
                                          <p:val>
                                            <p:strVal val="#ppt_w*0.70"/>
                                          </p:val>
                                        </p:tav>
                                        <p:tav tm="100000">
                                          <p:val>
                                            <p:strVal val="#ppt_w"/>
                                          </p:val>
                                        </p:tav>
                                      </p:tavLst>
                                    </p:anim>
                                    <p:anim calcmode="lin" valueType="num">
                                      <p:cBhvr>
                                        <p:cTn id="63" dur="1000" fill="hold"/>
                                        <p:tgtEl>
                                          <p:spTgt spid="11285"/>
                                        </p:tgtEl>
                                        <p:attrNameLst>
                                          <p:attrName>ppt_h</p:attrName>
                                        </p:attrNameLst>
                                      </p:cBhvr>
                                      <p:tavLst>
                                        <p:tav tm="0">
                                          <p:val>
                                            <p:strVal val="#ppt_h"/>
                                          </p:val>
                                        </p:tav>
                                        <p:tav tm="100000">
                                          <p:val>
                                            <p:strVal val="#ppt_h"/>
                                          </p:val>
                                        </p:tav>
                                      </p:tavLst>
                                    </p:anim>
                                    <p:animEffect transition="in" filter="fade">
                                      <p:cBhvr>
                                        <p:cTn id="64" dur="1000"/>
                                        <p:tgtEl>
                                          <p:spTgt spid="11285"/>
                                        </p:tgtEl>
                                      </p:cBhvr>
                                    </p:animEffect>
                                  </p:childTnLst>
                                </p:cTn>
                              </p:par>
                            </p:childTnLst>
                          </p:cTn>
                        </p:par>
                        <p:par>
                          <p:cTn id="65" fill="hold" nodeType="afterGroup">
                            <p:stCondLst>
                              <p:cond delay="1000"/>
                            </p:stCondLst>
                            <p:childTnLst>
                              <p:par>
                                <p:cTn id="66" presetID="55" presetClass="entr" presetSubtype="0" fill="hold" nodeType="afterEffect">
                                  <p:stCondLst>
                                    <p:cond delay="100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strVal val="#ppt_w*0.70"/>
                                          </p:val>
                                        </p:tav>
                                        <p:tav tm="100000">
                                          <p:val>
                                            <p:strVal val="#ppt_w"/>
                                          </p:val>
                                        </p:tav>
                                      </p:tavLst>
                                    </p:anim>
                                    <p:anim calcmode="lin" valueType="num">
                                      <p:cBhvr>
                                        <p:cTn id="69" dur="1000" fill="hold"/>
                                        <p:tgtEl>
                                          <p:spTgt spid="7"/>
                                        </p:tgtEl>
                                        <p:attrNameLst>
                                          <p:attrName>ppt_h</p:attrName>
                                        </p:attrNameLst>
                                      </p:cBhvr>
                                      <p:tavLst>
                                        <p:tav tm="0">
                                          <p:val>
                                            <p:strVal val="#ppt_h"/>
                                          </p:val>
                                        </p:tav>
                                        <p:tav tm="100000">
                                          <p:val>
                                            <p:strVal val="#ppt_h"/>
                                          </p:val>
                                        </p:tav>
                                      </p:tavLst>
                                    </p:anim>
                                    <p:animEffect transition="in" filter="fade">
                                      <p:cBhvr>
                                        <p:cTn id="70" dur="1000"/>
                                        <p:tgtEl>
                                          <p:spTgt spid="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11286"/>
                                        </p:tgtEl>
                                        <p:attrNameLst>
                                          <p:attrName>style.visibility</p:attrName>
                                        </p:attrNameLst>
                                      </p:cBhvr>
                                      <p:to>
                                        <p:strVal val="visible"/>
                                      </p:to>
                                    </p:set>
                                    <p:anim calcmode="lin" valueType="num">
                                      <p:cBhvr>
                                        <p:cTn id="75" dur="1000" fill="hold"/>
                                        <p:tgtEl>
                                          <p:spTgt spid="11286"/>
                                        </p:tgtEl>
                                        <p:attrNameLst>
                                          <p:attrName>ppt_w</p:attrName>
                                        </p:attrNameLst>
                                      </p:cBhvr>
                                      <p:tavLst>
                                        <p:tav tm="0">
                                          <p:val>
                                            <p:strVal val="#ppt_w*0.70"/>
                                          </p:val>
                                        </p:tav>
                                        <p:tav tm="100000">
                                          <p:val>
                                            <p:strVal val="#ppt_w"/>
                                          </p:val>
                                        </p:tav>
                                      </p:tavLst>
                                    </p:anim>
                                    <p:anim calcmode="lin" valueType="num">
                                      <p:cBhvr>
                                        <p:cTn id="76" dur="1000" fill="hold"/>
                                        <p:tgtEl>
                                          <p:spTgt spid="11286"/>
                                        </p:tgtEl>
                                        <p:attrNameLst>
                                          <p:attrName>ppt_h</p:attrName>
                                        </p:attrNameLst>
                                      </p:cBhvr>
                                      <p:tavLst>
                                        <p:tav tm="0">
                                          <p:val>
                                            <p:strVal val="#ppt_h"/>
                                          </p:val>
                                        </p:tav>
                                        <p:tav tm="100000">
                                          <p:val>
                                            <p:strVal val="#ppt_h"/>
                                          </p:val>
                                        </p:tav>
                                      </p:tavLst>
                                    </p:anim>
                                    <p:animEffect transition="in" filter="fade">
                                      <p:cBhvr>
                                        <p:cTn id="77" dur="1000"/>
                                        <p:tgtEl>
                                          <p:spTgt spid="11286"/>
                                        </p:tgtEl>
                                      </p:cBhvr>
                                    </p:animEffect>
                                  </p:childTnLst>
                                </p:cTn>
                              </p:par>
                            </p:childTnLst>
                          </p:cTn>
                        </p:par>
                        <p:par>
                          <p:cTn id="78" fill="hold" nodeType="afterGroup">
                            <p:stCondLst>
                              <p:cond delay="1000"/>
                            </p:stCondLst>
                            <p:childTnLst>
                              <p:par>
                                <p:cTn id="79" presetID="55" presetClass="entr" presetSubtype="0" fill="hold" nodeType="afterEffect">
                                  <p:stCondLst>
                                    <p:cond delay="1000"/>
                                  </p:stCondLst>
                                  <p:childTnLst>
                                    <p:set>
                                      <p:cBhvr>
                                        <p:cTn id="80" dur="1" fill="hold">
                                          <p:stCondLst>
                                            <p:cond delay="0"/>
                                          </p:stCondLst>
                                        </p:cTn>
                                        <p:tgtEl>
                                          <p:spTgt spid="8"/>
                                        </p:tgtEl>
                                        <p:attrNameLst>
                                          <p:attrName>style.visibility</p:attrName>
                                        </p:attrNameLst>
                                      </p:cBhvr>
                                      <p:to>
                                        <p:strVal val="visible"/>
                                      </p:to>
                                    </p:set>
                                    <p:anim calcmode="lin" valueType="num">
                                      <p:cBhvr>
                                        <p:cTn id="81" dur="1000" fill="hold"/>
                                        <p:tgtEl>
                                          <p:spTgt spid="8"/>
                                        </p:tgtEl>
                                        <p:attrNameLst>
                                          <p:attrName>ppt_w</p:attrName>
                                        </p:attrNameLst>
                                      </p:cBhvr>
                                      <p:tavLst>
                                        <p:tav tm="0">
                                          <p:val>
                                            <p:strVal val="#ppt_w*0.70"/>
                                          </p:val>
                                        </p:tav>
                                        <p:tav tm="100000">
                                          <p:val>
                                            <p:strVal val="#ppt_w"/>
                                          </p:val>
                                        </p:tav>
                                      </p:tavLst>
                                    </p:anim>
                                    <p:anim calcmode="lin" valueType="num">
                                      <p:cBhvr>
                                        <p:cTn id="82" dur="1000" fill="hold"/>
                                        <p:tgtEl>
                                          <p:spTgt spid="8"/>
                                        </p:tgtEl>
                                        <p:attrNameLst>
                                          <p:attrName>ppt_h</p:attrName>
                                        </p:attrNameLst>
                                      </p:cBhvr>
                                      <p:tavLst>
                                        <p:tav tm="0">
                                          <p:val>
                                            <p:strVal val="#ppt_h"/>
                                          </p:val>
                                        </p:tav>
                                        <p:tav tm="100000">
                                          <p:val>
                                            <p:strVal val="#ppt_h"/>
                                          </p:val>
                                        </p:tav>
                                      </p:tavLst>
                                    </p:anim>
                                    <p:animEffect transition="in" filter="fade">
                                      <p:cBhvr>
                                        <p:cTn id="83" dur="1000"/>
                                        <p:tgtEl>
                                          <p:spTgt spid="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11289"/>
                                        </p:tgtEl>
                                        <p:attrNameLst>
                                          <p:attrName>style.visibility</p:attrName>
                                        </p:attrNameLst>
                                      </p:cBhvr>
                                      <p:to>
                                        <p:strVal val="visible"/>
                                      </p:to>
                                    </p:set>
                                    <p:anim calcmode="lin" valueType="num">
                                      <p:cBhvr>
                                        <p:cTn id="88" dur="1000" fill="hold"/>
                                        <p:tgtEl>
                                          <p:spTgt spid="11289"/>
                                        </p:tgtEl>
                                        <p:attrNameLst>
                                          <p:attrName>ppt_w</p:attrName>
                                        </p:attrNameLst>
                                      </p:cBhvr>
                                      <p:tavLst>
                                        <p:tav tm="0">
                                          <p:val>
                                            <p:strVal val="#ppt_w*0.70"/>
                                          </p:val>
                                        </p:tav>
                                        <p:tav tm="100000">
                                          <p:val>
                                            <p:strVal val="#ppt_w"/>
                                          </p:val>
                                        </p:tav>
                                      </p:tavLst>
                                    </p:anim>
                                    <p:anim calcmode="lin" valueType="num">
                                      <p:cBhvr>
                                        <p:cTn id="89" dur="1000" fill="hold"/>
                                        <p:tgtEl>
                                          <p:spTgt spid="11289"/>
                                        </p:tgtEl>
                                        <p:attrNameLst>
                                          <p:attrName>ppt_h</p:attrName>
                                        </p:attrNameLst>
                                      </p:cBhvr>
                                      <p:tavLst>
                                        <p:tav tm="0">
                                          <p:val>
                                            <p:strVal val="#ppt_h"/>
                                          </p:val>
                                        </p:tav>
                                        <p:tav tm="100000">
                                          <p:val>
                                            <p:strVal val="#ppt_h"/>
                                          </p:val>
                                        </p:tav>
                                      </p:tavLst>
                                    </p:anim>
                                    <p:animEffect transition="in" filter="fade">
                                      <p:cBhvr>
                                        <p:cTn id="90" dur="1000"/>
                                        <p:tgtEl>
                                          <p:spTgt spid="11289"/>
                                        </p:tgtEl>
                                      </p:cBhvr>
                                    </p:animEffect>
                                  </p:childTnLst>
                                </p:cTn>
                              </p:par>
                            </p:childTnLst>
                          </p:cTn>
                        </p:par>
                        <p:par>
                          <p:cTn id="91" fill="hold" nodeType="afterGroup">
                            <p:stCondLst>
                              <p:cond delay="1000"/>
                            </p:stCondLst>
                            <p:childTnLst>
                              <p:par>
                                <p:cTn id="92" presetID="55" presetClass="entr" presetSubtype="0" fill="hold" nodeType="afterEffect">
                                  <p:stCondLst>
                                    <p:cond delay="1000"/>
                                  </p:stCondLst>
                                  <p:childTnLst>
                                    <p:set>
                                      <p:cBhvr>
                                        <p:cTn id="93" dur="1" fill="hold">
                                          <p:stCondLst>
                                            <p:cond delay="0"/>
                                          </p:stCondLst>
                                        </p:cTn>
                                        <p:tgtEl>
                                          <p:spTgt spid="9"/>
                                        </p:tgtEl>
                                        <p:attrNameLst>
                                          <p:attrName>style.visibility</p:attrName>
                                        </p:attrNameLst>
                                      </p:cBhvr>
                                      <p:to>
                                        <p:strVal val="visible"/>
                                      </p:to>
                                    </p:set>
                                    <p:anim calcmode="lin" valueType="num">
                                      <p:cBhvr>
                                        <p:cTn id="94" dur="1000" fill="hold"/>
                                        <p:tgtEl>
                                          <p:spTgt spid="9"/>
                                        </p:tgtEl>
                                        <p:attrNameLst>
                                          <p:attrName>ppt_w</p:attrName>
                                        </p:attrNameLst>
                                      </p:cBhvr>
                                      <p:tavLst>
                                        <p:tav tm="0">
                                          <p:val>
                                            <p:strVal val="#ppt_w*0.70"/>
                                          </p:val>
                                        </p:tav>
                                        <p:tav tm="100000">
                                          <p:val>
                                            <p:strVal val="#ppt_w"/>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animEffect transition="in" filter="fade">
                                      <p:cBhvr>
                                        <p:cTn id="96" dur="1000"/>
                                        <p:tgtEl>
                                          <p:spTgt spid="9"/>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5" presetClass="entr" presetSubtype="0" fill="hold" grpId="0" nodeType="clickEffect">
                                  <p:stCondLst>
                                    <p:cond delay="0"/>
                                  </p:stCondLst>
                                  <p:childTnLst>
                                    <p:set>
                                      <p:cBhvr>
                                        <p:cTn id="100" dur="1" fill="hold">
                                          <p:stCondLst>
                                            <p:cond delay="0"/>
                                          </p:stCondLst>
                                        </p:cTn>
                                        <p:tgtEl>
                                          <p:spTgt spid="11290"/>
                                        </p:tgtEl>
                                        <p:attrNameLst>
                                          <p:attrName>style.visibility</p:attrName>
                                        </p:attrNameLst>
                                      </p:cBhvr>
                                      <p:to>
                                        <p:strVal val="visible"/>
                                      </p:to>
                                    </p:set>
                                    <p:anim calcmode="lin" valueType="num">
                                      <p:cBhvr>
                                        <p:cTn id="101" dur="1000" fill="hold"/>
                                        <p:tgtEl>
                                          <p:spTgt spid="11290"/>
                                        </p:tgtEl>
                                        <p:attrNameLst>
                                          <p:attrName>ppt_w</p:attrName>
                                        </p:attrNameLst>
                                      </p:cBhvr>
                                      <p:tavLst>
                                        <p:tav tm="0">
                                          <p:val>
                                            <p:strVal val="#ppt_w*0.70"/>
                                          </p:val>
                                        </p:tav>
                                        <p:tav tm="100000">
                                          <p:val>
                                            <p:strVal val="#ppt_w"/>
                                          </p:val>
                                        </p:tav>
                                      </p:tavLst>
                                    </p:anim>
                                    <p:anim calcmode="lin" valueType="num">
                                      <p:cBhvr>
                                        <p:cTn id="102" dur="1000" fill="hold"/>
                                        <p:tgtEl>
                                          <p:spTgt spid="11290"/>
                                        </p:tgtEl>
                                        <p:attrNameLst>
                                          <p:attrName>ppt_h</p:attrName>
                                        </p:attrNameLst>
                                      </p:cBhvr>
                                      <p:tavLst>
                                        <p:tav tm="0">
                                          <p:val>
                                            <p:strVal val="#ppt_h"/>
                                          </p:val>
                                        </p:tav>
                                        <p:tav tm="100000">
                                          <p:val>
                                            <p:strVal val="#ppt_h"/>
                                          </p:val>
                                        </p:tav>
                                      </p:tavLst>
                                    </p:anim>
                                    <p:animEffect transition="in" filter="fade">
                                      <p:cBhvr>
                                        <p:cTn id="103" dur="1000"/>
                                        <p:tgtEl>
                                          <p:spTgt spid="11290"/>
                                        </p:tgtEl>
                                      </p:cBhvr>
                                    </p:animEffect>
                                  </p:childTnLst>
                                </p:cTn>
                              </p:par>
                            </p:childTnLst>
                          </p:cTn>
                        </p:par>
                        <p:par>
                          <p:cTn id="104" fill="hold" nodeType="afterGroup">
                            <p:stCondLst>
                              <p:cond delay="1000"/>
                            </p:stCondLst>
                            <p:childTnLst>
                              <p:par>
                                <p:cTn id="105" presetID="55" presetClass="entr" presetSubtype="0" fill="hold" nodeType="afterEffect">
                                  <p:stCondLst>
                                    <p:cond delay="100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1000" fill="hold"/>
                                        <p:tgtEl>
                                          <p:spTgt spid="10"/>
                                        </p:tgtEl>
                                        <p:attrNameLst>
                                          <p:attrName>ppt_w</p:attrName>
                                        </p:attrNameLst>
                                      </p:cBhvr>
                                      <p:tavLst>
                                        <p:tav tm="0">
                                          <p:val>
                                            <p:strVal val="#ppt_w*0.70"/>
                                          </p:val>
                                        </p:tav>
                                        <p:tav tm="100000">
                                          <p:val>
                                            <p:strVal val="#ppt_w"/>
                                          </p:val>
                                        </p:tav>
                                      </p:tavLst>
                                    </p:anim>
                                    <p:anim calcmode="lin" valueType="num">
                                      <p:cBhvr>
                                        <p:cTn id="108" dur="1000" fill="hold"/>
                                        <p:tgtEl>
                                          <p:spTgt spid="10"/>
                                        </p:tgtEl>
                                        <p:attrNameLst>
                                          <p:attrName>ppt_h</p:attrName>
                                        </p:attrNameLst>
                                      </p:cBhvr>
                                      <p:tavLst>
                                        <p:tav tm="0">
                                          <p:val>
                                            <p:strVal val="#ppt_h"/>
                                          </p:val>
                                        </p:tav>
                                        <p:tav tm="100000">
                                          <p:val>
                                            <p:strVal val="#ppt_h"/>
                                          </p:val>
                                        </p:tav>
                                      </p:tavLst>
                                    </p:anim>
                                    <p:animEffect transition="in" filter="fade">
                                      <p:cBhvr>
                                        <p:cTn id="109" dur="1000"/>
                                        <p:tgtEl>
                                          <p:spTgt spid="1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5" presetClass="entr" presetSubtype="0" fill="hold" nodeType="click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fade">
                                      <p:cBhvr>
                                        <p:cTn id="114" dur="1000"/>
                                        <p:tgtEl>
                                          <p:spTgt spid="2"/>
                                        </p:tgtEl>
                                      </p:cBhvr>
                                    </p:animEffect>
                                    <p:anim calcmode="lin" valueType="num">
                                      <p:cBhvr>
                                        <p:cTn id="115" dur="1000" fill="hold"/>
                                        <p:tgtEl>
                                          <p:spTgt spid="2"/>
                                        </p:tgtEl>
                                        <p:attrNameLst>
                                          <p:attrName>style.rotation</p:attrName>
                                        </p:attrNameLst>
                                      </p:cBhvr>
                                      <p:tavLst>
                                        <p:tav tm="0">
                                          <p:val>
                                            <p:fltVal val="720"/>
                                          </p:val>
                                        </p:tav>
                                        <p:tav tm="100000">
                                          <p:val>
                                            <p:fltVal val="0"/>
                                          </p:val>
                                        </p:tav>
                                      </p:tavLst>
                                    </p:anim>
                                    <p:anim calcmode="lin" valueType="num">
                                      <p:cBhvr>
                                        <p:cTn id="116" dur="1000" fill="hold"/>
                                        <p:tgtEl>
                                          <p:spTgt spid="2"/>
                                        </p:tgtEl>
                                        <p:attrNameLst>
                                          <p:attrName>ppt_h</p:attrName>
                                        </p:attrNameLst>
                                      </p:cBhvr>
                                      <p:tavLst>
                                        <p:tav tm="0">
                                          <p:val>
                                            <p:fltVal val="0"/>
                                          </p:val>
                                        </p:tav>
                                        <p:tav tm="100000">
                                          <p:val>
                                            <p:strVal val="#ppt_h"/>
                                          </p:val>
                                        </p:tav>
                                      </p:tavLst>
                                    </p:anim>
                                    <p:anim calcmode="lin" valueType="num">
                                      <p:cBhvr>
                                        <p:cTn id="117"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7" grpId="0" animBg="1"/>
      <p:bldP spid="11279" grpId="0" animBg="1"/>
      <p:bldP spid="11281" grpId="0" animBg="1"/>
      <p:bldP spid="11283" grpId="0" animBg="1"/>
      <p:bldP spid="11285" grpId="0" animBg="1"/>
      <p:bldP spid="11286" grpId="0" animBg="1"/>
      <p:bldP spid="11289" grpId="0" animBg="1"/>
      <p:bldP spid="11290"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31756" name="Text Box 12">
            <a:hlinkClick r:id="rId3" action="ppaction://hlinksldjump"/>
          </p:cNvPr>
          <p:cNvSpPr txBox="1">
            <a:spLocks noChangeArrowheads="1"/>
          </p:cNvSpPr>
          <p:nvPr/>
        </p:nvSpPr>
        <p:spPr bwMode="auto">
          <a:xfrm>
            <a:off x="3671888" y="358775"/>
            <a:ext cx="2952750" cy="1077913"/>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3200">
                <a:latin typeface="Arial Narrow" pitchFamily="26" charset="0"/>
                <a:ea typeface="Arial" pitchFamily="26" charset="0"/>
                <a:cs typeface="Arial" pitchFamily="26" charset="0"/>
              </a:rPr>
              <a:t>Analyse des besoins</a:t>
            </a:r>
            <a:endParaRPr lang="fr-FR" sz="3200">
              <a:latin typeface="Arial Narrow" pitchFamily="26" charset="0"/>
              <a:ea typeface="Times New Roman" pitchFamily="26" charset="0"/>
              <a:cs typeface="Times New Roman" pitchFamily="26" charset="0"/>
            </a:endParaRPr>
          </a:p>
        </p:txBody>
      </p:sp>
      <p:sp>
        <p:nvSpPr>
          <p:cNvPr id="31757" name="AutoShape 13"/>
          <p:cNvSpPr>
            <a:spLocks noChangeArrowheads="1"/>
          </p:cNvSpPr>
          <p:nvPr/>
        </p:nvSpPr>
        <p:spPr bwMode="auto">
          <a:xfrm rot="5400000">
            <a:off x="4786313" y="1557338"/>
            <a:ext cx="722312" cy="5762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66"/>
          </a:solidFill>
          <a:ln w="9525">
            <a:solidFill>
              <a:schemeClr val="tx1"/>
            </a:solidFill>
            <a:miter lim="800000"/>
            <a:headEnd/>
            <a:tailEnd/>
          </a:ln>
          <a:effectLst>
            <a:outerShdw dist="107763" dir="13500000" algn="ctr" rotWithShape="0">
              <a:schemeClr val="bg2">
                <a:alpha val="50000"/>
              </a:schemeClr>
            </a:outerShdw>
          </a:effectLst>
        </p:spPr>
        <p:txBody>
          <a:bodyPr wrap="none" anchor="ctr">
            <a:prstTxWarp prst="textNoShape">
              <a:avLst/>
            </a:prstTxWarp>
          </a:bodyPr>
          <a:lstStyle/>
          <a:p>
            <a:endParaRPr lang="fr-FR"/>
          </a:p>
        </p:txBody>
      </p:sp>
      <p:sp>
        <p:nvSpPr>
          <p:cNvPr id="10250" name="Text Box 17"/>
          <p:cNvSpPr txBox="1">
            <a:spLocks noChangeArrowheads="1"/>
          </p:cNvSpPr>
          <p:nvPr/>
        </p:nvSpPr>
        <p:spPr bwMode="auto">
          <a:xfrm>
            <a:off x="-14287" y="6267450"/>
            <a:ext cx="1371600" cy="590550"/>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Démarche </a:t>
            </a:r>
            <a:r>
              <a:rPr lang="fr-FR" sz="1600" dirty="0">
                <a:solidFill>
                  <a:schemeClr val="accent2"/>
                </a:solidFill>
                <a:latin typeface="Arial Narrow" pitchFamily="26" charset="0"/>
              </a:rPr>
              <a:t>de projet</a:t>
            </a:r>
          </a:p>
        </p:txBody>
      </p:sp>
      <p:pic>
        <p:nvPicPr>
          <p:cNvPr id="10248" name="Picture 57" descr="logo academie quadri - en tete"/>
          <p:cNvPicPr>
            <a:picLocks noChangeAspect="1" noChangeArrowheads="1"/>
          </p:cNvPicPr>
          <p:nvPr/>
        </p:nvPicPr>
        <p:blipFill>
          <a:blip r:embed="rId4"/>
          <a:srcRect/>
          <a:stretch>
            <a:fillRect/>
          </a:stretch>
        </p:blipFill>
        <p:spPr bwMode="auto">
          <a:xfrm>
            <a:off x="14287" y="0"/>
            <a:ext cx="1357313" cy="731838"/>
          </a:xfrm>
          <a:prstGeom prst="rect">
            <a:avLst/>
          </a:prstGeom>
          <a:noFill/>
          <a:ln w="9525">
            <a:noFill/>
            <a:miter lim="800000"/>
            <a:headEnd/>
            <a:tailEnd/>
          </a:ln>
        </p:spPr>
      </p:pic>
      <p:sp>
        <p:nvSpPr>
          <p:cNvPr id="12297" name="ZoneTexte 1"/>
          <p:cNvSpPr txBox="1">
            <a:spLocks noChangeArrowheads="1"/>
          </p:cNvSpPr>
          <p:nvPr/>
        </p:nvSpPr>
        <p:spPr bwMode="auto">
          <a:xfrm>
            <a:off x="1550988" y="2365375"/>
            <a:ext cx="7413625" cy="4154488"/>
          </a:xfrm>
          <a:prstGeom prst="rect">
            <a:avLst/>
          </a:prstGeom>
          <a:noFill/>
          <a:ln>
            <a:noFill/>
          </a:ln>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rgbClr val="000000"/>
                </a:solidFill>
                <a:miter lim="800000"/>
                <a:headEnd/>
                <a:tailEnd/>
              </a14:hiddenLine>
            </a:ext>
          </a:extLst>
        </p:spPr>
        <p:txBody>
          <a:bodyPr>
            <a:prstTxWarp prst="textNoShape">
              <a:avLst/>
            </a:prstTxWarp>
            <a:spAutoFit/>
          </a:bodyPr>
          <a:lstStyle/>
          <a:p>
            <a:pPr marL="1371600" lvl="2" indent="-457200" eaLnBrk="1" hangingPunct="1">
              <a:buFontTx/>
              <a:buAutoNum type="arabicPeriod"/>
            </a:pPr>
            <a:r>
              <a:rPr lang="fr-FR" b="0">
                <a:ea typeface="ＭＳ Ｐゴシック" pitchFamily="26" charset="-128"/>
              </a:rPr>
              <a:t>Objectifs de la démarche de projet </a:t>
            </a:r>
          </a:p>
          <a:p>
            <a:pPr marL="1714500" lvl="3" indent="-342900" eaLnBrk="1" hangingPunct="1">
              <a:buFontTx/>
              <a:buChar char="-"/>
            </a:pPr>
            <a:r>
              <a:rPr lang="fr-FR" b="0">
                <a:ea typeface="ＭＳ Ｐゴシック" pitchFamily="26" charset="-128"/>
              </a:rPr>
              <a:t>Donner du sens aux enseignements </a:t>
            </a:r>
          </a:p>
          <a:p>
            <a:pPr marL="1714500" lvl="3" indent="-342900" eaLnBrk="1" hangingPunct="1">
              <a:buFontTx/>
              <a:buChar char="-"/>
            </a:pPr>
            <a:r>
              <a:rPr lang="fr-FR" b="0">
                <a:ea typeface="ＭＳ Ｐゴシック" pitchFamily="26" charset="-128"/>
              </a:rPr>
              <a:t>Valorisation de l’estime de soi / attitude citoyenne – attitude responsable</a:t>
            </a:r>
          </a:p>
          <a:p>
            <a:pPr lvl="1" eaLnBrk="1" hangingPunct="1"/>
            <a:r>
              <a:rPr lang="fr-FR" b="0">
                <a:ea typeface="ＭＳ Ｐゴシック" pitchFamily="26" charset="-128"/>
              </a:rPr>
              <a:t>	2. Constat et analyse des besoins des élèves en lien avec les compétences visées:</a:t>
            </a:r>
          </a:p>
          <a:p>
            <a:pPr marL="1714500" lvl="3" indent="-342900" eaLnBrk="1" hangingPunct="1">
              <a:buFontTx/>
              <a:buChar char="-"/>
            </a:pPr>
            <a:r>
              <a:rPr lang="fr-FR" b="0">
                <a:ea typeface="ＭＳ Ｐゴシック" pitchFamily="26" charset="-128"/>
              </a:rPr>
              <a:t>suite à une évaluation diagnostique, à la lecture du livret scolaire (compétences transversales et disciplinaires)</a:t>
            </a:r>
          </a:p>
          <a:p>
            <a:pPr marL="1714500" lvl="3" indent="-342900" eaLnBrk="1" hangingPunct="1">
              <a:buFontTx/>
              <a:buChar char="-"/>
            </a:pPr>
            <a:r>
              <a:rPr lang="fr-FR" b="0">
                <a:ea typeface="ＭＳ Ｐゴシック" pitchFamily="26" charset="-128"/>
              </a:rPr>
              <a:t>en fonction du parcours scolaire de l’élève.</a:t>
            </a:r>
          </a:p>
          <a:p>
            <a:pPr marL="1371600" lvl="2" indent="-457200" eaLnBrk="1" hangingPunct="1"/>
            <a:endParaRPr lang="fr-FR" b="0">
              <a:ea typeface="ＭＳ Ｐゴシック" pitchFamily="26" charset="-128"/>
            </a:endParaRPr>
          </a:p>
        </p:txBody>
      </p:sp>
      <p:sp>
        <p:nvSpPr>
          <p:cNvPr id="12" name="Bouton d'action : Précédent 11">
            <a:hlinkClick r:id="rId5" action="ppaction://hlinksldjump" highlightClick="1"/>
          </p:cNvPr>
          <p:cNvSpPr/>
          <p:nvPr/>
        </p:nvSpPr>
        <p:spPr>
          <a:xfrm>
            <a:off x="8748613" y="6519863"/>
            <a:ext cx="432000" cy="33813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1756"/>
                                        </p:tgtEl>
                                        <p:attrNameLst>
                                          <p:attrName>style.visibility</p:attrName>
                                        </p:attrNameLst>
                                      </p:cBhvr>
                                      <p:to>
                                        <p:strVal val="visible"/>
                                      </p:to>
                                    </p:set>
                                    <p:anim calcmode="lin" valueType="num">
                                      <p:cBhvr>
                                        <p:cTn id="7" dur="1000" fill="hold"/>
                                        <p:tgtEl>
                                          <p:spTgt spid="31756"/>
                                        </p:tgtEl>
                                        <p:attrNameLst>
                                          <p:attrName>ppt_w</p:attrName>
                                        </p:attrNameLst>
                                      </p:cBhvr>
                                      <p:tavLst>
                                        <p:tav tm="0">
                                          <p:val>
                                            <p:strVal val="#ppt_w*0.70"/>
                                          </p:val>
                                        </p:tav>
                                        <p:tav tm="100000">
                                          <p:val>
                                            <p:strVal val="#ppt_w"/>
                                          </p:val>
                                        </p:tav>
                                      </p:tavLst>
                                    </p:anim>
                                    <p:anim calcmode="lin" valueType="num">
                                      <p:cBhvr>
                                        <p:cTn id="8" dur="1000" fill="hold"/>
                                        <p:tgtEl>
                                          <p:spTgt spid="31756"/>
                                        </p:tgtEl>
                                        <p:attrNameLst>
                                          <p:attrName>ppt_h</p:attrName>
                                        </p:attrNameLst>
                                      </p:cBhvr>
                                      <p:tavLst>
                                        <p:tav tm="0">
                                          <p:val>
                                            <p:strVal val="#ppt_h"/>
                                          </p:val>
                                        </p:tav>
                                        <p:tav tm="100000">
                                          <p:val>
                                            <p:strVal val="#ppt_h"/>
                                          </p:val>
                                        </p:tav>
                                      </p:tavLst>
                                    </p:anim>
                                    <p:animEffect transition="in" filter="fade">
                                      <p:cBhvr>
                                        <p:cTn id="9" dur="1000"/>
                                        <p:tgtEl>
                                          <p:spTgt spid="31756"/>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1757"/>
                                        </p:tgtEl>
                                        <p:attrNameLst>
                                          <p:attrName>style.visibility</p:attrName>
                                        </p:attrNameLst>
                                      </p:cBhvr>
                                      <p:to>
                                        <p:strVal val="visible"/>
                                      </p:to>
                                    </p:set>
                                    <p:anim calcmode="lin" valueType="num">
                                      <p:cBhvr>
                                        <p:cTn id="13" dur="1000" fill="hold"/>
                                        <p:tgtEl>
                                          <p:spTgt spid="31757"/>
                                        </p:tgtEl>
                                        <p:attrNameLst>
                                          <p:attrName>ppt_w</p:attrName>
                                        </p:attrNameLst>
                                      </p:cBhvr>
                                      <p:tavLst>
                                        <p:tav tm="0">
                                          <p:val>
                                            <p:strVal val="#ppt_w*0.70"/>
                                          </p:val>
                                        </p:tav>
                                        <p:tav tm="100000">
                                          <p:val>
                                            <p:strVal val="#ppt_w"/>
                                          </p:val>
                                        </p:tav>
                                      </p:tavLst>
                                    </p:anim>
                                    <p:anim calcmode="lin" valueType="num">
                                      <p:cBhvr>
                                        <p:cTn id="14" dur="1000" fill="hold"/>
                                        <p:tgtEl>
                                          <p:spTgt spid="31757"/>
                                        </p:tgtEl>
                                        <p:attrNameLst>
                                          <p:attrName>ppt_h</p:attrName>
                                        </p:attrNameLst>
                                      </p:cBhvr>
                                      <p:tavLst>
                                        <p:tav tm="0">
                                          <p:val>
                                            <p:strVal val="#ppt_h"/>
                                          </p:val>
                                        </p:tav>
                                        <p:tav tm="100000">
                                          <p:val>
                                            <p:strVal val="#ppt_h"/>
                                          </p:val>
                                        </p:tav>
                                      </p:tavLst>
                                    </p:anim>
                                    <p:animEffect transition="in" filter="fade">
                                      <p:cBhvr>
                                        <p:cTn id="15" dur="10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animBg="1"/>
      <p:bldP spid="3175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6397" name="Text Box 13">
            <a:hlinkClick r:id="rId3" action="ppaction://hlinksldjump"/>
          </p:cNvPr>
          <p:cNvSpPr txBox="1">
            <a:spLocks noChangeArrowheads="1"/>
          </p:cNvSpPr>
          <p:nvPr/>
        </p:nvSpPr>
        <p:spPr bwMode="auto">
          <a:xfrm>
            <a:off x="3384550" y="338138"/>
            <a:ext cx="3384550" cy="617537"/>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3200">
                <a:latin typeface="Arial Narrow" pitchFamily="26" charset="0"/>
              </a:rPr>
              <a:t>Définition du projet</a:t>
            </a:r>
          </a:p>
        </p:txBody>
      </p:sp>
      <p:sp>
        <p:nvSpPr>
          <p:cNvPr id="16398" name="Text Box 14"/>
          <p:cNvSpPr txBox="1">
            <a:spLocks noChangeArrowheads="1"/>
          </p:cNvSpPr>
          <p:nvPr/>
        </p:nvSpPr>
        <p:spPr bwMode="auto">
          <a:xfrm>
            <a:off x="3492500" y="2033588"/>
            <a:ext cx="3276600" cy="4278312"/>
          </a:xfrm>
          <a:prstGeom prst="rect">
            <a:avLst/>
          </a:prstGeom>
          <a:noFill/>
          <a:ln w="19050">
            <a:solidFill>
              <a:srgbClr val="008000"/>
            </a:solidFill>
            <a:prstDash val="dash"/>
            <a:miter lim="800000"/>
            <a:headEnd/>
            <a:tailEnd/>
          </a:ln>
        </p:spPr>
        <p:txBody>
          <a:bodyPr>
            <a:prstTxWarp prst="textNoShape">
              <a:avLst/>
            </a:prstTxWarp>
            <a:spAutoFit/>
          </a:bodyPr>
          <a:lstStyle/>
          <a:p>
            <a:pPr eaLnBrk="1" hangingPunct="1">
              <a:spcBef>
                <a:spcPct val="50000"/>
              </a:spcBef>
            </a:pPr>
            <a:r>
              <a:rPr lang="fr-FR" sz="3200">
                <a:latin typeface="Arial Narrow" pitchFamily="26" charset="0"/>
              </a:rPr>
              <a:t>Quoi?</a:t>
            </a:r>
          </a:p>
          <a:p>
            <a:pPr eaLnBrk="1" hangingPunct="1">
              <a:spcBef>
                <a:spcPct val="50000"/>
              </a:spcBef>
            </a:pPr>
            <a:r>
              <a:rPr lang="fr-FR" sz="3200">
                <a:latin typeface="Arial Narrow" pitchFamily="26" charset="0"/>
              </a:rPr>
              <a:t>Qui?</a:t>
            </a:r>
          </a:p>
          <a:p>
            <a:pPr eaLnBrk="1" hangingPunct="1">
              <a:spcBef>
                <a:spcPct val="50000"/>
              </a:spcBef>
            </a:pPr>
            <a:r>
              <a:rPr lang="fr-FR" sz="3200">
                <a:latin typeface="Arial Narrow" pitchFamily="26" charset="0"/>
              </a:rPr>
              <a:t>Quand?</a:t>
            </a:r>
          </a:p>
          <a:p>
            <a:pPr eaLnBrk="1" hangingPunct="1">
              <a:spcBef>
                <a:spcPct val="50000"/>
              </a:spcBef>
            </a:pPr>
            <a:r>
              <a:rPr lang="fr-FR" sz="3200">
                <a:latin typeface="Arial Narrow" pitchFamily="26" charset="0"/>
              </a:rPr>
              <a:t>Où?</a:t>
            </a:r>
          </a:p>
          <a:p>
            <a:pPr eaLnBrk="1" hangingPunct="1">
              <a:spcBef>
                <a:spcPct val="50000"/>
              </a:spcBef>
            </a:pPr>
            <a:r>
              <a:rPr lang="fr-FR" sz="3200">
                <a:latin typeface="Arial Narrow" pitchFamily="26" charset="0"/>
              </a:rPr>
              <a:t>Comment?</a:t>
            </a:r>
          </a:p>
          <a:p>
            <a:pPr eaLnBrk="1" hangingPunct="1">
              <a:spcBef>
                <a:spcPct val="50000"/>
              </a:spcBef>
            </a:pPr>
            <a:r>
              <a:rPr lang="fr-FR" sz="3200">
                <a:latin typeface="Arial Narrow" pitchFamily="26" charset="0"/>
              </a:rPr>
              <a:t>Pourquoi?</a:t>
            </a:r>
          </a:p>
        </p:txBody>
      </p:sp>
      <p:sp>
        <p:nvSpPr>
          <p:cNvPr id="16399" name="AutoShape 15"/>
          <p:cNvSpPr>
            <a:spLocks noChangeArrowheads="1"/>
          </p:cNvSpPr>
          <p:nvPr/>
        </p:nvSpPr>
        <p:spPr bwMode="auto">
          <a:xfrm rot="5400000">
            <a:off x="4608513" y="1196975"/>
            <a:ext cx="935037" cy="5762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66"/>
          </a:solidFill>
          <a:ln w="9525">
            <a:solidFill>
              <a:schemeClr val="tx1"/>
            </a:solidFill>
            <a:miter lim="800000"/>
            <a:headEnd/>
            <a:tailEnd/>
          </a:ln>
          <a:effectLst>
            <a:outerShdw dist="107763" dir="13500000" algn="ctr" rotWithShape="0">
              <a:schemeClr val="bg2">
                <a:alpha val="50000"/>
              </a:schemeClr>
            </a:outerShdw>
          </a:effectLst>
        </p:spPr>
        <p:txBody>
          <a:bodyPr wrap="none" anchor="ctr">
            <a:prstTxWarp prst="textNoShape">
              <a:avLst/>
            </a:prstTxWarp>
          </a:bodyPr>
          <a:lstStyle/>
          <a:p>
            <a:endParaRPr lang="fr-FR"/>
          </a:p>
        </p:txBody>
      </p:sp>
      <p:sp>
        <p:nvSpPr>
          <p:cNvPr id="11274" name="Text Box 18"/>
          <p:cNvSpPr txBox="1">
            <a:spLocks noChangeArrowheads="1"/>
          </p:cNvSpPr>
          <p:nvPr/>
        </p:nvSpPr>
        <p:spPr bwMode="auto">
          <a:xfrm>
            <a:off x="0" y="6311900"/>
            <a:ext cx="1371600" cy="590550"/>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Démarche </a:t>
            </a:r>
            <a:r>
              <a:rPr lang="fr-FR" sz="1600" dirty="0">
                <a:solidFill>
                  <a:schemeClr val="accent2"/>
                </a:solidFill>
                <a:latin typeface="Arial Narrow" pitchFamily="26" charset="0"/>
              </a:rPr>
              <a:t>de projet</a:t>
            </a:r>
          </a:p>
        </p:txBody>
      </p:sp>
      <p:pic>
        <p:nvPicPr>
          <p:cNvPr id="11273" name="Picture 57" descr="logo academie quadri - en tete"/>
          <p:cNvPicPr>
            <a:picLocks noChangeAspect="1" noChangeArrowheads="1"/>
          </p:cNvPicPr>
          <p:nvPr/>
        </p:nvPicPr>
        <p:blipFill>
          <a:blip r:embed="rId4"/>
          <a:srcRect/>
          <a:stretch>
            <a:fillRect/>
          </a:stretch>
        </p:blipFill>
        <p:spPr bwMode="auto">
          <a:xfrm>
            <a:off x="0" y="0"/>
            <a:ext cx="1357313" cy="731838"/>
          </a:xfrm>
          <a:prstGeom prst="rect">
            <a:avLst/>
          </a:prstGeom>
          <a:noFill/>
          <a:ln w="9525">
            <a:noFill/>
            <a:miter lim="800000"/>
            <a:headEnd/>
            <a:tailEnd/>
          </a:ln>
        </p:spPr>
      </p:pic>
      <p:sp>
        <p:nvSpPr>
          <p:cNvPr id="13" name="Bouton d'action : Précédent 12">
            <a:hlinkClick r:id="rId5" action="ppaction://hlinksldjump" highlightClick="1"/>
          </p:cNvPr>
          <p:cNvSpPr/>
          <p:nvPr/>
        </p:nvSpPr>
        <p:spPr>
          <a:xfrm>
            <a:off x="8712000" y="6489088"/>
            <a:ext cx="432000" cy="360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p:cTn id="7" dur="1000" fill="hold"/>
                                        <p:tgtEl>
                                          <p:spTgt spid="16397"/>
                                        </p:tgtEl>
                                        <p:attrNameLst>
                                          <p:attrName>ppt_w</p:attrName>
                                        </p:attrNameLst>
                                      </p:cBhvr>
                                      <p:tavLst>
                                        <p:tav tm="0">
                                          <p:val>
                                            <p:strVal val="#ppt_w*0.70"/>
                                          </p:val>
                                        </p:tav>
                                        <p:tav tm="100000">
                                          <p:val>
                                            <p:strVal val="#ppt_w"/>
                                          </p:val>
                                        </p:tav>
                                      </p:tavLst>
                                    </p:anim>
                                    <p:anim calcmode="lin" valueType="num">
                                      <p:cBhvr>
                                        <p:cTn id="8" dur="1000" fill="hold"/>
                                        <p:tgtEl>
                                          <p:spTgt spid="16397"/>
                                        </p:tgtEl>
                                        <p:attrNameLst>
                                          <p:attrName>ppt_h</p:attrName>
                                        </p:attrNameLst>
                                      </p:cBhvr>
                                      <p:tavLst>
                                        <p:tav tm="0">
                                          <p:val>
                                            <p:strVal val="#ppt_h"/>
                                          </p:val>
                                        </p:tav>
                                        <p:tav tm="100000">
                                          <p:val>
                                            <p:strVal val="#ppt_h"/>
                                          </p:val>
                                        </p:tav>
                                      </p:tavLst>
                                    </p:anim>
                                    <p:animEffect transition="in" filter="fade">
                                      <p:cBhvr>
                                        <p:cTn id="9" dur="1000"/>
                                        <p:tgtEl>
                                          <p:spTgt spid="16397"/>
                                        </p:tgtEl>
                                      </p:cBhvr>
                                    </p:animEffect>
                                  </p:childTnLst>
                                </p:cTn>
                              </p:par>
                            </p:childTnLst>
                          </p:cTn>
                        </p:par>
                        <p:par>
                          <p:cTn id="10" fill="hold" nodeType="afterGroup">
                            <p:stCondLst>
                              <p:cond delay="1000"/>
                            </p:stCondLst>
                            <p:childTnLst>
                              <p:par>
                                <p:cTn id="11" presetID="55" presetClass="entr" presetSubtype="0" fill="hold" grpId="0" nodeType="afterEffect">
                                  <p:stCondLst>
                                    <p:cond delay="500"/>
                                  </p:stCondLst>
                                  <p:childTnLst>
                                    <p:set>
                                      <p:cBhvr>
                                        <p:cTn id="12" dur="1" fill="hold">
                                          <p:stCondLst>
                                            <p:cond delay="0"/>
                                          </p:stCondLst>
                                        </p:cTn>
                                        <p:tgtEl>
                                          <p:spTgt spid="16399"/>
                                        </p:tgtEl>
                                        <p:attrNameLst>
                                          <p:attrName>style.visibility</p:attrName>
                                        </p:attrNameLst>
                                      </p:cBhvr>
                                      <p:to>
                                        <p:strVal val="visible"/>
                                      </p:to>
                                    </p:set>
                                    <p:anim calcmode="lin" valueType="num">
                                      <p:cBhvr>
                                        <p:cTn id="13" dur="1000" fill="hold"/>
                                        <p:tgtEl>
                                          <p:spTgt spid="16399"/>
                                        </p:tgtEl>
                                        <p:attrNameLst>
                                          <p:attrName>ppt_w</p:attrName>
                                        </p:attrNameLst>
                                      </p:cBhvr>
                                      <p:tavLst>
                                        <p:tav tm="0">
                                          <p:val>
                                            <p:strVal val="#ppt_w*0.70"/>
                                          </p:val>
                                        </p:tav>
                                        <p:tav tm="100000">
                                          <p:val>
                                            <p:strVal val="#ppt_w"/>
                                          </p:val>
                                        </p:tav>
                                      </p:tavLst>
                                    </p:anim>
                                    <p:anim calcmode="lin" valueType="num">
                                      <p:cBhvr>
                                        <p:cTn id="14" dur="1000" fill="hold"/>
                                        <p:tgtEl>
                                          <p:spTgt spid="16399"/>
                                        </p:tgtEl>
                                        <p:attrNameLst>
                                          <p:attrName>ppt_h</p:attrName>
                                        </p:attrNameLst>
                                      </p:cBhvr>
                                      <p:tavLst>
                                        <p:tav tm="0">
                                          <p:val>
                                            <p:strVal val="#ppt_h"/>
                                          </p:val>
                                        </p:tav>
                                        <p:tav tm="100000">
                                          <p:val>
                                            <p:strVal val="#ppt_h"/>
                                          </p:val>
                                        </p:tav>
                                      </p:tavLst>
                                    </p:anim>
                                    <p:animEffect transition="in" filter="fade">
                                      <p:cBhvr>
                                        <p:cTn id="15" dur="1000"/>
                                        <p:tgtEl>
                                          <p:spTgt spid="16399"/>
                                        </p:tgtEl>
                                      </p:cBhvr>
                                    </p:animEffect>
                                  </p:childTnLst>
                                </p:cTn>
                              </p:par>
                            </p:childTnLst>
                          </p:cTn>
                        </p:par>
                        <p:par>
                          <p:cTn id="16" fill="hold" nodeType="afterGroup">
                            <p:stCondLst>
                              <p:cond delay="2500"/>
                            </p:stCondLst>
                            <p:childTnLst>
                              <p:par>
                                <p:cTn id="17" presetID="55" presetClass="entr" presetSubtype="0" fill="hold" grpId="0" nodeType="afterEffect">
                                  <p:stCondLst>
                                    <p:cond delay="0"/>
                                  </p:stCondLst>
                                  <p:childTnLst>
                                    <p:set>
                                      <p:cBhvr>
                                        <p:cTn id="18" dur="1" fill="hold">
                                          <p:stCondLst>
                                            <p:cond delay="0"/>
                                          </p:stCondLst>
                                        </p:cTn>
                                        <p:tgtEl>
                                          <p:spTgt spid="16398"/>
                                        </p:tgtEl>
                                        <p:attrNameLst>
                                          <p:attrName>style.visibility</p:attrName>
                                        </p:attrNameLst>
                                      </p:cBhvr>
                                      <p:to>
                                        <p:strVal val="visible"/>
                                      </p:to>
                                    </p:set>
                                    <p:anim calcmode="lin" valueType="num">
                                      <p:cBhvr>
                                        <p:cTn id="19" dur="1000" fill="hold"/>
                                        <p:tgtEl>
                                          <p:spTgt spid="16398"/>
                                        </p:tgtEl>
                                        <p:attrNameLst>
                                          <p:attrName>ppt_w</p:attrName>
                                        </p:attrNameLst>
                                      </p:cBhvr>
                                      <p:tavLst>
                                        <p:tav tm="0">
                                          <p:val>
                                            <p:strVal val="#ppt_w*0.70"/>
                                          </p:val>
                                        </p:tav>
                                        <p:tav tm="100000">
                                          <p:val>
                                            <p:strVal val="#ppt_w"/>
                                          </p:val>
                                        </p:tav>
                                      </p:tavLst>
                                    </p:anim>
                                    <p:anim calcmode="lin" valueType="num">
                                      <p:cBhvr>
                                        <p:cTn id="20" dur="1000" fill="hold"/>
                                        <p:tgtEl>
                                          <p:spTgt spid="16398"/>
                                        </p:tgtEl>
                                        <p:attrNameLst>
                                          <p:attrName>ppt_h</p:attrName>
                                        </p:attrNameLst>
                                      </p:cBhvr>
                                      <p:tavLst>
                                        <p:tav tm="0">
                                          <p:val>
                                            <p:strVal val="#ppt_h"/>
                                          </p:val>
                                        </p:tav>
                                        <p:tav tm="100000">
                                          <p:val>
                                            <p:strVal val="#ppt_h"/>
                                          </p:val>
                                        </p:tav>
                                      </p:tavLst>
                                    </p:anim>
                                    <p:animEffect transition="in" filter="fade">
                                      <p:cBhvr>
                                        <p:cTn id="21" dur="10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animBg="1"/>
      <p:bldP spid="16398" grpId="0" animBg="1"/>
      <p:bldP spid="16399"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20492" name="Text Box 12">
            <a:hlinkClick r:id="rId3" action="ppaction://hlinksldjump"/>
          </p:cNvPr>
          <p:cNvSpPr txBox="1">
            <a:spLocks noChangeArrowheads="1"/>
          </p:cNvSpPr>
          <p:nvPr/>
        </p:nvSpPr>
        <p:spPr bwMode="auto">
          <a:xfrm>
            <a:off x="3059113" y="142875"/>
            <a:ext cx="4608512" cy="584200"/>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3200">
                <a:latin typeface="Arial Narrow" pitchFamily="26" charset="0"/>
              </a:rPr>
              <a:t>Exploitation pédagogique</a:t>
            </a:r>
          </a:p>
        </p:txBody>
      </p:sp>
      <p:sp>
        <p:nvSpPr>
          <p:cNvPr id="20493" name="AutoShape 13"/>
          <p:cNvSpPr>
            <a:spLocks noChangeArrowheads="1"/>
          </p:cNvSpPr>
          <p:nvPr/>
        </p:nvSpPr>
        <p:spPr bwMode="auto">
          <a:xfrm rot="5400000">
            <a:off x="4752182" y="762793"/>
            <a:ext cx="647700" cy="5762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66"/>
          </a:solidFill>
          <a:ln w="9525">
            <a:solidFill>
              <a:schemeClr val="tx1"/>
            </a:solidFill>
            <a:miter lim="800000"/>
            <a:headEnd/>
            <a:tailEnd/>
          </a:ln>
          <a:effectLst>
            <a:outerShdw dist="107763" dir="13500000" algn="ctr" rotWithShape="0">
              <a:schemeClr val="bg2">
                <a:alpha val="50000"/>
              </a:schemeClr>
            </a:outerShdw>
          </a:effectLst>
        </p:spPr>
        <p:txBody>
          <a:bodyPr wrap="none" anchor="ctr">
            <a:prstTxWarp prst="textNoShape">
              <a:avLst/>
            </a:prstTxWarp>
          </a:bodyPr>
          <a:lstStyle/>
          <a:p>
            <a:endParaRPr lang="fr-FR"/>
          </a:p>
        </p:txBody>
      </p:sp>
      <p:sp>
        <p:nvSpPr>
          <p:cNvPr id="20494" name="Text Box 14"/>
          <p:cNvSpPr txBox="1">
            <a:spLocks noChangeArrowheads="1"/>
          </p:cNvSpPr>
          <p:nvPr/>
        </p:nvSpPr>
        <p:spPr bwMode="auto">
          <a:xfrm>
            <a:off x="1550988" y="1477963"/>
            <a:ext cx="7413625" cy="5262562"/>
          </a:xfrm>
          <a:prstGeom prst="rect">
            <a:avLst/>
          </a:prstGeom>
          <a:noFill/>
          <a:ln w="12700">
            <a:solidFill>
              <a:srgbClr val="008000"/>
            </a:solidFill>
            <a:prstDash val="dash"/>
            <a:miter lim="800000"/>
            <a:headEnd/>
            <a:tailEnd/>
          </a:ln>
        </p:spPr>
        <p:txBody>
          <a:bodyPr>
            <a:prstTxWarp prst="textNoShape">
              <a:avLst/>
            </a:prstTxWarp>
            <a:spAutoFit/>
          </a:bodyPr>
          <a:lstStyle/>
          <a:p>
            <a:pPr eaLnBrk="1" hangingPunct="1">
              <a:spcBef>
                <a:spcPct val="50000"/>
              </a:spcBef>
            </a:pPr>
            <a:r>
              <a:rPr lang="fr-FR" sz="2800">
                <a:latin typeface="Arial Narrow" pitchFamily="26" charset="0"/>
              </a:rPr>
              <a:t>Mettre en relation les activités avec les compétences travaillées et visées en lien avec le socle commun</a:t>
            </a:r>
          </a:p>
          <a:p>
            <a:pPr eaLnBrk="1" hangingPunct="1">
              <a:spcBef>
                <a:spcPct val="50000"/>
              </a:spcBef>
            </a:pPr>
            <a:r>
              <a:rPr lang="fr-FR" sz="2800">
                <a:latin typeface="Arial Narrow" pitchFamily="26" charset="0"/>
              </a:rPr>
              <a:t>Sélectionner les activités pouvant être mises en œuvre dans le déroulement du projet</a:t>
            </a:r>
          </a:p>
          <a:p>
            <a:pPr eaLnBrk="1" hangingPunct="1">
              <a:spcBef>
                <a:spcPct val="50000"/>
              </a:spcBef>
            </a:pPr>
            <a:r>
              <a:rPr lang="fr-FR" sz="2800">
                <a:latin typeface="Arial Narrow" pitchFamily="26" charset="0"/>
              </a:rPr>
              <a:t>Articuler le projet dans la globalité des enseignements dispensés à l’élève</a:t>
            </a:r>
          </a:p>
          <a:p>
            <a:pPr eaLnBrk="1" hangingPunct="1">
              <a:spcBef>
                <a:spcPct val="50000"/>
              </a:spcBef>
            </a:pPr>
            <a:r>
              <a:rPr lang="fr-FR" sz="2800">
                <a:latin typeface="Arial Narrow" pitchFamily="26" charset="0"/>
              </a:rPr>
              <a:t>Identifier les compétences transversales du champ professionnel qui seront développées </a:t>
            </a:r>
          </a:p>
          <a:p>
            <a:pPr eaLnBrk="1" hangingPunct="1">
              <a:spcBef>
                <a:spcPct val="50000"/>
              </a:spcBef>
            </a:pPr>
            <a:r>
              <a:rPr lang="fr-FR" sz="2800">
                <a:solidFill>
                  <a:schemeClr val="tx2"/>
                </a:solidFill>
                <a:latin typeface="Arial Narrow" pitchFamily="26" charset="0"/>
              </a:rPr>
              <a:t>Déterminer le rôle de chaque intervenant</a:t>
            </a:r>
          </a:p>
        </p:txBody>
      </p:sp>
      <p:sp>
        <p:nvSpPr>
          <p:cNvPr id="12298" name="Text Box 16"/>
          <p:cNvSpPr txBox="1">
            <a:spLocks noChangeArrowheads="1"/>
          </p:cNvSpPr>
          <p:nvPr/>
        </p:nvSpPr>
        <p:spPr bwMode="auto">
          <a:xfrm>
            <a:off x="0" y="6267450"/>
            <a:ext cx="1371600" cy="590550"/>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Démarche </a:t>
            </a:r>
            <a:r>
              <a:rPr lang="fr-FR" sz="1600" dirty="0">
                <a:solidFill>
                  <a:schemeClr val="accent2"/>
                </a:solidFill>
                <a:latin typeface="Arial Narrow" pitchFamily="26" charset="0"/>
              </a:rPr>
              <a:t>de projet</a:t>
            </a:r>
          </a:p>
        </p:txBody>
      </p:sp>
      <p:pic>
        <p:nvPicPr>
          <p:cNvPr id="12297" name="Picture 57" descr="logo academie quadri - en tete"/>
          <p:cNvPicPr>
            <a:picLocks noChangeAspect="1" noChangeArrowheads="1"/>
          </p:cNvPicPr>
          <p:nvPr/>
        </p:nvPicPr>
        <p:blipFill>
          <a:blip r:embed="rId4"/>
          <a:srcRect/>
          <a:stretch>
            <a:fillRect/>
          </a:stretch>
        </p:blipFill>
        <p:spPr bwMode="auto">
          <a:xfrm>
            <a:off x="0" y="0"/>
            <a:ext cx="1357313" cy="731838"/>
          </a:xfrm>
          <a:prstGeom prst="rect">
            <a:avLst/>
          </a:prstGeom>
          <a:noFill/>
          <a:ln w="9525">
            <a:noFill/>
            <a:miter lim="800000"/>
            <a:headEnd/>
            <a:tailEnd/>
          </a:ln>
        </p:spPr>
      </p:pic>
      <p:sp>
        <p:nvSpPr>
          <p:cNvPr id="12" name="Bouton d'action : Précédent 11">
            <a:hlinkClick r:id="rId5" action="ppaction://hlinksldjump" highlightClick="1"/>
          </p:cNvPr>
          <p:cNvSpPr/>
          <p:nvPr/>
        </p:nvSpPr>
        <p:spPr>
          <a:xfrm>
            <a:off x="8712000" y="6489088"/>
            <a:ext cx="432000" cy="360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492"/>
                                        </p:tgtEl>
                                        <p:attrNameLst>
                                          <p:attrName>style.visibility</p:attrName>
                                        </p:attrNameLst>
                                      </p:cBhvr>
                                      <p:to>
                                        <p:strVal val="visible"/>
                                      </p:to>
                                    </p:set>
                                    <p:anim calcmode="lin" valueType="num">
                                      <p:cBhvr>
                                        <p:cTn id="7" dur="1000" fill="hold"/>
                                        <p:tgtEl>
                                          <p:spTgt spid="20492"/>
                                        </p:tgtEl>
                                        <p:attrNameLst>
                                          <p:attrName>ppt_w</p:attrName>
                                        </p:attrNameLst>
                                      </p:cBhvr>
                                      <p:tavLst>
                                        <p:tav tm="0">
                                          <p:val>
                                            <p:strVal val="#ppt_w*0.70"/>
                                          </p:val>
                                        </p:tav>
                                        <p:tav tm="100000">
                                          <p:val>
                                            <p:strVal val="#ppt_w"/>
                                          </p:val>
                                        </p:tav>
                                      </p:tavLst>
                                    </p:anim>
                                    <p:anim calcmode="lin" valueType="num">
                                      <p:cBhvr>
                                        <p:cTn id="8" dur="1000" fill="hold"/>
                                        <p:tgtEl>
                                          <p:spTgt spid="20492"/>
                                        </p:tgtEl>
                                        <p:attrNameLst>
                                          <p:attrName>ppt_h</p:attrName>
                                        </p:attrNameLst>
                                      </p:cBhvr>
                                      <p:tavLst>
                                        <p:tav tm="0">
                                          <p:val>
                                            <p:strVal val="#ppt_h"/>
                                          </p:val>
                                        </p:tav>
                                        <p:tav tm="100000">
                                          <p:val>
                                            <p:strVal val="#ppt_h"/>
                                          </p:val>
                                        </p:tav>
                                      </p:tavLst>
                                    </p:anim>
                                    <p:animEffect transition="in" filter="fade">
                                      <p:cBhvr>
                                        <p:cTn id="9" dur="1000"/>
                                        <p:tgtEl>
                                          <p:spTgt spid="20492"/>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0493"/>
                                        </p:tgtEl>
                                        <p:attrNameLst>
                                          <p:attrName>style.visibility</p:attrName>
                                        </p:attrNameLst>
                                      </p:cBhvr>
                                      <p:to>
                                        <p:strVal val="visible"/>
                                      </p:to>
                                    </p:set>
                                    <p:anim calcmode="lin" valueType="num">
                                      <p:cBhvr>
                                        <p:cTn id="13" dur="1000" fill="hold"/>
                                        <p:tgtEl>
                                          <p:spTgt spid="20493"/>
                                        </p:tgtEl>
                                        <p:attrNameLst>
                                          <p:attrName>ppt_w</p:attrName>
                                        </p:attrNameLst>
                                      </p:cBhvr>
                                      <p:tavLst>
                                        <p:tav tm="0">
                                          <p:val>
                                            <p:strVal val="#ppt_w*0.70"/>
                                          </p:val>
                                        </p:tav>
                                        <p:tav tm="100000">
                                          <p:val>
                                            <p:strVal val="#ppt_w"/>
                                          </p:val>
                                        </p:tav>
                                      </p:tavLst>
                                    </p:anim>
                                    <p:anim calcmode="lin" valueType="num">
                                      <p:cBhvr>
                                        <p:cTn id="14" dur="1000" fill="hold"/>
                                        <p:tgtEl>
                                          <p:spTgt spid="20493"/>
                                        </p:tgtEl>
                                        <p:attrNameLst>
                                          <p:attrName>ppt_h</p:attrName>
                                        </p:attrNameLst>
                                      </p:cBhvr>
                                      <p:tavLst>
                                        <p:tav tm="0">
                                          <p:val>
                                            <p:strVal val="#ppt_h"/>
                                          </p:val>
                                        </p:tav>
                                        <p:tav tm="100000">
                                          <p:val>
                                            <p:strVal val="#ppt_h"/>
                                          </p:val>
                                        </p:tav>
                                      </p:tavLst>
                                    </p:anim>
                                    <p:animEffect transition="in" filter="fade">
                                      <p:cBhvr>
                                        <p:cTn id="15" dur="1000"/>
                                        <p:tgtEl>
                                          <p:spTgt spid="20493"/>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0494"/>
                                        </p:tgtEl>
                                        <p:attrNameLst>
                                          <p:attrName>style.visibility</p:attrName>
                                        </p:attrNameLst>
                                      </p:cBhvr>
                                      <p:to>
                                        <p:strVal val="visible"/>
                                      </p:to>
                                    </p:set>
                                    <p:anim calcmode="lin" valueType="num">
                                      <p:cBhvr>
                                        <p:cTn id="19" dur="1000" fill="hold"/>
                                        <p:tgtEl>
                                          <p:spTgt spid="20494"/>
                                        </p:tgtEl>
                                        <p:attrNameLst>
                                          <p:attrName>ppt_w</p:attrName>
                                        </p:attrNameLst>
                                      </p:cBhvr>
                                      <p:tavLst>
                                        <p:tav tm="0">
                                          <p:val>
                                            <p:strVal val="#ppt_w*0.70"/>
                                          </p:val>
                                        </p:tav>
                                        <p:tav tm="100000">
                                          <p:val>
                                            <p:strVal val="#ppt_w"/>
                                          </p:val>
                                        </p:tav>
                                      </p:tavLst>
                                    </p:anim>
                                    <p:anim calcmode="lin" valueType="num">
                                      <p:cBhvr>
                                        <p:cTn id="20" dur="1000" fill="hold"/>
                                        <p:tgtEl>
                                          <p:spTgt spid="20494"/>
                                        </p:tgtEl>
                                        <p:attrNameLst>
                                          <p:attrName>ppt_h</p:attrName>
                                        </p:attrNameLst>
                                      </p:cBhvr>
                                      <p:tavLst>
                                        <p:tav tm="0">
                                          <p:val>
                                            <p:strVal val="#ppt_h"/>
                                          </p:val>
                                        </p:tav>
                                        <p:tav tm="100000">
                                          <p:val>
                                            <p:strVal val="#ppt_h"/>
                                          </p:val>
                                        </p:tav>
                                      </p:tavLst>
                                    </p:anim>
                                    <p:animEffect transition="in" filter="fade">
                                      <p:cBhvr>
                                        <p:cTn id="21" dur="10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nimBg="1"/>
      <p:bldP spid="20493" grpId="0" animBg="1"/>
      <p:bldP spid="20494"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32780" name="Text Box 12">
            <a:hlinkClick r:id="rId3" action="ppaction://hlinksldjump"/>
          </p:cNvPr>
          <p:cNvSpPr txBox="1">
            <a:spLocks noChangeArrowheads="1"/>
          </p:cNvSpPr>
          <p:nvPr/>
        </p:nvSpPr>
        <p:spPr bwMode="auto">
          <a:xfrm>
            <a:off x="2484438" y="738188"/>
            <a:ext cx="5327650" cy="584200"/>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3200">
                <a:latin typeface="Arial Narrow" pitchFamily="26" charset="0"/>
              </a:rPr>
              <a:t>Identification des ressources</a:t>
            </a:r>
          </a:p>
        </p:txBody>
      </p:sp>
      <p:sp>
        <p:nvSpPr>
          <p:cNvPr id="32781" name="AutoShape 13"/>
          <p:cNvSpPr>
            <a:spLocks noChangeArrowheads="1"/>
          </p:cNvSpPr>
          <p:nvPr/>
        </p:nvSpPr>
        <p:spPr bwMode="auto">
          <a:xfrm rot="5400000">
            <a:off x="4679950" y="1736726"/>
            <a:ext cx="935037" cy="5762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66"/>
          </a:solidFill>
          <a:ln w="9525">
            <a:solidFill>
              <a:schemeClr val="tx1"/>
            </a:solidFill>
            <a:miter lim="800000"/>
            <a:headEnd/>
            <a:tailEnd/>
          </a:ln>
          <a:effectLst>
            <a:outerShdw dist="107763" dir="13500000" algn="ctr" rotWithShape="0">
              <a:schemeClr val="bg2">
                <a:alpha val="50000"/>
              </a:schemeClr>
            </a:outerShdw>
          </a:effectLst>
        </p:spPr>
        <p:txBody>
          <a:bodyPr wrap="none" anchor="ctr">
            <a:prstTxWarp prst="textNoShape">
              <a:avLst/>
            </a:prstTxWarp>
          </a:bodyPr>
          <a:lstStyle/>
          <a:p>
            <a:endParaRPr lang="fr-FR"/>
          </a:p>
        </p:txBody>
      </p:sp>
      <p:sp>
        <p:nvSpPr>
          <p:cNvPr id="32782" name="Text Box 14"/>
          <p:cNvSpPr txBox="1">
            <a:spLocks noChangeArrowheads="1"/>
          </p:cNvSpPr>
          <p:nvPr/>
        </p:nvSpPr>
        <p:spPr bwMode="auto">
          <a:xfrm>
            <a:off x="2124075" y="2895600"/>
            <a:ext cx="5976938" cy="2432050"/>
          </a:xfrm>
          <a:prstGeom prst="rect">
            <a:avLst/>
          </a:prstGeom>
          <a:noFill/>
          <a:ln w="19050">
            <a:solidFill>
              <a:srgbClr val="008000"/>
            </a:solidFill>
            <a:prstDash val="dash"/>
            <a:miter lim="800000"/>
            <a:headEnd/>
            <a:tailEnd/>
          </a:ln>
        </p:spPr>
        <p:txBody>
          <a:bodyPr>
            <a:prstTxWarp prst="textNoShape">
              <a:avLst/>
            </a:prstTxWarp>
            <a:spAutoFit/>
          </a:bodyPr>
          <a:lstStyle/>
          <a:p>
            <a:pPr eaLnBrk="1" hangingPunct="1">
              <a:spcBef>
                <a:spcPct val="50000"/>
              </a:spcBef>
            </a:pPr>
            <a:r>
              <a:rPr lang="fr-FR" sz="3200">
                <a:latin typeface="Arial Narrow" pitchFamily="26" charset="0"/>
              </a:rPr>
              <a:t>Ressources disponibles?</a:t>
            </a:r>
          </a:p>
          <a:p>
            <a:pPr eaLnBrk="1" hangingPunct="1">
              <a:spcBef>
                <a:spcPct val="50000"/>
              </a:spcBef>
            </a:pPr>
            <a:r>
              <a:rPr lang="fr-FR">
                <a:latin typeface="Arial Narrow" pitchFamily="26" charset="0"/>
              </a:rPr>
              <a:t>(matériel, temps, lieux, personnel…)</a:t>
            </a:r>
          </a:p>
          <a:p>
            <a:pPr eaLnBrk="1" hangingPunct="1">
              <a:spcBef>
                <a:spcPct val="50000"/>
              </a:spcBef>
            </a:pPr>
            <a:r>
              <a:rPr lang="fr-FR" sz="3200">
                <a:latin typeface="Arial Narrow" pitchFamily="26" charset="0"/>
              </a:rPr>
              <a:t>Ressources complémentaires?</a:t>
            </a:r>
          </a:p>
          <a:p>
            <a:pPr eaLnBrk="1" hangingPunct="1">
              <a:spcBef>
                <a:spcPct val="50000"/>
              </a:spcBef>
            </a:pPr>
            <a:r>
              <a:rPr lang="fr-FR">
                <a:latin typeface="Arial Narrow" pitchFamily="26" charset="0"/>
              </a:rPr>
              <a:t>(partenaires, matériels, matériaux, transports,…)</a:t>
            </a:r>
          </a:p>
        </p:txBody>
      </p:sp>
      <p:sp>
        <p:nvSpPr>
          <p:cNvPr id="13322" name="Text Box 16"/>
          <p:cNvSpPr txBox="1">
            <a:spLocks noChangeArrowheads="1"/>
          </p:cNvSpPr>
          <p:nvPr/>
        </p:nvSpPr>
        <p:spPr bwMode="auto">
          <a:xfrm>
            <a:off x="0" y="6267450"/>
            <a:ext cx="1371600" cy="590550"/>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Démarche </a:t>
            </a:r>
            <a:r>
              <a:rPr lang="fr-FR" sz="1600" dirty="0">
                <a:solidFill>
                  <a:schemeClr val="accent2"/>
                </a:solidFill>
                <a:latin typeface="Arial Narrow" pitchFamily="26" charset="0"/>
              </a:rPr>
              <a:t>de projet</a:t>
            </a:r>
          </a:p>
        </p:txBody>
      </p:sp>
      <p:pic>
        <p:nvPicPr>
          <p:cNvPr id="13321" name="Picture 57" descr="logo academie quadri - en tete"/>
          <p:cNvPicPr>
            <a:picLocks noChangeAspect="1" noChangeArrowheads="1"/>
          </p:cNvPicPr>
          <p:nvPr/>
        </p:nvPicPr>
        <p:blipFill>
          <a:blip r:embed="rId4"/>
          <a:srcRect/>
          <a:stretch>
            <a:fillRect/>
          </a:stretch>
        </p:blipFill>
        <p:spPr bwMode="auto">
          <a:xfrm>
            <a:off x="14287" y="0"/>
            <a:ext cx="1357313" cy="731838"/>
          </a:xfrm>
          <a:prstGeom prst="rect">
            <a:avLst/>
          </a:prstGeom>
          <a:noFill/>
          <a:ln w="9525">
            <a:noFill/>
            <a:miter lim="800000"/>
            <a:headEnd/>
            <a:tailEnd/>
          </a:ln>
        </p:spPr>
      </p:pic>
      <p:sp>
        <p:nvSpPr>
          <p:cNvPr id="12" name="Bouton d'action : Précédent 11">
            <a:hlinkClick r:id="rId5" action="ppaction://hlinksldjump" highlightClick="1"/>
          </p:cNvPr>
          <p:cNvSpPr/>
          <p:nvPr/>
        </p:nvSpPr>
        <p:spPr>
          <a:xfrm>
            <a:off x="8694171" y="6498000"/>
            <a:ext cx="467999" cy="360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2780"/>
                                        </p:tgtEl>
                                        <p:attrNameLst>
                                          <p:attrName>style.visibility</p:attrName>
                                        </p:attrNameLst>
                                      </p:cBhvr>
                                      <p:to>
                                        <p:strVal val="visible"/>
                                      </p:to>
                                    </p:set>
                                    <p:anim calcmode="lin" valueType="num">
                                      <p:cBhvr>
                                        <p:cTn id="7" dur="1000" fill="hold"/>
                                        <p:tgtEl>
                                          <p:spTgt spid="32780"/>
                                        </p:tgtEl>
                                        <p:attrNameLst>
                                          <p:attrName>ppt_w</p:attrName>
                                        </p:attrNameLst>
                                      </p:cBhvr>
                                      <p:tavLst>
                                        <p:tav tm="0">
                                          <p:val>
                                            <p:strVal val="#ppt_w*0.70"/>
                                          </p:val>
                                        </p:tav>
                                        <p:tav tm="100000">
                                          <p:val>
                                            <p:strVal val="#ppt_w"/>
                                          </p:val>
                                        </p:tav>
                                      </p:tavLst>
                                    </p:anim>
                                    <p:anim calcmode="lin" valueType="num">
                                      <p:cBhvr>
                                        <p:cTn id="8" dur="1000" fill="hold"/>
                                        <p:tgtEl>
                                          <p:spTgt spid="32780"/>
                                        </p:tgtEl>
                                        <p:attrNameLst>
                                          <p:attrName>ppt_h</p:attrName>
                                        </p:attrNameLst>
                                      </p:cBhvr>
                                      <p:tavLst>
                                        <p:tav tm="0">
                                          <p:val>
                                            <p:strVal val="#ppt_h"/>
                                          </p:val>
                                        </p:tav>
                                        <p:tav tm="100000">
                                          <p:val>
                                            <p:strVal val="#ppt_h"/>
                                          </p:val>
                                        </p:tav>
                                      </p:tavLst>
                                    </p:anim>
                                    <p:animEffect transition="in" filter="fade">
                                      <p:cBhvr>
                                        <p:cTn id="9" dur="1000"/>
                                        <p:tgtEl>
                                          <p:spTgt spid="32780"/>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2781"/>
                                        </p:tgtEl>
                                        <p:attrNameLst>
                                          <p:attrName>style.visibility</p:attrName>
                                        </p:attrNameLst>
                                      </p:cBhvr>
                                      <p:to>
                                        <p:strVal val="visible"/>
                                      </p:to>
                                    </p:set>
                                    <p:anim calcmode="lin" valueType="num">
                                      <p:cBhvr>
                                        <p:cTn id="13" dur="1000" fill="hold"/>
                                        <p:tgtEl>
                                          <p:spTgt spid="32781"/>
                                        </p:tgtEl>
                                        <p:attrNameLst>
                                          <p:attrName>ppt_w</p:attrName>
                                        </p:attrNameLst>
                                      </p:cBhvr>
                                      <p:tavLst>
                                        <p:tav tm="0">
                                          <p:val>
                                            <p:strVal val="#ppt_w*0.70"/>
                                          </p:val>
                                        </p:tav>
                                        <p:tav tm="100000">
                                          <p:val>
                                            <p:strVal val="#ppt_w"/>
                                          </p:val>
                                        </p:tav>
                                      </p:tavLst>
                                    </p:anim>
                                    <p:anim calcmode="lin" valueType="num">
                                      <p:cBhvr>
                                        <p:cTn id="14" dur="1000" fill="hold"/>
                                        <p:tgtEl>
                                          <p:spTgt spid="32781"/>
                                        </p:tgtEl>
                                        <p:attrNameLst>
                                          <p:attrName>ppt_h</p:attrName>
                                        </p:attrNameLst>
                                      </p:cBhvr>
                                      <p:tavLst>
                                        <p:tav tm="0">
                                          <p:val>
                                            <p:strVal val="#ppt_h"/>
                                          </p:val>
                                        </p:tav>
                                        <p:tav tm="100000">
                                          <p:val>
                                            <p:strVal val="#ppt_h"/>
                                          </p:val>
                                        </p:tav>
                                      </p:tavLst>
                                    </p:anim>
                                    <p:animEffect transition="in" filter="fade">
                                      <p:cBhvr>
                                        <p:cTn id="15" dur="1000"/>
                                        <p:tgtEl>
                                          <p:spTgt spid="32781"/>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2782"/>
                                        </p:tgtEl>
                                        <p:attrNameLst>
                                          <p:attrName>style.visibility</p:attrName>
                                        </p:attrNameLst>
                                      </p:cBhvr>
                                      <p:to>
                                        <p:strVal val="visible"/>
                                      </p:to>
                                    </p:set>
                                    <p:anim calcmode="lin" valueType="num">
                                      <p:cBhvr>
                                        <p:cTn id="19" dur="1000" fill="hold"/>
                                        <p:tgtEl>
                                          <p:spTgt spid="32782"/>
                                        </p:tgtEl>
                                        <p:attrNameLst>
                                          <p:attrName>ppt_w</p:attrName>
                                        </p:attrNameLst>
                                      </p:cBhvr>
                                      <p:tavLst>
                                        <p:tav tm="0">
                                          <p:val>
                                            <p:strVal val="#ppt_w*0.70"/>
                                          </p:val>
                                        </p:tav>
                                        <p:tav tm="100000">
                                          <p:val>
                                            <p:strVal val="#ppt_w"/>
                                          </p:val>
                                        </p:tav>
                                      </p:tavLst>
                                    </p:anim>
                                    <p:anim calcmode="lin" valueType="num">
                                      <p:cBhvr>
                                        <p:cTn id="20" dur="1000" fill="hold"/>
                                        <p:tgtEl>
                                          <p:spTgt spid="32782"/>
                                        </p:tgtEl>
                                        <p:attrNameLst>
                                          <p:attrName>ppt_h</p:attrName>
                                        </p:attrNameLst>
                                      </p:cBhvr>
                                      <p:tavLst>
                                        <p:tav tm="0">
                                          <p:val>
                                            <p:strVal val="#ppt_h"/>
                                          </p:val>
                                        </p:tav>
                                        <p:tav tm="100000">
                                          <p:val>
                                            <p:strVal val="#ppt_h"/>
                                          </p:val>
                                        </p:tav>
                                      </p:tavLst>
                                    </p:anim>
                                    <p:animEffect transition="in" filter="fade">
                                      <p:cBhvr>
                                        <p:cTn id="21" dur="10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animBg="1"/>
      <p:bldP spid="32781" grpId="0" animBg="1"/>
      <p:bldP spid="32782"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7420" name="Text Box 12">
            <a:hlinkClick r:id="rId3" action="ppaction://hlinksldjump"/>
          </p:cNvPr>
          <p:cNvSpPr txBox="1">
            <a:spLocks noChangeArrowheads="1"/>
          </p:cNvSpPr>
          <p:nvPr/>
        </p:nvSpPr>
        <p:spPr bwMode="auto">
          <a:xfrm>
            <a:off x="1979613" y="620713"/>
            <a:ext cx="6408737" cy="584200"/>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3200">
                <a:latin typeface="Arial Narrow" pitchFamily="26" charset="0"/>
              </a:rPr>
              <a:t>Validation du projet</a:t>
            </a:r>
          </a:p>
        </p:txBody>
      </p:sp>
      <p:sp>
        <p:nvSpPr>
          <p:cNvPr id="17421" name="AutoShape 13"/>
          <p:cNvSpPr>
            <a:spLocks noChangeArrowheads="1"/>
          </p:cNvSpPr>
          <p:nvPr/>
        </p:nvSpPr>
        <p:spPr bwMode="auto">
          <a:xfrm rot="5400000">
            <a:off x="4679950" y="1592263"/>
            <a:ext cx="935038" cy="5762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66"/>
          </a:solidFill>
          <a:ln w="9525">
            <a:solidFill>
              <a:schemeClr val="tx1"/>
            </a:solidFill>
            <a:miter lim="800000"/>
            <a:headEnd/>
            <a:tailEnd/>
          </a:ln>
          <a:effectLst>
            <a:outerShdw dist="107763" dir="13500000" algn="ctr" rotWithShape="0">
              <a:schemeClr val="bg2">
                <a:alpha val="50000"/>
              </a:schemeClr>
            </a:outerShdw>
          </a:effectLst>
        </p:spPr>
        <p:txBody>
          <a:bodyPr wrap="none" anchor="ctr">
            <a:prstTxWarp prst="textNoShape">
              <a:avLst/>
            </a:prstTxWarp>
          </a:bodyPr>
          <a:lstStyle/>
          <a:p>
            <a:endParaRPr lang="fr-FR"/>
          </a:p>
        </p:txBody>
      </p:sp>
      <p:sp>
        <p:nvSpPr>
          <p:cNvPr id="17422" name="Text Box 14"/>
          <p:cNvSpPr txBox="1">
            <a:spLocks noChangeArrowheads="1"/>
          </p:cNvSpPr>
          <p:nvPr/>
        </p:nvSpPr>
        <p:spPr bwMode="auto">
          <a:xfrm>
            <a:off x="2770188" y="2355850"/>
            <a:ext cx="5329237" cy="1816100"/>
          </a:xfrm>
          <a:prstGeom prst="rect">
            <a:avLst/>
          </a:prstGeom>
          <a:noFill/>
          <a:ln w="9525">
            <a:solidFill>
              <a:srgbClr val="008000"/>
            </a:solidFill>
            <a:prstDash val="dash"/>
            <a:miter lim="800000"/>
            <a:headEnd/>
            <a:tailEnd/>
          </a:ln>
        </p:spPr>
        <p:txBody>
          <a:bodyPr>
            <a:prstTxWarp prst="textNoShape">
              <a:avLst/>
            </a:prstTxWarp>
            <a:spAutoFit/>
          </a:bodyPr>
          <a:lstStyle/>
          <a:p>
            <a:pPr eaLnBrk="1" hangingPunct="1">
              <a:spcBef>
                <a:spcPct val="50000"/>
              </a:spcBef>
            </a:pPr>
            <a:r>
              <a:rPr lang="fr-FR" sz="3200" dirty="0">
                <a:latin typeface="Arial Narrow" pitchFamily="26" charset="0"/>
              </a:rPr>
              <a:t>Validation pédagogique à partir d’une </a:t>
            </a:r>
            <a:r>
              <a:rPr lang="fr-FR" sz="3200" dirty="0">
                <a:solidFill>
                  <a:srgbClr val="FF0000"/>
                </a:solidFill>
                <a:latin typeface="Arial Narrow" pitchFamily="26" charset="0"/>
                <a:hlinkClick r:id="rId4" action="ppaction://hlinkfile"/>
              </a:rPr>
              <a:t>grille</a:t>
            </a:r>
            <a:r>
              <a:rPr lang="fr-FR" sz="3200" dirty="0">
                <a:latin typeface="Arial Narrow" pitchFamily="26" charset="0"/>
                <a:hlinkClick r:id="rId4" action="ppaction://hlinkfile"/>
              </a:rPr>
              <a:t> </a:t>
            </a:r>
            <a:r>
              <a:rPr lang="fr-FR" sz="3200" dirty="0">
                <a:solidFill>
                  <a:srgbClr val="FF0000"/>
                </a:solidFill>
                <a:latin typeface="Arial Narrow" pitchFamily="26" charset="0"/>
                <a:hlinkClick r:id="rId4" action="ppaction://hlinkfile"/>
              </a:rPr>
              <a:t>d’analyse</a:t>
            </a:r>
            <a:endParaRPr lang="fr-FR" sz="3200" dirty="0">
              <a:solidFill>
                <a:srgbClr val="FF0000"/>
              </a:solidFill>
              <a:latin typeface="Arial Narrow" pitchFamily="26" charset="0"/>
            </a:endParaRPr>
          </a:p>
          <a:p>
            <a:pPr eaLnBrk="1" hangingPunct="1">
              <a:spcBef>
                <a:spcPct val="50000"/>
              </a:spcBef>
            </a:pPr>
            <a:r>
              <a:rPr lang="fr-FR" sz="3200" dirty="0">
                <a:latin typeface="Arial Narrow" pitchFamily="26" charset="0"/>
              </a:rPr>
              <a:t>Validation administrative</a:t>
            </a:r>
          </a:p>
        </p:txBody>
      </p:sp>
      <p:sp>
        <p:nvSpPr>
          <p:cNvPr id="14346" name="Text Box 16"/>
          <p:cNvSpPr txBox="1">
            <a:spLocks noChangeArrowheads="1"/>
          </p:cNvSpPr>
          <p:nvPr/>
        </p:nvSpPr>
        <p:spPr bwMode="auto">
          <a:xfrm>
            <a:off x="0" y="6267450"/>
            <a:ext cx="1371600" cy="590550"/>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Démarche </a:t>
            </a:r>
            <a:r>
              <a:rPr lang="fr-FR" sz="1600" dirty="0">
                <a:solidFill>
                  <a:schemeClr val="accent2"/>
                </a:solidFill>
                <a:latin typeface="Arial Narrow" pitchFamily="26" charset="0"/>
              </a:rPr>
              <a:t>de projet</a:t>
            </a:r>
          </a:p>
        </p:txBody>
      </p:sp>
      <p:pic>
        <p:nvPicPr>
          <p:cNvPr id="14345" name="Picture 57" descr="logo academie quadri - en tete"/>
          <p:cNvPicPr>
            <a:picLocks noChangeAspect="1" noChangeArrowheads="1"/>
          </p:cNvPicPr>
          <p:nvPr/>
        </p:nvPicPr>
        <p:blipFill>
          <a:blip r:embed="rId5"/>
          <a:srcRect/>
          <a:stretch>
            <a:fillRect/>
          </a:stretch>
        </p:blipFill>
        <p:spPr bwMode="auto">
          <a:xfrm>
            <a:off x="0" y="142875"/>
            <a:ext cx="1357313" cy="731838"/>
          </a:xfrm>
          <a:prstGeom prst="rect">
            <a:avLst/>
          </a:prstGeom>
          <a:noFill/>
          <a:ln w="9525">
            <a:noFill/>
            <a:miter lim="800000"/>
            <a:headEnd/>
            <a:tailEnd/>
          </a:ln>
        </p:spPr>
      </p:pic>
      <p:sp>
        <p:nvSpPr>
          <p:cNvPr id="12" name="Bouton d'action : Précédent 11">
            <a:hlinkClick r:id="rId6" action="ppaction://hlinksldjump" highlightClick="1"/>
          </p:cNvPr>
          <p:cNvSpPr/>
          <p:nvPr/>
        </p:nvSpPr>
        <p:spPr>
          <a:xfrm>
            <a:off x="8694171" y="6489088"/>
            <a:ext cx="467999" cy="360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p:cTn id="7" dur="1000" fill="hold"/>
                                        <p:tgtEl>
                                          <p:spTgt spid="17420"/>
                                        </p:tgtEl>
                                        <p:attrNameLst>
                                          <p:attrName>ppt_w</p:attrName>
                                        </p:attrNameLst>
                                      </p:cBhvr>
                                      <p:tavLst>
                                        <p:tav tm="0">
                                          <p:val>
                                            <p:strVal val="#ppt_w*0.70"/>
                                          </p:val>
                                        </p:tav>
                                        <p:tav tm="100000">
                                          <p:val>
                                            <p:strVal val="#ppt_w"/>
                                          </p:val>
                                        </p:tav>
                                      </p:tavLst>
                                    </p:anim>
                                    <p:anim calcmode="lin" valueType="num">
                                      <p:cBhvr>
                                        <p:cTn id="8" dur="1000" fill="hold"/>
                                        <p:tgtEl>
                                          <p:spTgt spid="17420"/>
                                        </p:tgtEl>
                                        <p:attrNameLst>
                                          <p:attrName>ppt_h</p:attrName>
                                        </p:attrNameLst>
                                      </p:cBhvr>
                                      <p:tavLst>
                                        <p:tav tm="0">
                                          <p:val>
                                            <p:strVal val="#ppt_h"/>
                                          </p:val>
                                        </p:tav>
                                        <p:tav tm="100000">
                                          <p:val>
                                            <p:strVal val="#ppt_h"/>
                                          </p:val>
                                        </p:tav>
                                      </p:tavLst>
                                    </p:anim>
                                    <p:animEffect transition="in" filter="fade">
                                      <p:cBhvr>
                                        <p:cTn id="9" dur="1000"/>
                                        <p:tgtEl>
                                          <p:spTgt spid="17420"/>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7421"/>
                                        </p:tgtEl>
                                        <p:attrNameLst>
                                          <p:attrName>style.visibility</p:attrName>
                                        </p:attrNameLst>
                                      </p:cBhvr>
                                      <p:to>
                                        <p:strVal val="visible"/>
                                      </p:to>
                                    </p:set>
                                    <p:anim calcmode="lin" valueType="num">
                                      <p:cBhvr>
                                        <p:cTn id="13" dur="1000" fill="hold"/>
                                        <p:tgtEl>
                                          <p:spTgt spid="17421"/>
                                        </p:tgtEl>
                                        <p:attrNameLst>
                                          <p:attrName>ppt_w</p:attrName>
                                        </p:attrNameLst>
                                      </p:cBhvr>
                                      <p:tavLst>
                                        <p:tav tm="0">
                                          <p:val>
                                            <p:strVal val="#ppt_w*0.70"/>
                                          </p:val>
                                        </p:tav>
                                        <p:tav tm="100000">
                                          <p:val>
                                            <p:strVal val="#ppt_w"/>
                                          </p:val>
                                        </p:tav>
                                      </p:tavLst>
                                    </p:anim>
                                    <p:anim calcmode="lin" valueType="num">
                                      <p:cBhvr>
                                        <p:cTn id="14" dur="1000" fill="hold"/>
                                        <p:tgtEl>
                                          <p:spTgt spid="17421"/>
                                        </p:tgtEl>
                                        <p:attrNameLst>
                                          <p:attrName>ppt_h</p:attrName>
                                        </p:attrNameLst>
                                      </p:cBhvr>
                                      <p:tavLst>
                                        <p:tav tm="0">
                                          <p:val>
                                            <p:strVal val="#ppt_h"/>
                                          </p:val>
                                        </p:tav>
                                        <p:tav tm="100000">
                                          <p:val>
                                            <p:strVal val="#ppt_h"/>
                                          </p:val>
                                        </p:tav>
                                      </p:tavLst>
                                    </p:anim>
                                    <p:animEffect transition="in" filter="fade">
                                      <p:cBhvr>
                                        <p:cTn id="15" dur="1000"/>
                                        <p:tgtEl>
                                          <p:spTgt spid="17421"/>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7422"/>
                                        </p:tgtEl>
                                        <p:attrNameLst>
                                          <p:attrName>style.visibility</p:attrName>
                                        </p:attrNameLst>
                                      </p:cBhvr>
                                      <p:to>
                                        <p:strVal val="visible"/>
                                      </p:to>
                                    </p:set>
                                    <p:anim calcmode="lin" valueType="num">
                                      <p:cBhvr>
                                        <p:cTn id="19" dur="1000" fill="hold"/>
                                        <p:tgtEl>
                                          <p:spTgt spid="17422"/>
                                        </p:tgtEl>
                                        <p:attrNameLst>
                                          <p:attrName>ppt_w</p:attrName>
                                        </p:attrNameLst>
                                      </p:cBhvr>
                                      <p:tavLst>
                                        <p:tav tm="0">
                                          <p:val>
                                            <p:strVal val="#ppt_w*0.70"/>
                                          </p:val>
                                        </p:tav>
                                        <p:tav tm="100000">
                                          <p:val>
                                            <p:strVal val="#ppt_w"/>
                                          </p:val>
                                        </p:tav>
                                      </p:tavLst>
                                    </p:anim>
                                    <p:anim calcmode="lin" valueType="num">
                                      <p:cBhvr>
                                        <p:cTn id="20" dur="1000" fill="hold"/>
                                        <p:tgtEl>
                                          <p:spTgt spid="17422"/>
                                        </p:tgtEl>
                                        <p:attrNameLst>
                                          <p:attrName>ppt_h</p:attrName>
                                        </p:attrNameLst>
                                      </p:cBhvr>
                                      <p:tavLst>
                                        <p:tav tm="0">
                                          <p:val>
                                            <p:strVal val="#ppt_h"/>
                                          </p:val>
                                        </p:tav>
                                        <p:tav tm="100000">
                                          <p:val>
                                            <p:strVal val="#ppt_h"/>
                                          </p:val>
                                        </p:tav>
                                      </p:tavLst>
                                    </p:anim>
                                    <p:animEffect transition="in" filter="fade">
                                      <p:cBhvr>
                                        <p:cTn id="21" dur="10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P spid="17421" grpId="0" animBg="1"/>
      <p:bldP spid="17422"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28684" name="Text Box 12">
            <a:hlinkClick r:id="rId3" action="ppaction://hlinksldjump"/>
          </p:cNvPr>
          <p:cNvSpPr txBox="1">
            <a:spLocks noChangeArrowheads="1"/>
          </p:cNvSpPr>
          <p:nvPr/>
        </p:nvSpPr>
        <p:spPr bwMode="auto">
          <a:xfrm>
            <a:off x="2428875" y="692150"/>
            <a:ext cx="5286375" cy="1077913"/>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3200">
                <a:latin typeface="Arial Narrow" pitchFamily="26" charset="0"/>
              </a:rPr>
              <a:t>Planification et formalisation du projet</a:t>
            </a:r>
          </a:p>
        </p:txBody>
      </p:sp>
      <p:sp>
        <p:nvSpPr>
          <p:cNvPr id="28685" name="AutoShape 13"/>
          <p:cNvSpPr>
            <a:spLocks noChangeArrowheads="1"/>
          </p:cNvSpPr>
          <p:nvPr/>
        </p:nvSpPr>
        <p:spPr bwMode="auto">
          <a:xfrm rot="5400000">
            <a:off x="4428332" y="1950244"/>
            <a:ext cx="935037" cy="574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66"/>
          </a:solidFill>
          <a:ln w="9525">
            <a:solidFill>
              <a:schemeClr val="tx1"/>
            </a:solidFill>
            <a:miter lim="800000"/>
            <a:headEnd/>
            <a:tailEnd/>
          </a:ln>
          <a:effectLst>
            <a:outerShdw dist="107763" dir="13500000" algn="ctr" rotWithShape="0">
              <a:schemeClr val="bg2">
                <a:alpha val="50000"/>
              </a:schemeClr>
            </a:outerShdw>
          </a:effectLst>
        </p:spPr>
        <p:txBody>
          <a:bodyPr wrap="none" anchor="ctr">
            <a:prstTxWarp prst="textNoShape">
              <a:avLst/>
            </a:prstTxWarp>
          </a:bodyPr>
          <a:lstStyle/>
          <a:p>
            <a:endParaRPr lang="fr-FR"/>
          </a:p>
        </p:txBody>
      </p:sp>
      <p:sp>
        <p:nvSpPr>
          <p:cNvPr id="28686" name="Text Box 14"/>
          <p:cNvSpPr txBox="1">
            <a:spLocks noChangeArrowheads="1"/>
          </p:cNvSpPr>
          <p:nvPr/>
        </p:nvSpPr>
        <p:spPr bwMode="auto">
          <a:xfrm>
            <a:off x="1763713" y="2820988"/>
            <a:ext cx="6840537" cy="3048000"/>
          </a:xfrm>
          <a:prstGeom prst="rect">
            <a:avLst/>
          </a:prstGeom>
          <a:noFill/>
          <a:ln w="9525">
            <a:solidFill>
              <a:srgbClr val="008000"/>
            </a:solidFill>
            <a:prstDash val="dash"/>
            <a:miter lim="800000"/>
            <a:headEnd/>
            <a:tailEnd/>
          </a:ln>
        </p:spPr>
        <p:txBody>
          <a:bodyPr>
            <a:prstTxWarp prst="textNoShape">
              <a:avLst/>
            </a:prstTxWarp>
            <a:spAutoFit/>
          </a:bodyPr>
          <a:lstStyle/>
          <a:p>
            <a:pPr eaLnBrk="1" hangingPunct="1">
              <a:spcBef>
                <a:spcPct val="50000"/>
              </a:spcBef>
            </a:pPr>
            <a:r>
              <a:rPr lang="fr-FR" sz="3200" dirty="0">
                <a:latin typeface="Arial Narrow" pitchFamily="26" charset="0"/>
              </a:rPr>
              <a:t>Contenu : le volume horaire et le nombre de séances prévus, pour chaque enseignant </a:t>
            </a:r>
            <a:r>
              <a:rPr lang="fr-FR" sz="3200" dirty="0">
                <a:solidFill>
                  <a:srgbClr val="FF0000"/>
                </a:solidFill>
                <a:latin typeface="Arial Narrow" pitchFamily="26" charset="0"/>
                <a:hlinkClick r:id="rId4" action="ppaction://hlinkfile"/>
              </a:rPr>
              <a:t>(trame projet)</a:t>
            </a:r>
            <a:r>
              <a:rPr lang="fr-FR" sz="3200" dirty="0">
                <a:latin typeface="Arial Narrow" pitchFamily="26" charset="0"/>
                <a:hlinkClick r:id="rId4" action="ppaction://hlinkfile"/>
              </a:rPr>
              <a:t>.</a:t>
            </a:r>
            <a:endParaRPr lang="fr-FR" sz="3200" dirty="0">
              <a:latin typeface="Arial Narrow" pitchFamily="26" charset="0"/>
            </a:endParaRPr>
          </a:p>
          <a:p>
            <a:pPr eaLnBrk="1" hangingPunct="1">
              <a:spcBef>
                <a:spcPct val="50000"/>
              </a:spcBef>
            </a:pPr>
            <a:r>
              <a:rPr lang="fr-FR" sz="3200" dirty="0">
                <a:latin typeface="Arial Narrow" pitchFamily="26" charset="0"/>
              </a:rPr>
              <a:t>Le </a:t>
            </a:r>
            <a:r>
              <a:rPr lang="fr-FR" sz="3200" dirty="0">
                <a:solidFill>
                  <a:srgbClr val="FF0000"/>
                </a:solidFill>
                <a:latin typeface="Arial Narrow" pitchFamily="26" charset="0"/>
                <a:hlinkClick r:id="rId5" action="ppaction://hlinkfile"/>
              </a:rPr>
              <a:t>déroulement des séances</a:t>
            </a:r>
            <a:endParaRPr lang="fr-FR" sz="3200" dirty="0">
              <a:solidFill>
                <a:srgbClr val="FF0000"/>
              </a:solidFill>
              <a:latin typeface="Arial Narrow" pitchFamily="26" charset="0"/>
            </a:endParaRPr>
          </a:p>
          <a:p>
            <a:pPr eaLnBrk="1" hangingPunct="1">
              <a:spcBef>
                <a:spcPct val="50000"/>
              </a:spcBef>
            </a:pPr>
            <a:r>
              <a:rPr lang="fr-FR" sz="3200" dirty="0">
                <a:latin typeface="Arial Narrow" pitchFamily="26" charset="0"/>
              </a:rPr>
              <a:t>Le calendrier prévisionnel.</a:t>
            </a:r>
          </a:p>
        </p:txBody>
      </p:sp>
      <p:sp>
        <p:nvSpPr>
          <p:cNvPr id="15370" name="Text Box 16"/>
          <p:cNvSpPr txBox="1">
            <a:spLocks noChangeArrowheads="1"/>
          </p:cNvSpPr>
          <p:nvPr/>
        </p:nvSpPr>
        <p:spPr bwMode="auto">
          <a:xfrm>
            <a:off x="-14287" y="6267450"/>
            <a:ext cx="1371600" cy="590550"/>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Démarche </a:t>
            </a:r>
            <a:r>
              <a:rPr lang="fr-FR" sz="1600" dirty="0">
                <a:solidFill>
                  <a:schemeClr val="accent2"/>
                </a:solidFill>
                <a:latin typeface="Arial Narrow" pitchFamily="26" charset="0"/>
              </a:rPr>
              <a:t>de projet</a:t>
            </a:r>
          </a:p>
        </p:txBody>
      </p:sp>
      <p:pic>
        <p:nvPicPr>
          <p:cNvPr id="15369" name="Picture 57" descr="logo academie quadri - en tete"/>
          <p:cNvPicPr>
            <a:picLocks noChangeAspect="1" noChangeArrowheads="1"/>
          </p:cNvPicPr>
          <p:nvPr/>
        </p:nvPicPr>
        <p:blipFill>
          <a:blip r:embed="rId6"/>
          <a:srcRect/>
          <a:stretch>
            <a:fillRect/>
          </a:stretch>
        </p:blipFill>
        <p:spPr bwMode="auto">
          <a:xfrm>
            <a:off x="0" y="142875"/>
            <a:ext cx="1357313" cy="731838"/>
          </a:xfrm>
          <a:prstGeom prst="rect">
            <a:avLst/>
          </a:prstGeom>
          <a:noFill/>
          <a:ln w="9525">
            <a:noFill/>
            <a:miter lim="800000"/>
            <a:headEnd/>
            <a:tailEnd/>
          </a:ln>
        </p:spPr>
      </p:pic>
      <p:sp>
        <p:nvSpPr>
          <p:cNvPr id="12" name="Bouton d'action : Précédent 11">
            <a:hlinkClick r:id="rId7" action="ppaction://hlinksldjump" highlightClick="1"/>
          </p:cNvPr>
          <p:cNvSpPr/>
          <p:nvPr/>
        </p:nvSpPr>
        <p:spPr>
          <a:xfrm>
            <a:off x="8604000" y="6498000"/>
            <a:ext cx="540000" cy="360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684"/>
                                        </p:tgtEl>
                                        <p:attrNameLst>
                                          <p:attrName>style.visibility</p:attrName>
                                        </p:attrNameLst>
                                      </p:cBhvr>
                                      <p:to>
                                        <p:strVal val="visible"/>
                                      </p:to>
                                    </p:set>
                                    <p:anim calcmode="lin" valueType="num">
                                      <p:cBhvr>
                                        <p:cTn id="7" dur="1000" fill="hold"/>
                                        <p:tgtEl>
                                          <p:spTgt spid="28684"/>
                                        </p:tgtEl>
                                        <p:attrNameLst>
                                          <p:attrName>ppt_w</p:attrName>
                                        </p:attrNameLst>
                                      </p:cBhvr>
                                      <p:tavLst>
                                        <p:tav tm="0">
                                          <p:val>
                                            <p:strVal val="#ppt_w*0.70"/>
                                          </p:val>
                                        </p:tav>
                                        <p:tav tm="100000">
                                          <p:val>
                                            <p:strVal val="#ppt_w"/>
                                          </p:val>
                                        </p:tav>
                                      </p:tavLst>
                                    </p:anim>
                                    <p:anim calcmode="lin" valueType="num">
                                      <p:cBhvr>
                                        <p:cTn id="8" dur="1000" fill="hold"/>
                                        <p:tgtEl>
                                          <p:spTgt spid="28684"/>
                                        </p:tgtEl>
                                        <p:attrNameLst>
                                          <p:attrName>ppt_h</p:attrName>
                                        </p:attrNameLst>
                                      </p:cBhvr>
                                      <p:tavLst>
                                        <p:tav tm="0">
                                          <p:val>
                                            <p:strVal val="#ppt_h"/>
                                          </p:val>
                                        </p:tav>
                                        <p:tav tm="100000">
                                          <p:val>
                                            <p:strVal val="#ppt_h"/>
                                          </p:val>
                                        </p:tav>
                                      </p:tavLst>
                                    </p:anim>
                                    <p:animEffect transition="in" filter="fade">
                                      <p:cBhvr>
                                        <p:cTn id="9" dur="1000"/>
                                        <p:tgtEl>
                                          <p:spTgt spid="28684"/>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8685"/>
                                        </p:tgtEl>
                                        <p:attrNameLst>
                                          <p:attrName>style.visibility</p:attrName>
                                        </p:attrNameLst>
                                      </p:cBhvr>
                                      <p:to>
                                        <p:strVal val="visible"/>
                                      </p:to>
                                    </p:set>
                                    <p:anim calcmode="lin" valueType="num">
                                      <p:cBhvr>
                                        <p:cTn id="13" dur="1000" fill="hold"/>
                                        <p:tgtEl>
                                          <p:spTgt spid="28685"/>
                                        </p:tgtEl>
                                        <p:attrNameLst>
                                          <p:attrName>ppt_w</p:attrName>
                                        </p:attrNameLst>
                                      </p:cBhvr>
                                      <p:tavLst>
                                        <p:tav tm="0">
                                          <p:val>
                                            <p:strVal val="#ppt_w*0.70"/>
                                          </p:val>
                                        </p:tav>
                                        <p:tav tm="100000">
                                          <p:val>
                                            <p:strVal val="#ppt_w"/>
                                          </p:val>
                                        </p:tav>
                                      </p:tavLst>
                                    </p:anim>
                                    <p:anim calcmode="lin" valueType="num">
                                      <p:cBhvr>
                                        <p:cTn id="14" dur="1000" fill="hold"/>
                                        <p:tgtEl>
                                          <p:spTgt spid="28685"/>
                                        </p:tgtEl>
                                        <p:attrNameLst>
                                          <p:attrName>ppt_h</p:attrName>
                                        </p:attrNameLst>
                                      </p:cBhvr>
                                      <p:tavLst>
                                        <p:tav tm="0">
                                          <p:val>
                                            <p:strVal val="#ppt_h"/>
                                          </p:val>
                                        </p:tav>
                                        <p:tav tm="100000">
                                          <p:val>
                                            <p:strVal val="#ppt_h"/>
                                          </p:val>
                                        </p:tav>
                                      </p:tavLst>
                                    </p:anim>
                                    <p:animEffect transition="in" filter="fade">
                                      <p:cBhvr>
                                        <p:cTn id="15" dur="1000"/>
                                        <p:tgtEl>
                                          <p:spTgt spid="28685"/>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8686"/>
                                        </p:tgtEl>
                                        <p:attrNameLst>
                                          <p:attrName>style.visibility</p:attrName>
                                        </p:attrNameLst>
                                      </p:cBhvr>
                                      <p:to>
                                        <p:strVal val="visible"/>
                                      </p:to>
                                    </p:set>
                                    <p:anim calcmode="lin" valueType="num">
                                      <p:cBhvr>
                                        <p:cTn id="19" dur="1000" fill="hold"/>
                                        <p:tgtEl>
                                          <p:spTgt spid="28686"/>
                                        </p:tgtEl>
                                        <p:attrNameLst>
                                          <p:attrName>ppt_w</p:attrName>
                                        </p:attrNameLst>
                                      </p:cBhvr>
                                      <p:tavLst>
                                        <p:tav tm="0">
                                          <p:val>
                                            <p:strVal val="#ppt_w*0.70"/>
                                          </p:val>
                                        </p:tav>
                                        <p:tav tm="100000">
                                          <p:val>
                                            <p:strVal val="#ppt_w"/>
                                          </p:val>
                                        </p:tav>
                                      </p:tavLst>
                                    </p:anim>
                                    <p:anim calcmode="lin" valueType="num">
                                      <p:cBhvr>
                                        <p:cTn id="20" dur="1000" fill="hold"/>
                                        <p:tgtEl>
                                          <p:spTgt spid="28686"/>
                                        </p:tgtEl>
                                        <p:attrNameLst>
                                          <p:attrName>ppt_h</p:attrName>
                                        </p:attrNameLst>
                                      </p:cBhvr>
                                      <p:tavLst>
                                        <p:tav tm="0">
                                          <p:val>
                                            <p:strVal val="#ppt_h"/>
                                          </p:val>
                                        </p:tav>
                                        <p:tav tm="100000">
                                          <p:val>
                                            <p:strVal val="#ppt_h"/>
                                          </p:val>
                                        </p:tav>
                                      </p:tavLst>
                                    </p:anim>
                                    <p:animEffect transition="in" filter="fade">
                                      <p:cBhvr>
                                        <p:cTn id="21" dur="10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5" grpId="0" animBg="1"/>
      <p:bldP spid="28686"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6387" name="Text Box 4"/>
          <p:cNvSpPr txBox="1">
            <a:spLocks noChangeArrowheads="1"/>
          </p:cNvSpPr>
          <p:nvPr/>
        </p:nvSpPr>
        <p:spPr bwMode="auto">
          <a:xfrm>
            <a:off x="0" y="4495800"/>
            <a:ext cx="1371600" cy="1295400"/>
          </a:xfrm>
          <a:prstGeom prst="rect">
            <a:avLst/>
          </a:prstGeom>
          <a:noFill/>
          <a:ln w="9525">
            <a:noFill/>
            <a:miter lim="800000"/>
            <a:headEnd/>
            <a:tailEnd/>
          </a:ln>
        </p:spPr>
        <p:txBody>
          <a:bodyPr lIns="54000" tIns="10800" rIns="54000" bIns="10800">
            <a:prstTxWarp prst="textNoShape">
              <a:avLst/>
            </a:prstTxWarp>
          </a:bodyPr>
          <a:lstStyle/>
          <a:p>
            <a:pPr algn="ctr" eaLnBrk="1" hangingPunct="1">
              <a:spcBef>
                <a:spcPct val="50000"/>
              </a:spcBef>
            </a:pPr>
            <a:r>
              <a:rPr lang="fr-FR" sz="1400">
                <a:solidFill>
                  <a:srgbClr val="333399"/>
                </a:solidFill>
                <a:latin typeface="Arial Narrow" pitchFamily="26" charset="0"/>
                <a:ea typeface="Times New Roman" pitchFamily="26" charset="0"/>
                <a:cs typeface="Times New Roman" pitchFamily="26" charset="0"/>
              </a:rPr>
              <a:t>I</a:t>
            </a:r>
            <a:r>
              <a:rPr lang="fr-FR" sz="900">
                <a:solidFill>
                  <a:srgbClr val="333399"/>
                </a:solidFill>
                <a:latin typeface="Arial Narrow" pitchFamily="26" charset="0"/>
                <a:ea typeface="Times New Roman" pitchFamily="26" charset="0"/>
                <a:cs typeface="Times New Roman" pitchFamily="26" charset="0"/>
              </a:rPr>
              <a:t>NSPECTION</a:t>
            </a:r>
            <a:r>
              <a:rPr lang="fr-FR" sz="1000">
                <a:solidFill>
                  <a:srgbClr val="333399"/>
                </a:solidFill>
                <a:latin typeface="Arial Narrow" pitchFamily="26" charset="0"/>
                <a:ea typeface="Times New Roman" pitchFamily="26" charset="0"/>
                <a:cs typeface="Times New Roman" pitchFamily="26" charset="0"/>
              </a:rPr>
              <a:t> </a:t>
            </a:r>
            <a:br>
              <a:rPr lang="fr-FR" sz="1000">
                <a:solidFill>
                  <a:srgbClr val="333399"/>
                </a:solidFill>
                <a:latin typeface="Arial Narrow" pitchFamily="26" charset="0"/>
                <a:ea typeface="Times New Roman" pitchFamily="26" charset="0"/>
                <a:cs typeface="Times New Roman" pitchFamily="26" charset="0"/>
              </a:rPr>
            </a:br>
            <a:r>
              <a:rPr lang="fr-FR" sz="1400">
                <a:solidFill>
                  <a:srgbClr val="333399"/>
                </a:solidFill>
                <a:latin typeface="Arial Narrow" pitchFamily="26" charset="0"/>
                <a:ea typeface="Times New Roman" pitchFamily="26" charset="0"/>
                <a:cs typeface="Times New Roman" pitchFamily="26" charset="0"/>
              </a:rPr>
              <a:t>E</a:t>
            </a:r>
            <a:r>
              <a:rPr lang="fr-FR" sz="1000">
                <a:solidFill>
                  <a:srgbClr val="333399"/>
                </a:solidFill>
                <a:latin typeface="Arial Narrow" pitchFamily="26" charset="0"/>
                <a:ea typeface="Times New Roman" pitchFamily="26" charset="0"/>
                <a:cs typeface="Times New Roman" pitchFamily="26" charset="0"/>
              </a:rPr>
              <a:t>DUCATION </a:t>
            </a:r>
            <a:r>
              <a:rPr lang="fr-FR" sz="1400">
                <a:solidFill>
                  <a:srgbClr val="333399"/>
                </a:solidFill>
                <a:latin typeface="Arial Narrow" pitchFamily="26" charset="0"/>
                <a:ea typeface="Times New Roman" pitchFamily="26" charset="0"/>
                <a:cs typeface="Times New Roman" pitchFamily="26" charset="0"/>
              </a:rPr>
              <a:t>N</a:t>
            </a:r>
            <a:r>
              <a:rPr lang="fr-FR" sz="1000">
                <a:solidFill>
                  <a:srgbClr val="333399"/>
                </a:solidFill>
                <a:latin typeface="Arial Narrow" pitchFamily="26" charset="0"/>
                <a:ea typeface="Times New Roman" pitchFamily="26" charset="0"/>
                <a:cs typeface="Times New Roman" pitchFamily="26" charset="0"/>
              </a:rPr>
              <a:t>ATIONALE </a:t>
            </a:r>
            <a:endParaRPr lang="fr-FR" sz="1000" b="0">
              <a:solidFill>
                <a:srgbClr val="333399"/>
              </a:solidFill>
              <a:ea typeface="Times New Roman" pitchFamily="26" charset="0"/>
              <a:cs typeface="Times New Roman" pitchFamily="26" charset="0"/>
            </a:endParaRPr>
          </a:p>
          <a:p>
            <a:pPr algn="ctr" eaLnBrk="1" hangingPunct="1">
              <a:spcBef>
                <a:spcPct val="50000"/>
              </a:spcBef>
            </a:pPr>
            <a:r>
              <a:rPr lang="fr-FR" sz="1000">
                <a:solidFill>
                  <a:srgbClr val="333399"/>
                </a:solidFill>
                <a:latin typeface="Arial Narrow" pitchFamily="26" charset="0"/>
                <a:ea typeface="Times New Roman" pitchFamily="26" charset="0"/>
                <a:cs typeface="Times New Roman" pitchFamily="26" charset="0"/>
              </a:rPr>
              <a:t>ASH – IEN ET</a:t>
            </a:r>
            <a:endParaRPr lang="fr-FR" sz="1000">
              <a:solidFill>
                <a:srgbClr val="003399"/>
              </a:solidFill>
              <a:latin typeface="Arial Narrow" pitchFamily="26" charset="0"/>
              <a:ea typeface="Times New Roman" pitchFamily="26" charset="0"/>
              <a:cs typeface="Times New Roman" pitchFamily="26" charset="0"/>
            </a:endParaRPr>
          </a:p>
        </p:txBody>
      </p:sp>
      <p:pic>
        <p:nvPicPr>
          <p:cNvPr id="16388" name="Picture 10"/>
          <p:cNvPicPr>
            <a:picLocks noChangeAspect="1" noChangeArrowheads="1"/>
          </p:cNvPicPr>
          <p:nvPr/>
        </p:nvPicPr>
        <p:blipFill>
          <a:blip r:embed="rId2"/>
          <a:srcRect/>
          <a:stretch>
            <a:fillRect/>
          </a:stretch>
        </p:blipFill>
        <p:spPr bwMode="auto">
          <a:xfrm>
            <a:off x="179388" y="5589588"/>
            <a:ext cx="1047750" cy="1079500"/>
          </a:xfrm>
          <a:prstGeom prst="rect">
            <a:avLst/>
          </a:prstGeom>
          <a:noFill/>
          <a:ln w="9525">
            <a:noFill/>
            <a:miter lim="800000"/>
            <a:headEnd/>
            <a:tailEnd/>
          </a:ln>
        </p:spPr>
      </p:pic>
      <p:sp>
        <p:nvSpPr>
          <p:cNvPr id="29708" name="Text Box 12">
            <a:hlinkClick r:id="rId3" action="ppaction://hlinksldjump"/>
          </p:cNvPr>
          <p:cNvSpPr txBox="1">
            <a:spLocks noChangeArrowheads="1"/>
          </p:cNvSpPr>
          <p:nvPr/>
        </p:nvSpPr>
        <p:spPr bwMode="auto">
          <a:xfrm>
            <a:off x="1835150" y="142875"/>
            <a:ext cx="6373813" cy="1570038"/>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r>
              <a:rPr lang="fr-FR" sz="3200">
                <a:latin typeface="Arial Narrow" pitchFamily="26" charset="0"/>
              </a:rPr>
              <a:t>Réalisation du projet </a:t>
            </a:r>
          </a:p>
          <a:p>
            <a:pPr algn="ctr" eaLnBrk="1" hangingPunct="1"/>
            <a:r>
              <a:rPr lang="fr-FR" sz="3200">
                <a:latin typeface="Arial Narrow" pitchFamily="26" charset="0"/>
              </a:rPr>
              <a:t>et </a:t>
            </a:r>
          </a:p>
          <a:p>
            <a:pPr algn="ctr" eaLnBrk="1" hangingPunct="1"/>
            <a:r>
              <a:rPr lang="fr-FR" sz="3200">
                <a:latin typeface="Arial Narrow" pitchFamily="26" charset="0"/>
              </a:rPr>
              <a:t>valorisation du travail des élèves</a:t>
            </a:r>
          </a:p>
        </p:txBody>
      </p:sp>
      <p:sp>
        <p:nvSpPr>
          <p:cNvPr id="29709" name="AutoShape 13"/>
          <p:cNvSpPr>
            <a:spLocks noChangeArrowheads="1"/>
          </p:cNvSpPr>
          <p:nvPr/>
        </p:nvSpPr>
        <p:spPr bwMode="auto">
          <a:xfrm rot="5400000">
            <a:off x="4610101" y="1847850"/>
            <a:ext cx="933450" cy="574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66"/>
          </a:solidFill>
          <a:ln w="9525">
            <a:solidFill>
              <a:schemeClr val="tx1"/>
            </a:solidFill>
            <a:miter lim="800000"/>
            <a:headEnd/>
            <a:tailEnd/>
          </a:ln>
          <a:effectLst>
            <a:outerShdw dist="107763" dir="13500000" algn="ctr" rotWithShape="0">
              <a:schemeClr val="bg2">
                <a:alpha val="50000"/>
              </a:schemeClr>
            </a:outerShdw>
          </a:effectLst>
        </p:spPr>
        <p:txBody>
          <a:bodyPr wrap="none" anchor="ctr">
            <a:prstTxWarp prst="textNoShape">
              <a:avLst/>
            </a:prstTxWarp>
          </a:bodyPr>
          <a:lstStyle/>
          <a:p>
            <a:endParaRPr lang="fr-FR"/>
          </a:p>
        </p:txBody>
      </p:sp>
      <p:sp>
        <p:nvSpPr>
          <p:cNvPr id="29710" name="Text Box 14"/>
          <p:cNvSpPr txBox="1">
            <a:spLocks noChangeArrowheads="1"/>
          </p:cNvSpPr>
          <p:nvPr/>
        </p:nvSpPr>
        <p:spPr bwMode="auto">
          <a:xfrm>
            <a:off x="1960563" y="2601913"/>
            <a:ext cx="6808787" cy="4246562"/>
          </a:xfrm>
          <a:prstGeom prst="rect">
            <a:avLst/>
          </a:prstGeom>
          <a:noFill/>
          <a:ln w="9525">
            <a:solidFill>
              <a:srgbClr val="008000"/>
            </a:solidFill>
            <a:prstDash val="dash"/>
            <a:miter lim="800000"/>
            <a:headEnd/>
            <a:tailEnd/>
          </a:ln>
        </p:spPr>
        <p:txBody>
          <a:bodyPr>
            <a:prstTxWarp prst="textNoShape">
              <a:avLst/>
            </a:prstTxWarp>
            <a:spAutoFit/>
          </a:bodyPr>
          <a:lstStyle/>
          <a:p>
            <a:pPr eaLnBrk="1" hangingPunct="1">
              <a:spcBef>
                <a:spcPct val="50000"/>
              </a:spcBef>
            </a:pPr>
            <a:r>
              <a:rPr lang="fr-FR" sz="2800">
                <a:latin typeface="Arial Narrow" pitchFamily="26" charset="0"/>
              </a:rPr>
              <a:t>Suivi des activités par les professeurs.</a:t>
            </a:r>
          </a:p>
          <a:p>
            <a:pPr eaLnBrk="1" hangingPunct="1">
              <a:spcBef>
                <a:spcPct val="50000"/>
              </a:spcBef>
            </a:pPr>
            <a:r>
              <a:rPr lang="fr-FR" sz="2800">
                <a:latin typeface="Arial Narrow" pitchFamily="26" charset="0"/>
              </a:rPr>
              <a:t>Évaluation par chaque enseignant des travaux réalisés dans leur discipline. </a:t>
            </a:r>
          </a:p>
          <a:p>
            <a:pPr eaLnBrk="1" hangingPunct="1">
              <a:spcBef>
                <a:spcPct val="50000"/>
              </a:spcBef>
            </a:pPr>
            <a:r>
              <a:rPr lang="fr-FR" sz="2800">
                <a:latin typeface="Arial Narrow" pitchFamily="26" charset="0"/>
              </a:rPr>
              <a:t>Suivi du degré d’acquisition des compétences travaillées et visées des programmes en lien avec les domaines  du socle commun.</a:t>
            </a:r>
          </a:p>
          <a:p>
            <a:pPr eaLnBrk="1" hangingPunct="1">
              <a:spcBef>
                <a:spcPct val="50000"/>
              </a:spcBef>
            </a:pPr>
            <a:r>
              <a:rPr lang="fr-FR" sz="2800">
                <a:latin typeface="Arial Narrow" pitchFamily="26" charset="0"/>
              </a:rPr>
              <a:t>Choix des moyens de valorisation du travail des élèves</a:t>
            </a:r>
            <a:r>
              <a:rPr lang="fr-FR" sz="3200">
                <a:latin typeface="Arial Narrow" pitchFamily="26" charset="0"/>
              </a:rPr>
              <a:t>.</a:t>
            </a:r>
          </a:p>
        </p:txBody>
      </p:sp>
      <p:grpSp>
        <p:nvGrpSpPr>
          <p:cNvPr id="2" name="Group 15"/>
          <p:cNvGrpSpPr>
            <a:grpSpLocks/>
          </p:cNvGrpSpPr>
          <p:nvPr/>
        </p:nvGrpSpPr>
        <p:grpSpPr bwMode="auto">
          <a:xfrm>
            <a:off x="0" y="1484313"/>
            <a:ext cx="1371600" cy="1958975"/>
            <a:chOff x="0" y="935"/>
            <a:chExt cx="864" cy="1234"/>
          </a:xfrm>
        </p:grpSpPr>
        <p:sp>
          <p:nvSpPr>
            <p:cNvPr id="16394" name="Text Box 16"/>
            <p:cNvSpPr txBox="1">
              <a:spLocks noChangeArrowheads="1"/>
            </p:cNvSpPr>
            <p:nvPr/>
          </p:nvSpPr>
          <p:spPr bwMode="auto">
            <a:xfrm>
              <a:off x="0" y="1797"/>
              <a:ext cx="864" cy="372"/>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a:solidFill>
                    <a:schemeClr val="accent2"/>
                  </a:solidFill>
                  <a:latin typeface="Arial Narrow" pitchFamily="26" charset="0"/>
                </a:rPr>
                <a:t>Démarche de projet</a:t>
              </a:r>
            </a:p>
          </p:txBody>
        </p:sp>
        <p:sp>
          <p:nvSpPr>
            <p:cNvPr id="16395" name="Text Box 17"/>
            <p:cNvSpPr txBox="1">
              <a:spLocks noChangeArrowheads="1"/>
            </p:cNvSpPr>
            <p:nvPr/>
          </p:nvSpPr>
          <p:spPr bwMode="auto">
            <a:xfrm>
              <a:off x="0" y="935"/>
              <a:ext cx="864" cy="291"/>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fr-FR" b="0">
                  <a:solidFill>
                    <a:srgbClr val="333399"/>
                  </a:solidFill>
                  <a:latin typeface="Arial" pitchFamily="26" charset="0"/>
                </a:rPr>
                <a:t>SEGPA</a:t>
              </a:r>
            </a:p>
          </p:txBody>
        </p:sp>
      </p:grpSp>
      <p:pic>
        <p:nvPicPr>
          <p:cNvPr id="16393" name="Picture 57" descr="logo academie quadri - en tete"/>
          <p:cNvPicPr>
            <a:picLocks noChangeAspect="1" noChangeArrowheads="1"/>
          </p:cNvPicPr>
          <p:nvPr/>
        </p:nvPicPr>
        <p:blipFill>
          <a:blip r:embed="rId4"/>
          <a:srcRect/>
          <a:stretch>
            <a:fillRect/>
          </a:stretch>
        </p:blipFill>
        <p:spPr bwMode="auto">
          <a:xfrm>
            <a:off x="0" y="142875"/>
            <a:ext cx="1357313" cy="731838"/>
          </a:xfrm>
          <a:prstGeom prst="rect">
            <a:avLst/>
          </a:prstGeom>
          <a:noFill/>
          <a:ln w="9525">
            <a:noFill/>
            <a:miter lim="800000"/>
            <a:headEnd/>
            <a:tailEnd/>
          </a:ln>
        </p:spPr>
      </p:pic>
      <p:sp>
        <p:nvSpPr>
          <p:cNvPr id="12" name="Bouton d'action : Précédent 11">
            <a:hlinkClick r:id="rId5" action="ppaction://hlinksldjump" highlightClick="1"/>
          </p:cNvPr>
          <p:cNvSpPr/>
          <p:nvPr/>
        </p:nvSpPr>
        <p:spPr>
          <a:xfrm>
            <a:off x="8748000" y="6498000"/>
            <a:ext cx="396000" cy="360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9708"/>
                                        </p:tgtEl>
                                        <p:attrNameLst>
                                          <p:attrName>style.visibility</p:attrName>
                                        </p:attrNameLst>
                                      </p:cBhvr>
                                      <p:to>
                                        <p:strVal val="visible"/>
                                      </p:to>
                                    </p:set>
                                    <p:anim calcmode="lin" valueType="num">
                                      <p:cBhvr>
                                        <p:cTn id="7" dur="1000" fill="hold"/>
                                        <p:tgtEl>
                                          <p:spTgt spid="29708"/>
                                        </p:tgtEl>
                                        <p:attrNameLst>
                                          <p:attrName>ppt_w</p:attrName>
                                        </p:attrNameLst>
                                      </p:cBhvr>
                                      <p:tavLst>
                                        <p:tav tm="0">
                                          <p:val>
                                            <p:strVal val="#ppt_w*0.70"/>
                                          </p:val>
                                        </p:tav>
                                        <p:tav tm="100000">
                                          <p:val>
                                            <p:strVal val="#ppt_w"/>
                                          </p:val>
                                        </p:tav>
                                      </p:tavLst>
                                    </p:anim>
                                    <p:anim calcmode="lin" valueType="num">
                                      <p:cBhvr>
                                        <p:cTn id="8" dur="1000" fill="hold"/>
                                        <p:tgtEl>
                                          <p:spTgt spid="29708"/>
                                        </p:tgtEl>
                                        <p:attrNameLst>
                                          <p:attrName>ppt_h</p:attrName>
                                        </p:attrNameLst>
                                      </p:cBhvr>
                                      <p:tavLst>
                                        <p:tav tm="0">
                                          <p:val>
                                            <p:strVal val="#ppt_h"/>
                                          </p:val>
                                        </p:tav>
                                        <p:tav tm="100000">
                                          <p:val>
                                            <p:strVal val="#ppt_h"/>
                                          </p:val>
                                        </p:tav>
                                      </p:tavLst>
                                    </p:anim>
                                    <p:animEffect transition="in" filter="fade">
                                      <p:cBhvr>
                                        <p:cTn id="9" dur="1000"/>
                                        <p:tgtEl>
                                          <p:spTgt spid="29708"/>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9709"/>
                                        </p:tgtEl>
                                        <p:attrNameLst>
                                          <p:attrName>style.visibility</p:attrName>
                                        </p:attrNameLst>
                                      </p:cBhvr>
                                      <p:to>
                                        <p:strVal val="visible"/>
                                      </p:to>
                                    </p:set>
                                    <p:anim calcmode="lin" valueType="num">
                                      <p:cBhvr>
                                        <p:cTn id="13" dur="1000" fill="hold"/>
                                        <p:tgtEl>
                                          <p:spTgt spid="29709"/>
                                        </p:tgtEl>
                                        <p:attrNameLst>
                                          <p:attrName>ppt_w</p:attrName>
                                        </p:attrNameLst>
                                      </p:cBhvr>
                                      <p:tavLst>
                                        <p:tav tm="0">
                                          <p:val>
                                            <p:strVal val="#ppt_w*0.70"/>
                                          </p:val>
                                        </p:tav>
                                        <p:tav tm="100000">
                                          <p:val>
                                            <p:strVal val="#ppt_w"/>
                                          </p:val>
                                        </p:tav>
                                      </p:tavLst>
                                    </p:anim>
                                    <p:anim calcmode="lin" valueType="num">
                                      <p:cBhvr>
                                        <p:cTn id="14" dur="1000" fill="hold"/>
                                        <p:tgtEl>
                                          <p:spTgt spid="29709"/>
                                        </p:tgtEl>
                                        <p:attrNameLst>
                                          <p:attrName>ppt_h</p:attrName>
                                        </p:attrNameLst>
                                      </p:cBhvr>
                                      <p:tavLst>
                                        <p:tav tm="0">
                                          <p:val>
                                            <p:strVal val="#ppt_h"/>
                                          </p:val>
                                        </p:tav>
                                        <p:tav tm="100000">
                                          <p:val>
                                            <p:strVal val="#ppt_h"/>
                                          </p:val>
                                        </p:tav>
                                      </p:tavLst>
                                    </p:anim>
                                    <p:animEffect transition="in" filter="fade">
                                      <p:cBhvr>
                                        <p:cTn id="15" dur="1000"/>
                                        <p:tgtEl>
                                          <p:spTgt spid="29709"/>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9710"/>
                                        </p:tgtEl>
                                        <p:attrNameLst>
                                          <p:attrName>style.visibility</p:attrName>
                                        </p:attrNameLst>
                                      </p:cBhvr>
                                      <p:to>
                                        <p:strVal val="visible"/>
                                      </p:to>
                                    </p:set>
                                    <p:anim calcmode="lin" valueType="num">
                                      <p:cBhvr>
                                        <p:cTn id="19" dur="1000" fill="hold"/>
                                        <p:tgtEl>
                                          <p:spTgt spid="29710"/>
                                        </p:tgtEl>
                                        <p:attrNameLst>
                                          <p:attrName>ppt_w</p:attrName>
                                        </p:attrNameLst>
                                      </p:cBhvr>
                                      <p:tavLst>
                                        <p:tav tm="0">
                                          <p:val>
                                            <p:strVal val="#ppt_w*0.70"/>
                                          </p:val>
                                        </p:tav>
                                        <p:tav tm="100000">
                                          <p:val>
                                            <p:strVal val="#ppt_w"/>
                                          </p:val>
                                        </p:tav>
                                      </p:tavLst>
                                    </p:anim>
                                    <p:anim calcmode="lin" valueType="num">
                                      <p:cBhvr>
                                        <p:cTn id="20" dur="1000" fill="hold"/>
                                        <p:tgtEl>
                                          <p:spTgt spid="29710"/>
                                        </p:tgtEl>
                                        <p:attrNameLst>
                                          <p:attrName>ppt_h</p:attrName>
                                        </p:attrNameLst>
                                      </p:cBhvr>
                                      <p:tavLst>
                                        <p:tav tm="0">
                                          <p:val>
                                            <p:strVal val="#ppt_h"/>
                                          </p:val>
                                        </p:tav>
                                        <p:tav tm="100000">
                                          <p:val>
                                            <p:strVal val="#ppt_h"/>
                                          </p:val>
                                        </p:tav>
                                      </p:tavLst>
                                    </p:anim>
                                    <p:animEffect transition="in" filter="fade">
                                      <p:cBhvr>
                                        <p:cTn id="21" dur="10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animBg="1"/>
      <p:bldP spid="29709" grpId="0" animBg="1"/>
      <p:bldP spid="29710"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7411" name="Text Box 4"/>
          <p:cNvSpPr txBox="1">
            <a:spLocks noChangeArrowheads="1"/>
          </p:cNvSpPr>
          <p:nvPr/>
        </p:nvSpPr>
        <p:spPr bwMode="auto">
          <a:xfrm>
            <a:off x="0" y="4495800"/>
            <a:ext cx="1371600" cy="1295400"/>
          </a:xfrm>
          <a:prstGeom prst="rect">
            <a:avLst/>
          </a:prstGeom>
          <a:noFill/>
          <a:ln w="9525">
            <a:noFill/>
            <a:miter lim="800000"/>
            <a:headEnd/>
            <a:tailEnd/>
          </a:ln>
        </p:spPr>
        <p:txBody>
          <a:bodyPr lIns="54000" tIns="10800" rIns="54000" bIns="10800">
            <a:prstTxWarp prst="textNoShape">
              <a:avLst/>
            </a:prstTxWarp>
          </a:bodyPr>
          <a:lstStyle/>
          <a:p>
            <a:pPr algn="ctr" eaLnBrk="1" hangingPunct="1">
              <a:spcBef>
                <a:spcPct val="50000"/>
              </a:spcBef>
            </a:pPr>
            <a:r>
              <a:rPr lang="fr-FR" sz="1400">
                <a:solidFill>
                  <a:srgbClr val="333399"/>
                </a:solidFill>
                <a:latin typeface="Arial Narrow" pitchFamily="26" charset="0"/>
                <a:ea typeface="Times New Roman" pitchFamily="26" charset="0"/>
                <a:cs typeface="Times New Roman" pitchFamily="26" charset="0"/>
              </a:rPr>
              <a:t>I</a:t>
            </a:r>
            <a:r>
              <a:rPr lang="fr-FR" sz="900">
                <a:solidFill>
                  <a:srgbClr val="333399"/>
                </a:solidFill>
                <a:latin typeface="Arial Narrow" pitchFamily="26" charset="0"/>
                <a:ea typeface="Times New Roman" pitchFamily="26" charset="0"/>
                <a:cs typeface="Times New Roman" pitchFamily="26" charset="0"/>
              </a:rPr>
              <a:t>NSPECTION</a:t>
            </a:r>
            <a:r>
              <a:rPr lang="fr-FR" sz="1000">
                <a:solidFill>
                  <a:srgbClr val="333399"/>
                </a:solidFill>
                <a:latin typeface="Arial Narrow" pitchFamily="26" charset="0"/>
                <a:ea typeface="Times New Roman" pitchFamily="26" charset="0"/>
                <a:cs typeface="Times New Roman" pitchFamily="26" charset="0"/>
              </a:rPr>
              <a:t> </a:t>
            </a:r>
            <a:br>
              <a:rPr lang="fr-FR" sz="1000">
                <a:solidFill>
                  <a:srgbClr val="333399"/>
                </a:solidFill>
                <a:latin typeface="Arial Narrow" pitchFamily="26" charset="0"/>
                <a:ea typeface="Times New Roman" pitchFamily="26" charset="0"/>
                <a:cs typeface="Times New Roman" pitchFamily="26" charset="0"/>
              </a:rPr>
            </a:br>
            <a:r>
              <a:rPr lang="fr-FR" sz="1400">
                <a:solidFill>
                  <a:srgbClr val="333399"/>
                </a:solidFill>
                <a:latin typeface="Arial Narrow" pitchFamily="26" charset="0"/>
                <a:ea typeface="Times New Roman" pitchFamily="26" charset="0"/>
                <a:cs typeface="Times New Roman" pitchFamily="26" charset="0"/>
              </a:rPr>
              <a:t>E</a:t>
            </a:r>
            <a:r>
              <a:rPr lang="fr-FR" sz="1000">
                <a:solidFill>
                  <a:srgbClr val="333399"/>
                </a:solidFill>
                <a:latin typeface="Arial Narrow" pitchFamily="26" charset="0"/>
                <a:ea typeface="Times New Roman" pitchFamily="26" charset="0"/>
                <a:cs typeface="Times New Roman" pitchFamily="26" charset="0"/>
              </a:rPr>
              <a:t>DUCATION </a:t>
            </a:r>
            <a:r>
              <a:rPr lang="fr-FR" sz="1400">
                <a:solidFill>
                  <a:srgbClr val="333399"/>
                </a:solidFill>
                <a:latin typeface="Arial Narrow" pitchFamily="26" charset="0"/>
                <a:ea typeface="Times New Roman" pitchFamily="26" charset="0"/>
                <a:cs typeface="Times New Roman" pitchFamily="26" charset="0"/>
              </a:rPr>
              <a:t>N</a:t>
            </a:r>
            <a:r>
              <a:rPr lang="fr-FR" sz="1000">
                <a:solidFill>
                  <a:srgbClr val="333399"/>
                </a:solidFill>
                <a:latin typeface="Arial Narrow" pitchFamily="26" charset="0"/>
                <a:ea typeface="Times New Roman" pitchFamily="26" charset="0"/>
                <a:cs typeface="Times New Roman" pitchFamily="26" charset="0"/>
              </a:rPr>
              <a:t>ATIONALE </a:t>
            </a:r>
            <a:endParaRPr lang="fr-FR" sz="1000" b="0">
              <a:solidFill>
                <a:srgbClr val="333399"/>
              </a:solidFill>
              <a:ea typeface="Times New Roman" pitchFamily="26" charset="0"/>
              <a:cs typeface="Times New Roman" pitchFamily="26" charset="0"/>
            </a:endParaRPr>
          </a:p>
          <a:p>
            <a:pPr algn="ctr" eaLnBrk="1" hangingPunct="1">
              <a:spcBef>
                <a:spcPct val="50000"/>
              </a:spcBef>
            </a:pPr>
            <a:r>
              <a:rPr lang="fr-FR" sz="1000">
                <a:solidFill>
                  <a:srgbClr val="333399"/>
                </a:solidFill>
                <a:latin typeface="Arial Narrow" pitchFamily="26" charset="0"/>
                <a:ea typeface="Times New Roman" pitchFamily="26" charset="0"/>
                <a:cs typeface="Times New Roman" pitchFamily="26" charset="0"/>
              </a:rPr>
              <a:t>ENSEIGNEMENT TECHNIQUE</a:t>
            </a:r>
            <a:r>
              <a:rPr lang="fr-FR" sz="1000">
                <a:solidFill>
                  <a:srgbClr val="003399"/>
                </a:solidFill>
                <a:latin typeface="Arial Narrow" pitchFamily="26" charset="0"/>
                <a:ea typeface="Times New Roman" pitchFamily="26" charset="0"/>
                <a:cs typeface="Times New Roman" pitchFamily="26" charset="0"/>
              </a:rPr>
              <a:t> </a:t>
            </a:r>
          </a:p>
        </p:txBody>
      </p:sp>
      <p:pic>
        <p:nvPicPr>
          <p:cNvPr id="17412" name="Picture 10"/>
          <p:cNvPicPr>
            <a:picLocks noChangeAspect="1" noChangeArrowheads="1"/>
          </p:cNvPicPr>
          <p:nvPr/>
        </p:nvPicPr>
        <p:blipFill>
          <a:blip r:embed="rId2"/>
          <a:srcRect/>
          <a:stretch>
            <a:fillRect/>
          </a:stretch>
        </p:blipFill>
        <p:spPr bwMode="auto">
          <a:xfrm>
            <a:off x="179388" y="5589588"/>
            <a:ext cx="1047750" cy="1079500"/>
          </a:xfrm>
          <a:prstGeom prst="rect">
            <a:avLst/>
          </a:prstGeom>
          <a:noFill/>
          <a:ln w="9525">
            <a:noFill/>
            <a:miter lim="800000"/>
            <a:headEnd/>
            <a:tailEnd/>
          </a:ln>
        </p:spPr>
      </p:pic>
      <p:sp>
        <p:nvSpPr>
          <p:cNvPr id="30732" name="Text Box 12">
            <a:hlinkClick r:id="rId3" action="ppaction://hlinksldjump"/>
          </p:cNvPr>
          <p:cNvSpPr txBox="1">
            <a:spLocks noChangeArrowheads="1"/>
          </p:cNvSpPr>
          <p:nvPr/>
        </p:nvSpPr>
        <p:spPr bwMode="auto">
          <a:xfrm>
            <a:off x="2627313" y="620713"/>
            <a:ext cx="4968875" cy="584200"/>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3200">
                <a:latin typeface="Arial Narrow" pitchFamily="26" charset="0"/>
              </a:rPr>
              <a:t>Evaluation du projet</a:t>
            </a:r>
          </a:p>
        </p:txBody>
      </p:sp>
      <p:sp>
        <p:nvSpPr>
          <p:cNvPr id="30733" name="AutoShape 13"/>
          <p:cNvSpPr>
            <a:spLocks noChangeArrowheads="1"/>
          </p:cNvSpPr>
          <p:nvPr/>
        </p:nvSpPr>
        <p:spPr bwMode="auto">
          <a:xfrm rot="5400000">
            <a:off x="4679950" y="1592263"/>
            <a:ext cx="935038" cy="5762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66"/>
          </a:solidFill>
          <a:ln w="9525">
            <a:solidFill>
              <a:schemeClr val="tx1"/>
            </a:solidFill>
            <a:miter lim="800000"/>
            <a:headEnd/>
            <a:tailEnd/>
          </a:ln>
          <a:effectLst>
            <a:outerShdw dist="107763" dir="13500000" algn="ctr" rotWithShape="0">
              <a:schemeClr val="bg2">
                <a:alpha val="50000"/>
              </a:schemeClr>
            </a:outerShdw>
          </a:effectLst>
        </p:spPr>
        <p:txBody>
          <a:bodyPr wrap="none" anchor="ctr">
            <a:prstTxWarp prst="textNoShape">
              <a:avLst/>
            </a:prstTxWarp>
          </a:bodyPr>
          <a:lstStyle/>
          <a:p>
            <a:endParaRPr lang="fr-FR"/>
          </a:p>
        </p:txBody>
      </p:sp>
      <p:sp>
        <p:nvSpPr>
          <p:cNvPr id="30734" name="Text Box 14"/>
          <p:cNvSpPr txBox="1">
            <a:spLocks noChangeArrowheads="1"/>
          </p:cNvSpPr>
          <p:nvPr/>
        </p:nvSpPr>
        <p:spPr bwMode="auto">
          <a:xfrm>
            <a:off x="2843213" y="2924175"/>
            <a:ext cx="4897437" cy="588963"/>
          </a:xfrm>
          <a:prstGeom prst="rect">
            <a:avLst/>
          </a:prstGeom>
          <a:noFill/>
          <a:ln w="9525">
            <a:solidFill>
              <a:srgbClr val="008000"/>
            </a:solidFill>
            <a:prstDash val="dash"/>
            <a:miter lim="800000"/>
            <a:headEnd/>
            <a:tailEnd/>
          </a:ln>
        </p:spPr>
        <p:txBody>
          <a:bodyPr>
            <a:prstTxWarp prst="textNoShape">
              <a:avLst/>
            </a:prstTxWarp>
            <a:spAutoFit/>
          </a:bodyPr>
          <a:lstStyle/>
          <a:p>
            <a:pPr algn="ctr" eaLnBrk="1" hangingPunct="1">
              <a:spcBef>
                <a:spcPct val="50000"/>
              </a:spcBef>
            </a:pPr>
            <a:r>
              <a:rPr lang="fr-FR" sz="3200" dirty="0">
                <a:solidFill>
                  <a:srgbClr val="FF0000"/>
                </a:solidFill>
                <a:latin typeface="Arial Narrow" pitchFamily="26" charset="0"/>
                <a:hlinkClick r:id="rId4" action="ppaction://hlinkfile"/>
              </a:rPr>
              <a:t>Grille d’évaluation</a:t>
            </a:r>
            <a:endParaRPr lang="fr-FR" sz="3200" dirty="0">
              <a:solidFill>
                <a:srgbClr val="FF0000"/>
              </a:solidFill>
              <a:latin typeface="Arial Narrow" pitchFamily="26" charset="0"/>
            </a:endParaRPr>
          </a:p>
        </p:txBody>
      </p:sp>
      <p:grpSp>
        <p:nvGrpSpPr>
          <p:cNvPr id="2" name="Group 15"/>
          <p:cNvGrpSpPr>
            <a:grpSpLocks/>
          </p:cNvGrpSpPr>
          <p:nvPr/>
        </p:nvGrpSpPr>
        <p:grpSpPr bwMode="auto">
          <a:xfrm>
            <a:off x="0" y="1484313"/>
            <a:ext cx="1371600" cy="1958975"/>
            <a:chOff x="0" y="935"/>
            <a:chExt cx="864" cy="1234"/>
          </a:xfrm>
        </p:grpSpPr>
        <p:sp>
          <p:nvSpPr>
            <p:cNvPr id="17418" name="Text Box 16"/>
            <p:cNvSpPr txBox="1">
              <a:spLocks noChangeArrowheads="1"/>
            </p:cNvSpPr>
            <p:nvPr/>
          </p:nvSpPr>
          <p:spPr bwMode="auto">
            <a:xfrm>
              <a:off x="0" y="1797"/>
              <a:ext cx="864" cy="372"/>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a:solidFill>
                    <a:schemeClr val="accent2"/>
                  </a:solidFill>
                  <a:latin typeface="Arial Narrow" pitchFamily="26" charset="0"/>
                </a:rPr>
                <a:t>Démarche de projet</a:t>
              </a:r>
            </a:p>
          </p:txBody>
        </p:sp>
        <p:sp>
          <p:nvSpPr>
            <p:cNvPr id="17419" name="Text Box 17"/>
            <p:cNvSpPr txBox="1">
              <a:spLocks noChangeArrowheads="1"/>
            </p:cNvSpPr>
            <p:nvPr/>
          </p:nvSpPr>
          <p:spPr bwMode="auto">
            <a:xfrm>
              <a:off x="0" y="935"/>
              <a:ext cx="864" cy="291"/>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fr-FR" b="0">
                  <a:solidFill>
                    <a:srgbClr val="333399"/>
                  </a:solidFill>
                  <a:latin typeface="Arial" pitchFamily="26" charset="0"/>
                </a:rPr>
                <a:t>SEGPA</a:t>
              </a:r>
            </a:p>
          </p:txBody>
        </p:sp>
      </p:grpSp>
      <p:pic>
        <p:nvPicPr>
          <p:cNvPr id="17417" name="Picture 57" descr="logo academie quadri - en tete"/>
          <p:cNvPicPr>
            <a:picLocks noChangeAspect="1" noChangeArrowheads="1"/>
          </p:cNvPicPr>
          <p:nvPr/>
        </p:nvPicPr>
        <p:blipFill>
          <a:blip r:embed="rId5"/>
          <a:srcRect/>
          <a:stretch>
            <a:fillRect/>
          </a:stretch>
        </p:blipFill>
        <p:spPr bwMode="auto">
          <a:xfrm>
            <a:off x="0" y="142875"/>
            <a:ext cx="1357313" cy="731838"/>
          </a:xfrm>
          <a:prstGeom prst="rect">
            <a:avLst/>
          </a:prstGeom>
          <a:noFill/>
          <a:ln w="9525">
            <a:noFill/>
            <a:miter lim="800000"/>
            <a:headEnd/>
            <a:tailEnd/>
          </a:ln>
        </p:spPr>
      </p:pic>
      <p:sp>
        <p:nvSpPr>
          <p:cNvPr id="12" name="Bouton d'action : Précédent 11">
            <a:hlinkClick r:id="rId6" action="ppaction://hlinksldjump" highlightClick="1"/>
          </p:cNvPr>
          <p:cNvSpPr/>
          <p:nvPr/>
        </p:nvSpPr>
        <p:spPr>
          <a:xfrm>
            <a:off x="8618570" y="6489088"/>
            <a:ext cx="525430" cy="360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732"/>
                                        </p:tgtEl>
                                        <p:attrNameLst>
                                          <p:attrName>style.visibility</p:attrName>
                                        </p:attrNameLst>
                                      </p:cBhvr>
                                      <p:to>
                                        <p:strVal val="visible"/>
                                      </p:to>
                                    </p:set>
                                    <p:anim calcmode="lin" valueType="num">
                                      <p:cBhvr>
                                        <p:cTn id="7" dur="1000" fill="hold"/>
                                        <p:tgtEl>
                                          <p:spTgt spid="30732"/>
                                        </p:tgtEl>
                                        <p:attrNameLst>
                                          <p:attrName>ppt_w</p:attrName>
                                        </p:attrNameLst>
                                      </p:cBhvr>
                                      <p:tavLst>
                                        <p:tav tm="0">
                                          <p:val>
                                            <p:strVal val="#ppt_w*0.70"/>
                                          </p:val>
                                        </p:tav>
                                        <p:tav tm="100000">
                                          <p:val>
                                            <p:strVal val="#ppt_w"/>
                                          </p:val>
                                        </p:tav>
                                      </p:tavLst>
                                    </p:anim>
                                    <p:anim calcmode="lin" valueType="num">
                                      <p:cBhvr>
                                        <p:cTn id="8" dur="1000" fill="hold"/>
                                        <p:tgtEl>
                                          <p:spTgt spid="30732"/>
                                        </p:tgtEl>
                                        <p:attrNameLst>
                                          <p:attrName>ppt_h</p:attrName>
                                        </p:attrNameLst>
                                      </p:cBhvr>
                                      <p:tavLst>
                                        <p:tav tm="0">
                                          <p:val>
                                            <p:strVal val="#ppt_h"/>
                                          </p:val>
                                        </p:tav>
                                        <p:tav tm="100000">
                                          <p:val>
                                            <p:strVal val="#ppt_h"/>
                                          </p:val>
                                        </p:tav>
                                      </p:tavLst>
                                    </p:anim>
                                    <p:animEffect transition="in" filter="fade">
                                      <p:cBhvr>
                                        <p:cTn id="9" dur="1000"/>
                                        <p:tgtEl>
                                          <p:spTgt spid="30732"/>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0733"/>
                                        </p:tgtEl>
                                        <p:attrNameLst>
                                          <p:attrName>style.visibility</p:attrName>
                                        </p:attrNameLst>
                                      </p:cBhvr>
                                      <p:to>
                                        <p:strVal val="visible"/>
                                      </p:to>
                                    </p:set>
                                    <p:anim calcmode="lin" valueType="num">
                                      <p:cBhvr>
                                        <p:cTn id="13" dur="1000" fill="hold"/>
                                        <p:tgtEl>
                                          <p:spTgt spid="30733"/>
                                        </p:tgtEl>
                                        <p:attrNameLst>
                                          <p:attrName>ppt_w</p:attrName>
                                        </p:attrNameLst>
                                      </p:cBhvr>
                                      <p:tavLst>
                                        <p:tav tm="0">
                                          <p:val>
                                            <p:strVal val="#ppt_w*0.70"/>
                                          </p:val>
                                        </p:tav>
                                        <p:tav tm="100000">
                                          <p:val>
                                            <p:strVal val="#ppt_w"/>
                                          </p:val>
                                        </p:tav>
                                      </p:tavLst>
                                    </p:anim>
                                    <p:anim calcmode="lin" valueType="num">
                                      <p:cBhvr>
                                        <p:cTn id="14" dur="1000" fill="hold"/>
                                        <p:tgtEl>
                                          <p:spTgt spid="30733"/>
                                        </p:tgtEl>
                                        <p:attrNameLst>
                                          <p:attrName>ppt_h</p:attrName>
                                        </p:attrNameLst>
                                      </p:cBhvr>
                                      <p:tavLst>
                                        <p:tav tm="0">
                                          <p:val>
                                            <p:strVal val="#ppt_h"/>
                                          </p:val>
                                        </p:tav>
                                        <p:tav tm="100000">
                                          <p:val>
                                            <p:strVal val="#ppt_h"/>
                                          </p:val>
                                        </p:tav>
                                      </p:tavLst>
                                    </p:anim>
                                    <p:animEffect transition="in" filter="fade">
                                      <p:cBhvr>
                                        <p:cTn id="15" dur="1000"/>
                                        <p:tgtEl>
                                          <p:spTgt spid="30733"/>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0734"/>
                                        </p:tgtEl>
                                        <p:attrNameLst>
                                          <p:attrName>style.visibility</p:attrName>
                                        </p:attrNameLst>
                                      </p:cBhvr>
                                      <p:to>
                                        <p:strVal val="visible"/>
                                      </p:to>
                                    </p:set>
                                    <p:anim calcmode="lin" valueType="num">
                                      <p:cBhvr>
                                        <p:cTn id="19" dur="1000" fill="hold"/>
                                        <p:tgtEl>
                                          <p:spTgt spid="30734"/>
                                        </p:tgtEl>
                                        <p:attrNameLst>
                                          <p:attrName>ppt_w</p:attrName>
                                        </p:attrNameLst>
                                      </p:cBhvr>
                                      <p:tavLst>
                                        <p:tav tm="0">
                                          <p:val>
                                            <p:strVal val="#ppt_w*0.70"/>
                                          </p:val>
                                        </p:tav>
                                        <p:tav tm="100000">
                                          <p:val>
                                            <p:strVal val="#ppt_w"/>
                                          </p:val>
                                        </p:tav>
                                      </p:tavLst>
                                    </p:anim>
                                    <p:anim calcmode="lin" valueType="num">
                                      <p:cBhvr>
                                        <p:cTn id="20" dur="1000" fill="hold"/>
                                        <p:tgtEl>
                                          <p:spTgt spid="30734"/>
                                        </p:tgtEl>
                                        <p:attrNameLst>
                                          <p:attrName>ppt_h</p:attrName>
                                        </p:attrNameLst>
                                      </p:cBhvr>
                                      <p:tavLst>
                                        <p:tav tm="0">
                                          <p:val>
                                            <p:strVal val="#ppt_h"/>
                                          </p:val>
                                        </p:tav>
                                        <p:tav tm="100000">
                                          <p:val>
                                            <p:strVal val="#ppt_h"/>
                                          </p:val>
                                        </p:tav>
                                      </p:tavLst>
                                    </p:anim>
                                    <p:animEffect transition="in" filter="fade">
                                      <p:cBhvr>
                                        <p:cTn id="21" dur="10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P spid="30733" grpId="0" animBg="1"/>
      <p:bldP spid="30734"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Image 16"/>
          <p:cNvPicPr>
            <a:picLocks noChangeAspect="1"/>
          </p:cNvPicPr>
          <p:nvPr/>
        </p:nvPicPr>
        <p:blipFill>
          <a:blip r:embed="rId3"/>
          <a:stretch>
            <a:fillRect/>
          </a:stretch>
        </p:blipFill>
        <p:spPr>
          <a:xfrm>
            <a:off x="1576690" y="874713"/>
            <a:ext cx="3811120" cy="5366670"/>
          </a:xfrm>
          <a:prstGeom prst="rect">
            <a:avLst/>
          </a:prstGeom>
        </p:spPr>
      </p:pic>
      <p:pic>
        <p:nvPicPr>
          <p:cNvPr id="5" name="Image 4"/>
          <p:cNvPicPr>
            <a:picLocks noChangeAspect="1"/>
          </p:cNvPicPr>
          <p:nvPr/>
        </p:nvPicPr>
        <p:blipFill>
          <a:blip r:embed="rId4"/>
          <a:stretch>
            <a:fillRect/>
          </a:stretch>
        </p:blipFill>
        <p:spPr>
          <a:xfrm>
            <a:off x="2580497" y="2216323"/>
            <a:ext cx="6416043" cy="2945041"/>
          </a:xfrm>
          <a:prstGeom prst="rect">
            <a:avLst/>
          </a:prstGeom>
          <a:ln w="22225" cap="flat" cmpd="sng" algn="ctr">
            <a:solidFill>
              <a:schemeClr val="accent2"/>
            </a:solidFill>
            <a:prstDash val="solid"/>
            <a:round/>
            <a:headEnd type="none" w="med" len="med"/>
            <a:tailEnd type="none" w="med" len="med"/>
          </a:ln>
        </p:spPr>
      </p:pic>
      <p:sp>
        <p:nvSpPr>
          <p:cNvPr id="11" name="Flèche vers le bas 10"/>
          <p:cNvSpPr/>
          <p:nvPr/>
        </p:nvSpPr>
        <p:spPr>
          <a:xfrm rot="16200000">
            <a:off x="3994569" y="4236975"/>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2" name="ZoneTexte 11"/>
          <p:cNvSpPr txBox="1"/>
          <p:nvPr/>
        </p:nvSpPr>
        <p:spPr>
          <a:xfrm>
            <a:off x="5156021" y="2508104"/>
            <a:ext cx="787395" cy="369332"/>
          </a:xfrm>
          <a:prstGeom prst="rect">
            <a:avLst/>
          </a:prstGeom>
          <a:noFill/>
        </p:spPr>
        <p:txBody>
          <a:bodyPr wrap="none" rtlCol="0">
            <a:spAutoFit/>
          </a:bodyPr>
          <a:lstStyle/>
          <a:p>
            <a:r>
              <a:rPr lang="fr-FR" b="1" dirty="0" smtClean="0">
                <a:solidFill>
                  <a:schemeClr val="accent2"/>
                </a:solidFill>
              </a:rPr>
              <a:t>Cycle </a:t>
            </a:r>
            <a:endParaRPr lang="fr-FR" b="1" dirty="0">
              <a:solidFill>
                <a:schemeClr val="accent2"/>
              </a:solidFill>
            </a:endParaRPr>
          </a:p>
        </p:txBody>
      </p:sp>
      <p:sp>
        <p:nvSpPr>
          <p:cNvPr id="13" name="Flèche vers le bas 12"/>
          <p:cNvSpPr/>
          <p:nvPr/>
        </p:nvSpPr>
        <p:spPr>
          <a:xfrm rot="5400000">
            <a:off x="7468991" y="2624302"/>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 name="ZoneTexte 13"/>
          <p:cNvSpPr txBox="1"/>
          <p:nvPr/>
        </p:nvSpPr>
        <p:spPr>
          <a:xfrm>
            <a:off x="7215855" y="2508104"/>
            <a:ext cx="915635" cy="369332"/>
          </a:xfrm>
          <a:prstGeom prst="rect">
            <a:avLst/>
          </a:prstGeom>
          <a:noFill/>
        </p:spPr>
        <p:txBody>
          <a:bodyPr wrap="none" rtlCol="0">
            <a:spAutoFit/>
          </a:bodyPr>
          <a:lstStyle/>
          <a:p>
            <a:r>
              <a:rPr lang="fr-FR" b="1" dirty="0" smtClean="0">
                <a:solidFill>
                  <a:schemeClr val="accent2"/>
                </a:solidFill>
              </a:rPr>
              <a:t>Classe</a:t>
            </a:r>
            <a:endParaRPr lang="fr-FR" b="1" dirty="0">
              <a:solidFill>
                <a:schemeClr val="accent2"/>
              </a:solidFill>
            </a:endParaRPr>
          </a:p>
        </p:txBody>
      </p:sp>
      <p:sp>
        <p:nvSpPr>
          <p:cNvPr id="15" name="Flèche vers le bas 14"/>
          <p:cNvSpPr/>
          <p:nvPr/>
        </p:nvSpPr>
        <p:spPr>
          <a:xfrm rot="16200000">
            <a:off x="5409155" y="2624301"/>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 name="ZoneTexte 15"/>
          <p:cNvSpPr txBox="1"/>
          <p:nvPr/>
        </p:nvSpPr>
        <p:spPr>
          <a:xfrm>
            <a:off x="6421012" y="4278455"/>
            <a:ext cx="2265787" cy="646331"/>
          </a:xfrm>
          <a:prstGeom prst="rect">
            <a:avLst/>
          </a:prstGeom>
          <a:noFill/>
        </p:spPr>
        <p:txBody>
          <a:bodyPr wrap="square" rtlCol="0">
            <a:spAutoFit/>
          </a:bodyPr>
          <a:lstStyle/>
          <a:p>
            <a:pPr algn="ctr"/>
            <a:r>
              <a:rPr lang="fr-FR" b="1" dirty="0" smtClean="0">
                <a:solidFill>
                  <a:schemeClr val="accent2"/>
                </a:solidFill>
              </a:rPr>
              <a:t>Identification élève - enseignant</a:t>
            </a:r>
            <a:endParaRPr lang="fr-FR" b="1" dirty="0">
              <a:solidFill>
                <a:schemeClr val="accent2"/>
              </a:solidFill>
            </a:endParaRPr>
          </a:p>
        </p:txBody>
      </p:sp>
      <p:sp>
        <p:nvSpPr>
          <p:cNvPr id="18"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20" name="Text Box 18"/>
          <p:cNvSpPr txBox="1">
            <a:spLocks noChangeArrowheads="1"/>
          </p:cNvSpPr>
          <p:nvPr/>
        </p:nvSpPr>
        <p:spPr bwMode="auto">
          <a:xfrm>
            <a:off x="-14287" y="6519862"/>
            <a:ext cx="1371600" cy="338138"/>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L’évaluation</a:t>
            </a:r>
            <a:endParaRPr lang="fr-FR" sz="1600" dirty="0">
              <a:solidFill>
                <a:schemeClr val="accent2"/>
              </a:solidFill>
              <a:latin typeface="Arial Narrow" pitchFamily="26" charset="0"/>
            </a:endParaRPr>
          </a:p>
        </p:txBody>
      </p:sp>
      <p:pic>
        <p:nvPicPr>
          <p:cNvPr id="22" name="Picture 57" descr="logo academie quadri - en tete"/>
          <p:cNvPicPr>
            <a:picLocks noChangeAspect="1" noChangeArrowheads="1"/>
          </p:cNvPicPr>
          <p:nvPr/>
        </p:nvPicPr>
        <p:blipFill>
          <a:blip r:embed="rId5"/>
          <a:srcRect/>
          <a:stretch>
            <a:fillRect/>
          </a:stretch>
        </p:blipFill>
        <p:spPr bwMode="auto">
          <a:xfrm>
            <a:off x="0"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1276" name="Rectangle 12"/>
          <p:cNvSpPr>
            <a:spLocks noChangeArrowheads="1"/>
          </p:cNvSpPr>
          <p:nvPr/>
        </p:nvSpPr>
        <p:spPr bwMode="auto">
          <a:xfrm>
            <a:off x="1619250" y="0"/>
            <a:ext cx="6265863" cy="692150"/>
          </a:xfrm>
          <a:prstGeom prst="rect">
            <a:avLst/>
          </a:prstGeom>
          <a:noFill/>
          <a:ln w="9525">
            <a:noFill/>
            <a:miter lim="800000"/>
            <a:headEnd/>
            <a:tailEnd/>
          </a:ln>
        </p:spPr>
        <p:txBody>
          <a:bodyPr lIns="92075" tIns="46038" rIns="92075" bIns="46038" anchor="ctr">
            <a:prstTxWarp prst="textNoShape">
              <a:avLst/>
            </a:prstTxWarp>
          </a:bodyPr>
          <a:lstStyle/>
          <a:p>
            <a:pPr algn="ctr" eaLnBrk="1" hangingPunct="1"/>
            <a:r>
              <a:rPr lang="fr-FR">
                <a:solidFill>
                  <a:srgbClr val="0000FF"/>
                </a:solidFill>
                <a:latin typeface="Arial Narrow" pitchFamily="26" charset="0"/>
              </a:rPr>
              <a:t>DÉMARCHE DE PROJET</a:t>
            </a:r>
            <a:r>
              <a:rPr lang="fr-FR" sz="2000" b="0">
                <a:solidFill>
                  <a:srgbClr val="0000FF"/>
                </a:solidFill>
                <a:latin typeface="Arial Narrow" pitchFamily="26" charset="0"/>
              </a:rPr>
              <a:t> </a:t>
            </a:r>
          </a:p>
        </p:txBody>
      </p:sp>
      <p:sp>
        <p:nvSpPr>
          <p:cNvPr id="11277" name="Text Box 13"/>
          <p:cNvSpPr txBox="1">
            <a:spLocks noChangeArrowheads="1"/>
          </p:cNvSpPr>
          <p:nvPr/>
        </p:nvSpPr>
        <p:spPr bwMode="auto">
          <a:xfrm>
            <a:off x="1547813" y="1282700"/>
            <a:ext cx="1444625" cy="647700"/>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1800">
                <a:latin typeface="Arial Narrow" pitchFamily="26" charset="0"/>
                <a:ea typeface="Arial" pitchFamily="26" charset="0"/>
                <a:cs typeface="Arial" pitchFamily="26" charset="0"/>
              </a:rPr>
              <a:t>Analyse des besoins</a:t>
            </a:r>
            <a:endParaRPr lang="fr-FR" sz="1800">
              <a:latin typeface="Arial Narrow" pitchFamily="26" charset="0"/>
              <a:ea typeface="Times New Roman" pitchFamily="26" charset="0"/>
              <a:cs typeface="Times New Roman" pitchFamily="26" charset="0"/>
            </a:endParaRPr>
          </a:p>
        </p:txBody>
      </p:sp>
      <p:sp>
        <p:nvSpPr>
          <p:cNvPr id="11279" name="Text Box 15"/>
          <p:cNvSpPr txBox="1">
            <a:spLocks noChangeArrowheads="1"/>
          </p:cNvSpPr>
          <p:nvPr/>
        </p:nvSpPr>
        <p:spPr bwMode="auto">
          <a:xfrm>
            <a:off x="3492500" y="1412875"/>
            <a:ext cx="2305050" cy="43497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2000">
                <a:latin typeface="Arial Narrow" pitchFamily="26" charset="0"/>
              </a:rPr>
              <a:t>Définition du projet</a:t>
            </a:r>
          </a:p>
        </p:txBody>
      </p:sp>
      <p:sp>
        <p:nvSpPr>
          <p:cNvPr id="11281" name="Text Box 17"/>
          <p:cNvSpPr txBox="1">
            <a:spLocks noChangeArrowheads="1"/>
          </p:cNvSpPr>
          <p:nvPr/>
        </p:nvSpPr>
        <p:spPr bwMode="auto">
          <a:xfrm>
            <a:off x="6372225" y="1379538"/>
            <a:ext cx="2520950" cy="70802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2000">
                <a:latin typeface="Arial Narrow" pitchFamily="26" charset="0"/>
              </a:rPr>
              <a:t>Exploitation pédagogique</a:t>
            </a:r>
          </a:p>
        </p:txBody>
      </p:sp>
      <p:sp>
        <p:nvSpPr>
          <p:cNvPr id="11283" name="Text Box 19"/>
          <p:cNvSpPr txBox="1">
            <a:spLocks noChangeArrowheads="1"/>
          </p:cNvSpPr>
          <p:nvPr/>
        </p:nvSpPr>
        <p:spPr bwMode="auto">
          <a:xfrm>
            <a:off x="6659563" y="3352800"/>
            <a:ext cx="2305050" cy="70802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2000">
                <a:latin typeface="Arial Narrow" pitchFamily="26" charset="0"/>
              </a:rPr>
              <a:t>Identification des ressources</a:t>
            </a:r>
          </a:p>
        </p:txBody>
      </p:sp>
      <p:sp>
        <p:nvSpPr>
          <p:cNvPr id="11285" name="Text Box 21"/>
          <p:cNvSpPr txBox="1">
            <a:spLocks noChangeArrowheads="1"/>
          </p:cNvSpPr>
          <p:nvPr/>
        </p:nvSpPr>
        <p:spPr bwMode="auto">
          <a:xfrm>
            <a:off x="6804025" y="5173663"/>
            <a:ext cx="2124075" cy="400050"/>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eaLnBrk="1" hangingPunct="1">
              <a:spcBef>
                <a:spcPct val="50000"/>
              </a:spcBef>
            </a:pPr>
            <a:r>
              <a:rPr lang="fr-FR" sz="2000">
                <a:latin typeface="Arial Narrow" pitchFamily="26" charset="0"/>
              </a:rPr>
              <a:t>Validation du projet</a:t>
            </a:r>
          </a:p>
        </p:txBody>
      </p:sp>
      <p:sp>
        <p:nvSpPr>
          <p:cNvPr id="11286" name="Text Box 22"/>
          <p:cNvSpPr txBox="1">
            <a:spLocks noChangeArrowheads="1"/>
          </p:cNvSpPr>
          <p:nvPr/>
        </p:nvSpPr>
        <p:spPr bwMode="auto">
          <a:xfrm>
            <a:off x="3924300" y="5226050"/>
            <a:ext cx="2508250" cy="70802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2000">
                <a:latin typeface="Arial Narrow" pitchFamily="26" charset="0"/>
              </a:rPr>
              <a:t>Planification et formalisation</a:t>
            </a:r>
          </a:p>
        </p:txBody>
      </p:sp>
      <p:sp>
        <p:nvSpPr>
          <p:cNvPr id="11289" name="Text Box 25"/>
          <p:cNvSpPr txBox="1">
            <a:spLocks noChangeArrowheads="1"/>
          </p:cNvSpPr>
          <p:nvPr/>
        </p:nvSpPr>
        <p:spPr bwMode="auto">
          <a:xfrm>
            <a:off x="1042988" y="4870450"/>
            <a:ext cx="2449512" cy="132397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r>
              <a:rPr lang="fr-FR" sz="2000">
                <a:latin typeface="Arial Narrow" pitchFamily="26" charset="0"/>
              </a:rPr>
              <a:t>Réalisation du projet </a:t>
            </a:r>
          </a:p>
          <a:p>
            <a:pPr algn="ctr" eaLnBrk="1" hangingPunct="1"/>
            <a:r>
              <a:rPr lang="fr-FR" sz="2000">
                <a:latin typeface="Arial Narrow" pitchFamily="26" charset="0"/>
              </a:rPr>
              <a:t>et </a:t>
            </a:r>
          </a:p>
          <a:p>
            <a:pPr algn="ctr" eaLnBrk="1" hangingPunct="1"/>
            <a:r>
              <a:rPr lang="fr-FR" sz="2000">
                <a:latin typeface="Arial Narrow" pitchFamily="26" charset="0"/>
              </a:rPr>
              <a:t>valorisation du travail des élèves</a:t>
            </a:r>
          </a:p>
        </p:txBody>
      </p:sp>
      <p:sp>
        <p:nvSpPr>
          <p:cNvPr id="11290" name="Text Box 26"/>
          <p:cNvSpPr txBox="1">
            <a:spLocks noChangeArrowheads="1"/>
          </p:cNvSpPr>
          <p:nvPr/>
        </p:nvSpPr>
        <p:spPr bwMode="auto">
          <a:xfrm>
            <a:off x="1403350" y="3068638"/>
            <a:ext cx="1800225" cy="708025"/>
          </a:xfrm>
          <a:prstGeom prst="rect">
            <a:avLst/>
          </a:prstGeom>
          <a:solidFill>
            <a:srgbClr val="CCFF66"/>
          </a:solidFill>
          <a:ln w="38100" cmpd="dbl">
            <a:solidFill>
              <a:srgbClr val="008000"/>
            </a:solidFill>
            <a:miter lim="800000"/>
            <a:headEnd/>
            <a:tailEnd/>
          </a:ln>
        </p:spPr>
        <p:txBody>
          <a:bodyPr>
            <a:prstTxWarp prst="textNoShape">
              <a:avLst/>
            </a:prstTxWarp>
            <a:spAutoFit/>
          </a:bodyPr>
          <a:lstStyle/>
          <a:p>
            <a:pPr algn="ctr" eaLnBrk="1" hangingPunct="1">
              <a:spcBef>
                <a:spcPct val="50000"/>
              </a:spcBef>
            </a:pPr>
            <a:r>
              <a:rPr lang="fr-FR" sz="2000">
                <a:latin typeface="Arial Narrow" pitchFamily="26" charset="0"/>
              </a:rPr>
              <a:t>Evaluation du projet</a:t>
            </a:r>
          </a:p>
        </p:txBody>
      </p:sp>
      <p:sp>
        <p:nvSpPr>
          <p:cNvPr id="18445" name="Text Box 28"/>
          <p:cNvSpPr txBox="1">
            <a:spLocks noChangeArrowheads="1"/>
          </p:cNvSpPr>
          <p:nvPr/>
        </p:nvSpPr>
        <p:spPr bwMode="auto">
          <a:xfrm>
            <a:off x="4191000" y="3200400"/>
            <a:ext cx="1600200" cy="396875"/>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fr-FR" sz="2000" b="0">
              <a:latin typeface="Arial Narrow" pitchFamily="26" charset="0"/>
            </a:endParaRPr>
          </a:p>
        </p:txBody>
      </p:sp>
      <p:grpSp>
        <p:nvGrpSpPr>
          <p:cNvPr id="2" name="Group 54"/>
          <p:cNvGrpSpPr>
            <a:grpSpLocks/>
          </p:cNvGrpSpPr>
          <p:nvPr/>
        </p:nvGrpSpPr>
        <p:grpSpPr bwMode="auto">
          <a:xfrm>
            <a:off x="3635375" y="3068638"/>
            <a:ext cx="2895600" cy="838200"/>
            <a:chOff x="2290" y="1933"/>
            <a:chExt cx="1824" cy="528"/>
          </a:xfrm>
        </p:grpSpPr>
        <p:sp>
          <p:nvSpPr>
            <p:cNvPr id="18477" name="Oval 27"/>
            <p:cNvSpPr>
              <a:spLocks noChangeArrowheads="1"/>
            </p:cNvSpPr>
            <p:nvPr/>
          </p:nvSpPr>
          <p:spPr bwMode="auto">
            <a:xfrm>
              <a:off x="2290" y="1933"/>
              <a:ext cx="1824" cy="528"/>
            </a:xfrm>
            <a:prstGeom prst="ellipse">
              <a:avLst/>
            </a:prstGeom>
            <a:solidFill>
              <a:srgbClr val="CCFF66"/>
            </a:solidFill>
            <a:ln w="38100" cmpd="dbl">
              <a:solidFill>
                <a:srgbClr val="008000"/>
              </a:solidFill>
              <a:round/>
              <a:headEnd/>
              <a:tailEnd/>
            </a:ln>
          </p:spPr>
          <p:txBody>
            <a:bodyPr wrap="none" anchor="ctr">
              <a:prstTxWarp prst="textNoShape">
                <a:avLst/>
              </a:prstTxWarp>
            </a:bodyPr>
            <a:lstStyle/>
            <a:p>
              <a:pPr eaLnBrk="1" hangingPunct="1"/>
              <a:endParaRPr lang="fr-FR"/>
            </a:p>
          </p:txBody>
        </p:sp>
        <p:sp>
          <p:nvSpPr>
            <p:cNvPr id="18478" name="Text Box 29"/>
            <p:cNvSpPr txBox="1">
              <a:spLocks noChangeArrowheads="1"/>
            </p:cNvSpPr>
            <p:nvPr/>
          </p:nvSpPr>
          <p:spPr bwMode="auto">
            <a:xfrm>
              <a:off x="2667" y="2069"/>
              <a:ext cx="139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latin typeface="Arial Narrow" pitchFamily="26" charset="0"/>
                </a:rPr>
                <a:t>FIN DU PROJET</a:t>
              </a:r>
            </a:p>
          </p:txBody>
        </p:sp>
      </p:grpSp>
      <p:grpSp>
        <p:nvGrpSpPr>
          <p:cNvPr id="3" name="Group 53"/>
          <p:cNvGrpSpPr>
            <a:grpSpLocks/>
          </p:cNvGrpSpPr>
          <p:nvPr/>
        </p:nvGrpSpPr>
        <p:grpSpPr bwMode="auto">
          <a:xfrm>
            <a:off x="2992438" y="1268413"/>
            <a:ext cx="455612" cy="396875"/>
            <a:chOff x="1746" y="845"/>
            <a:chExt cx="426" cy="250"/>
          </a:xfrm>
        </p:grpSpPr>
        <p:sp>
          <p:nvSpPr>
            <p:cNvPr id="18475" name="Line 14"/>
            <p:cNvSpPr>
              <a:spLocks noChangeShapeType="1"/>
            </p:cNvSpPr>
            <p:nvPr/>
          </p:nvSpPr>
          <p:spPr bwMode="auto">
            <a:xfrm>
              <a:off x="1746" y="1071"/>
              <a:ext cx="426" cy="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18476" name="Text Box 32"/>
            <p:cNvSpPr txBox="1">
              <a:spLocks noChangeArrowheads="1"/>
            </p:cNvSpPr>
            <p:nvPr/>
          </p:nvSpPr>
          <p:spPr bwMode="auto">
            <a:xfrm>
              <a:off x="1886" y="845"/>
              <a:ext cx="189"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1</a:t>
              </a:r>
            </a:p>
          </p:txBody>
        </p:sp>
      </p:grpSp>
      <p:grpSp>
        <p:nvGrpSpPr>
          <p:cNvPr id="4" name="Group 52"/>
          <p:cNvGrpSpPr>
            <a:grpSpLocks/>
          </p:cNvGrpSpPr>
          <p:nvPr/>
        </p:nvGrpSpPr>
        <p:grpSpPr bwMode="auto">
          <a:xfrm>
            <a:off x="5795963" y="1341438"/>
            <a:ext cx="576262" cy="396875"/>
            <a:chOff x="3651" y="845"/>
            <a:chExt cx="363" cy="250"/>
          </a:xfrm>
        </p:grpSpPr>
        <p:sp>
          <p:nvSpPr>
            <p:cNvPr id="18473" name="Line 16"/>
            <p:cNvSpPr>
              <a:spLocks noChangeShapeType="1"/>
            </p:cNvSpPr>
            <p:nvPr/>
          </p:nvSpPr>
          <p:spPr bwMode="auto">
            <a:xfrm>
              <a:off x="3651" y="1071"/>
              <a:ext cx="363" cy="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18474" name="Text Box 33"/>
            <p:cNvSpPr txBox="1">
              <a:spLocks noChangeArrowheads="1"/>
            </p:cNvSpPr>
            <p:nvPr/>
          </p:nvSpPr>
          <p:spPr bwMode="auto">
            <a:xfrm>
              <a:off x="3742" y="845"/>
              <a:ext cx="19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2</a:t>
              </a:r>
            </a:p>
          </p:txBody>
        </p:sp>
      </p:grpSp>
      <p:grpSp>
        <p:nvGrpSpPr>
          <p:cNvPr id="5" name="Group 51"/>
          <p:cNvGrpSpPr>
            <a:grpSpLocks/>
          </p:cNvGrpSpPr>
          <p:nvPr/>
        </p:nvGrpSpPr>
        <p:grpSpPr bwMode="auto">
          <a:xfrm>
            <a:off x="7540625" y="2176463"/>
            <a:ext cx="487363" cy="1163637"/>
            <a:chOff x="4740" y="1162"/>
            <a:chExt cx="182" cy="907"/>
          </a:xfrm>
        </p:grpSpPr>
        <p:sp>
          <p:nvSpPr>
            <p:cNvPr id="18471" name="Line 18"/>
            <p:cNvSpPr>
              <a:spLocks noChangeShapeType="1"/>
            </p:cNvSpPr>
            <p:nvPr/>
          </p:nvSpPr>
          <p:spPr bwMode="auto">
            <a:xfrm>
              <a:off x="4921" y="1162"/>
              <a:ext cx="0" cy="907"/>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18472" name="Text Box 34"/>
            <p:cNvSpPr txBox="1">
              <a:spLocks noChangeArrowheads="1"/>
            </p:cNvSpPr>
            <p:nvPr/>
          </p:nvSpPr>
          <p:spPr bwMode="auto">
            <a:xfrm>
              <a:off x="4740" y="1525"/>
              <a:ext cx="18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3</a:t>
              </a:r>
            </a:p>
          </p:txBody>
        </p:sp>
      </p:grpSp>
      <p:grpSp>
        <p:nvGrpSpPr>
          <p:cNvPr id="6" name="Group 50"/>
          <p:cNvGrpSpPr>
            <a:grpSpLocks/>
          </p:cNvGrpSpPr>
          <p:nvPr/>
        </p:nvGrpSpPr>
        <p:grpSpPr bwMode="auto">
          <a:xfrm>
            <a:off x="7785100" y="4043363"/>
            <a:ext cx="287338" cy="1152525"/>
            <a:chOff x="4740" y="2387"/>
            <a:chExt cx="181" cy="726"/>
          </a:xfrm>
        </p:grpSpPr>
        <p:sp>
          <p:nvSpPr>
            <p:cNvPr id="18469" name="Line 20"/>
            <p:cNvSpPr>
              <a:spLocks noChangeShapeType="1"/>
            </p:cNvSpPr>
            <p:nvPr/>
          </p:nvSpPr>
          <p:spPr bwMode="auto">
            <a:xfrm>
              <a:off x="4921" y="2387"/>
              <a:ext cx="0" cy="726"/>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18470" name="Text Box 35"/>
            <p:cNvSpPr txBox="1">
              <a:spLocks noChangeArrowheads="1"/>
            </p:cNvSpPr>
            <p:nvPr/>
          </p:nvSpPr>
          <p:spPr bwMode="auto">
            <a:xfrm>
              <a:off x="4740" y="2659"/>
              <a:ext cx="17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4</a:t>
              </a:r>
            </a:p>
          </p:txBody>
        </p:sp>
      </p:grpSp>
      <p:grpSp>
        <p:nvGrpSpPr>
          <p:cNvPr id="7" name="Group 45"/>
          <p:cNvGrpSpPr>
            <a:grpSpLocks/>
          </p:cNvGrpSpPr>
          <p:nvPr/>
        </p:nvGrpSpPr>
        <p:grpSpPr bwMode="auto">
          <a:xfrm>
            <a:off x="6516688" y="5084763"/>
            <a:ext cx="307975" cy="396875"/>
            <a:chOff x="4105" y="3249"/>
            <a:chExt cx="194" cy="250"/>
          </a:xfrm>
        </p:grpSpPr>
        <p:sp>
          <p:nvSpPr>
            <p:cNvPr id="18467" name="Line 23"/>
            <p:cNvSpPr>
              <a:spLocks noChangeShapeType="1"/>
            </p:cNvSpPr>
            <p:nvPr/>
          </p:nvSpPr>
          <p:spPr bwMode="auto">
            <a:xfrm flipH="1">
              <a:off x="4105" y="3475"/>
              <a:ext cx="194" cy="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18468" name="Text Box 36"/>
            <p:cNvSpPr txBox="1">
              <a:spLocks noChangeArrowheads="1"/>
            </p:cNvSpPr>
            <p:nvPr/>
          </p:nvSpPr>
          <p:spPr bwMode="auto">
            <a:xfrm>
              <a:off x="4105" y="3249"/>
              <a:ext cx="181"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5</a:t>
              </a:r>
            </a:p>
          </p:txBody>
        </p:sp>
      </p:grpSp>
      <p:grpSp>
        <p:nvGrpSpPr>
          <p:cNvPr id="8" name="Group 46"/>
          <p:cNvGrpSpPr>
            <a:grpSpLocks/>
          </p:cNvGrpSpPr>
          <p:nvPr/>
        </p:nvGrpSpPr>
        <p:grpSpPr bwMode="auto">
          <a:xfrm>
            <a:off x="3563938" y="5013325"/>
            <a:ext cx="358775" cy="396875"/>
            <a:chOff x="2245" y="3294"/>
            <a:chExt cx="226" cy="250"/>
          </a:xfrm>
        </p:grpSpPr>
        <p:sp>
          <p:nvSpPr>
            <p:cNvPr id="18465" name="Line 24"/>
            <p:cNvSpPr>
              <a:spLocks noChangeShapeType="1"/>
            </p:cNvSpPr>
            <p:nvPr/>
          </p:nvSpPr>
          <p:spPr bwMode="auto">
            <a:xfrm flipH="1">
              <a:off x="2245" y="3521"/>
              <a:ext cx="226" cy="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18466" name="Text Box 37"/>
            <p:cNvSpPr txBox="1">
              <a:spLocks noChangeArrowheads="1"/>
            </p:cNvSpPr>
            <p:nvPr/>
          </p:nvSpPr>
          <p:spPr bwMode="auto">
            <a:xfrm>
              <a:off x="2245" y="3294"/>
              <a:ext cx="19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6</a:t>
              </a:r>
            </a:p>
          </p:txBody>
        </p:sp>
      </p:grpSp>
      <p:grpSp>
        <p:nvGrpSpPr>
          <p:cNvPr id="9" name="Group 47"/>
          <p:cNvGrpSpPr>
            <a:grpSpLocks/>
          </p:cNvGrpSpPr>
          <p:nvPr/>
        </p:nvGrpSpPr>
        <p:grpSpPr bwMode="auto">
          <a:xfrm>
            <a:off x="2268538" y="3789363"/>
            <a:ext cx="287337" cy="936625"/>
            <a:chOff x="1429" y="2523"/>
            <a:chExt cx="181" cy="590"/>
          </a:xfrm>
        </p:grpSpPr>
        <p:sp>
          <p:nvSpPr>
            <p:cNvPr id="18463" name="Line 30"/>
            <p:cNvSpPr>
              <a:spLocks noChangeShapeType="1"/>
            </p:cNvSpPr>
            <p:nvPr/>
          </p:nvSpPr>
          <p:spPr bwMode="auto">
            <a:xfrm flipV="1">
              <a:off x="1610" y="2523"/>
              <a:ext cx="0" cy="59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18464" name="Text Box 38"/>
            <p:cNvSpPr txBox="1">
              <a:spLocks noChangeArrowheads="1"/>
            </p:cNvSpPr>
            <p:nvPr/>
          </p:nvSpPr>
          <p:spPr bwMode="auto">
            <a:xfrm>
              <a:off x="1429" y="2704"/>
              <a:ext cx="181"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7</a:t>
              </a:r>
            </a:p>
          </p:txBody>
        </p:sp>
      </p:grpSp>
      <p:grpSp>
        <p:nvGrpSpPr>
          <p:cNvPr id="10" name="Group 48"/>
          <p:cNvGrpSpPr>
            <a:grpSpLocks/>
          </p:cNvGrpSpPr>
          <p:nvPr/>
        </p:nvGrpSpPr>
        <p:grpSpPr bwMode="auto">
          <a:xfrm>
            <a:off x="3203575" y="3141663"/>
            <a:ext cx="449263" cy="396875"/>
            <a:chOff x="2018" y="1979"/>
            <a:chExt cx="283" cy="250"/>
          </a:xfrm>
        </p:grpSpPr>
        <p:sp>
          <p:nvSpPr>
            <p:cNvPr id="18461" name="Line 31"/>
            <p:cNvSpPr>
              <a:spLocks noChangeShapeType="1"/>
            </p:cNvSpPr>
            <p:nvPr/>
          </p:nvSpPr>
          <p:spPr bwMode="auto">
            <a:xfrm>
              <a:off x="2018" y="2205"/>
              <a:ext cx="283" cy="0"/>
            </a:xfrm>
            <a:prstGeom prst="line">
              <a:avLst/>
            </a:prstGeom>
            <a:noFill/>
            <a:ln w="9525">
              <a:solidFill>
                <a:srgbClr val="0000FF"/>
              </a:solidFill>
              <a:round/>
              <a:headEnd/>
              <a:tailEnd type="triangle" w="med" len="med"/>
            </a:ln>
          </p:spPr>
          <p:txBody>
            <a:bodyPr>
              <a:prstTxWarp prst="textNoShape">
                <a:avLst/>
              </a:prstTxWarp>
            </a:bodyPr>
            <a:lstStyle/>
            <a:p>
              <a:endParaRPr lang="fr-FR"/>
            </a:p>
          </p:txBody>
        </p:sp>
        <p:sp>
          <p:nvSpPr>
            <p:cNvPr id="18462" name="Text Box 39"/>
            <p:cNvSpPr txBox="1">
              <a:spLocks noChangeArrowheads="1"/>
            </p:cNvSpPr>
            <p:nvPr/>
          </p:nvSpPr>
          <p:spPr bwMode="auto">
            <a:xfrm>
              <a:off x="2064" y="1979"/>
              <a:ext cx="182" cy="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fr-FR" sz="2000">
                  <a:solidFill>
                    <a:srgbClr val="0000FF"/>
                  </a:solidFill>
                  <a:latin typeface="Arial Narrow" pitchFamily="26" charset="0"/>
                </a:rPr>
                <a:t>8</a:t>
              </a:r>
            </a:p>
          </p:txBody>
        </p:sp>
      </p:grpSp>
      <p:sp>
        <p:nvSpPr>
          <p:cNvPr id="18459" name="Text Box 8"/>
          <p:cNvSpPr txBox="1">
            <a:spLocks noChangeArrowheads="1"/>
          </p:cNvSpPr>
          <p:nvPr/>
        </p:nvSpPr>
        <p:spPr bwMode="auto">
          <a:xfrm>
            <a:off x="-14287" y="6267450"/>
            <a:ext cx="1371600" cy="590550"/>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Démarche </a:t>
            </a:r>
            <a:r>
              <a:rPr lang="fr-FR" sz="1600" dirty="0">
                <a:solidFill>
                  <a:schemeClr val="accent2"/>
                </a:solidFill>
                <a:latin typeface="Arial Narrow" pitchFamily="26" charset="0"/>
              </a:rPr>
              <a:t>de projet</a:t>
            </a:r>
          </a:p>
        </p:txBody>
      </p:sp>
      <p:pic>
        <p:nvPicPr>
          <p:cNvPr id="18457" name="Picture 57" descr="logo academie quadri - en tete"/>
          <p:cNvPicPr>
            <a:picLocks noChangeAspect="1" noChangeArrowheads="1"/>
          </p:cNvPicPr>
          <p:nvPr/>
        </p:nvPicPr>
        <p:blipFill>
          <a:blip r:embed="rId3"/>
          <a:srcRect/>
          <a:stretch>
            <a:fillRect/>
          </a:stretch>
        </p:blipFill>
        <p:spPr bwMode="auto">
          <a:xfrm>
            <a:off x="0" y="0"/>
            <a:ext cx="1357313" cy="731838"/>
          </a:xfrm>
          <a:prstGeom prst="rect">
            <a:avLst/>
          </a:prstGeom>
          <a:noFill/>
          <a:ln w="9525">
            <a:noFill/>
            <a:miter lim="800000"/>
            <a:headEnd/>
            <a:tailEnd/>
          </a:ln>
        </p:spPr>
      </p:pic>
      <p:cxnSp>
        <p:nvCxnSpPr>
          <p:cNvPr id="14" name="Connecteur droit avec flèche 13"/>
          <p:cNvCxnSpPr/>
          <p:nvPr/>
        </p:nvCxnSpPr>
        <p:spPr>
          <a:xfrm flipH="1" flipV="1">
            <a:off x="2992438" y="2087563"/>
            <a:ext cx="930275" cy="874712"/>
          </a:xfrm>
          <a:prstGeom prst="straightConnector1">
            <a:avLst/>
          </a:prstGeom>
          <a:ln>
            <a:solidFill>
              <a:schemeClr val="accent2"/>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11276"/>
                                        </p:tgtEl>
                                        <p:attrNameLst>
                                          <p:attrName>style.fontSize</p:attrName>
                                        </p:attrNameLst>
                                      </p:cBhvr>
                                    </p:anim>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1277"/>
                                        </p:tgtEl>
                                        <p:attrNameLst>
                                          <p:attrName>style.visibility</p:attrName>
                                        </p:attrNameLst>
                                      </p:cBhvr>
                                      <p:to>
                                        <p:strVal val="visible"/>
                                      </p:to>
                                    </p:set>
                                    <p:anim calcmode="lin" valueType="num">
                                      <p:cBhvr>
                                        <p:cTn id="11" dur="1000" fill="hold"/>
                                        <p:tgtEl>
                                          <p:spTgt spid="11277"/>
                                        </p:tgtEl>
                                        <p:attrNameLst>
                                          <p:attrName>ppt_w</p:attrName>
                                        </p:attrNameLst>
                                      </p:cBhvr>
                                      <p:tavLst>
                                        <p:tav tm="0">
                                          <p:val>
                                            <p:strVal val="#ppt_w*0.70"/>
                                          </p:val>
                                        </p:tav>
                                        <p:tav tm="100000">
                                          <p:val>
                                            <p:strVal val="#ppt_w"/>
                                          </p:val>
                                        </p:tav>
                                      </p:tavLst>
                                    </p:anim>
                                    <p:anim calcmode="lin" valueType="num">
                                      <p:cBhvr>
                                        <p:cTn id="12" dur="1000" fill="hold"/>
                                        <p:tgtEl>
                                          <p:spTgt spid="11277"/>
                                        </p:tgtEl>
                                        <p:attrNameLst>
                                          <p:attrName>ppt_h</p:attrName>
                                        </p:attrNameLst>
                                      </p:cBhvr>
                                      <p:tavLst>
                                        <p:tav tm="0">
                                          <p:val>
                                            <p:strVal val="#ppt_h"/>
                                          </p:val>
                                        </p:tav>
                                        <p:tav tm="100000">
                                          <p:val>
                                            <p:strVal val="#ppt_h"/>
                                          </p:val>
                                        </p:tav>
                                      </p:tavLst>
                                    </p:anim>
                                    <p:animEffect transition="in" filter="fade">
                                      <p:cBhvr>
                                        <p:cTn id="13" dur="1000"/>
                                        <p:tgtEl>
                                          <p:spTgt spid="11277"/>
                                        </p:tgtEl>
                                      </p:cBhvr>
                                    </p:animEffect>
                                  </p:childTnLst>
                                </p:cTn>
                              </p:par>
                            </p:childTnLst>
                          </p:cTn>
                        </p:par>
                        <p:par>
                          <p:cTn id="14" fill="hold" nodeType="afterGroup">
                            <p:stCondLst>
                              <p:cond delay="1000"/>
                            </p:stCondLst>
                            <p:childTnLst>
                              <p:par>
                                <p:cTn id="15" presetID="55" presetClass="entr" presetSubtype="0" fill="hold" nodeType="after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1279"/>
                                        </p:tgtEl>
                                        <p:attrNameLst>
                                          <p:attrName>style.visibility</p:attrName>
                                        </p:attrNameLst>
                                      </p:cBhvr>
                                      <p:to>
                                        <p:strVal val="visible"/>
                                      </p:to>
                                    </p:set>
                                    <p:anim calcmode="lin" valueType="num">
                                      <p:cBhvr>
                                        <p:cTn id="24" dur="1000" fill="hold"/>
                                        <p:tgtEl>
                                          <p:spTgt spid="11279"/>
                                        </p:tgtEl>
                                        <p:attrNameLst>
                                          <p:attrName>ppt_w</p:attrName>
                                        </p:attrNameLst>
                                      </p:cBhvr>
                                      <p:tavLst>
                                        <p:tav tm="0">
                                          <p:val>
                                            <p:strVal val="#ppt_w*0.70"/>
                                          </p:val>
                                        </p:tav>
                                        <p:tav tm="100000">
                                          <p:val>
                                            <p:strVal val="#ppt_w"/>
                                          </p:val>
                                        </p:tav>
                                      </p:tavLst>
                                    </p:anim>
                                    <p:anim calcmode="lin" valueType="num">
                                      <p:cBhvr>
                                        <p:cTn id="25" dur="1000" fill="hold"/>
                                        <p:tgtEl>
                                          <p:spTgt spid="11279"/>
                                        </p:tgtEl>
                                        <p:attrNameLst>
                                          <p:attrName>ppt_h</p:attrName>
                                        </p:attrNameLst>
                                      </p:cBhvr>
                                      <p:tavLst>
                                        <p:tav tm="0">
                                          <p:val>
                                            <p:strVal val="#ppt_h"/>
                                          </p:val>
                                        </p:tav>
                                        <p:tav tm="100000">
                                          <p:val>
                                            <p:strVal val="#ppt_h"/>
                                          </p:val>
                                        </p:tav>
                                      </p:tavLst>
                                    </p:anim>
                                    <p:animEffect transition="in" filter="fade">
                                      <p:cBhvr>
                                        <p:cTn id="26" dur="1000"/>
                                        <p:tgtEl>
                                          <p:spTgt spid="11279"/>
                                        </p:tgtEl>
                                      </p:cBhvr>
                                    </p:animEffect>
                                  </p:childTnLst>
                                </p:cTn>
                              </p:par>
                            </p:childTnLst>
                          </p:cTn>
                        </p:par>
                        <p:par>
                          <p:cTn id="27" fill="hold" nodeType="afterGroup">
                            <p:stCondLst>
                              <p:cond delay="1000"/>
                            </p:stCondLst>
                            <p:childTnLst>
                              <p:par>
                                <p:cTn id="28" presetID="55" presetClass="entr" presetSubtype="0" fill="hold" nodeType="after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strVal val="#ppt_w*0.7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Effect transition="in" filter="fade">
                                      <p:cBhvr>
                                        <p:cTn id="32" dur="10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1281"/>
                                        </p:tgtEl>
                                        <p:attrNameLst>
                                          <p:attrName>style.visibility</p:attrName>
                                        </p:attrNameLst>
                                      </p:cBhvr>
                                      <p:to>
                                        <p:strVal val="visible"/>
                                      </p:to>
                                    </p:set>
                                    <p:anim calcmode="lin" valueType="num">
                                      <p:cBhvr>
                                        <p:cTn id="37" dur="1000" fill="hold"/>
                                        <p:tgtEl>
                                          <p:spTgt spid="11281"/>
                                        </p:tgtEl>
                                        <p:attrNameLst>
                                          <p:attrName>ppt_w</p:attrName>
                                        </p:attrNameLst>
                                      </p:cBhvr>
                                      <p:tavLst>
                                        <p:tav tm="0">
                                          <p:val>
                                            <p:strVal val="#ppt_w*0.70"/>
                                          </p:val>
                                        </p:tav>
                                        <p:tav tm="100000">
                                          <p:val>
                                            <p:strVal val="#ppt_w"/>
                                          </p:val>
                                        </p:tav>
                                      </p:tavLst>
                                    </p:anim>
                                    <p:anim calcmode="lin" valueType="num">
                                      <p:cBhvr>
                                        <p:cTn id="38" dur="1000" fill="hold"/>
                                        <p:tgtEl>
                                          <p:spTgt spid="11281"/>
                                        </p:tgtEl>
                                        <p:attrNameLst>
                                          <p:attrName>ppt_h</p:attrName>
                                        </p:attrNameLst>
                                      </p:cBhvr>
                                      <p:tavLst>
                                        <p:tav tm="0">
                                          <p:val>
                                            <p:strVal val="#ppt_h"/>
                                          </p:val>
                                        </p:tav>
                                        <p:tav tm="100000">
                                          <p:val>
                                            <p:strVal val="#ppt_h"/>
                                          </p:val>
                                        </p:tav>
                                      </p:tavLst>
                                    </p:anim>
                                    <p:animEffect transition="in" filter="fade">
                                      <p:cBhvr>
                                        <p:cTn id="39" dur="1000"/>
                                        <p:tgtEl>
                                          <p:spTgt spid="11281"/>
                                        </p:tgtEl>
                                      </p:cBhvr>
                                    </p:animEffect>
                                  </p:childTnLst>
                                </p:cTn>
                              </p:par>
                            </p:childTnLst>
                          </p:cTn>
                        </p:par>
                        <p:par>
                          <p:cTn id="40" fill="hold" nodeType="afterGroup">
                            <p:stCondLst>
                              <p:cond delay="1000"/>
                            </p:stCondLst>
                            <p:childTnLst>
                              <p:par>
                                <p:cTn id="41" presetID="55" presetClass="entr" presetSubtype="0" fill="hold" nodeType="afterEffect">
                                  <p:stCondLst>
                                    <p:cond delay="100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1283"/>
                                        </p:tgtEl>
                                        <p:attrNameLst>
                                          <p:attrName>style.visibility</p:attrName>
                                        </p:attrNameLst>
                                      </p:cBhvr>
                                      <p:to>
                                        <p:strVal val="visible"/>
                                      </p:to>
                                    </p:set>
                                    <p:anim calcmode="lin" valueType="num">
                                      <p:cBhvr>
                                        <p:cTn id="50" dur="1000" fill="hold"/>
                                        <p:tgtEl>
                                          <p:spTgt spid="11283"/>
                                        </p:tgtEl>
                                        <p:attrNameLst>
                                          <p:attrName>ppt_w</p:attrName>
                                        </p:attrNameLst>
                                      </p:cBhvr>
                                      <p:tavLst>
                                        <p:tav tm="0">
                                          <p:val>
                                            <p:strVal val="#ppt_w*0.70"/>
                                          </p:val>
                                        </p:tav>
                                        <p:tav tm="100000">
                                          <p:val>
                                            <p:strVal val="#ppt_w"/>
                                          </p:val>
                                        </p:tav>
                                      </p:tavLst>
                                    </p:anim>
                                    <p:anim calcmode="lin" valueType="num">
                                      <p:cBhvr>
                                        <p:cTn id="51" dur="1000" fill="hold"/>
                                        <p:tgtEl>
                                          <p:spTgt spid="11283"/>
                                        </p:tgtEl>
                                        <p:attrNameLst>
                                          <p:attrName>ppt_h</p:attrName>
                                        </p:attrNameLst>
                                      </p:cBhvr>
                                      <p:tavLst>
                                        <p:tav tm="0">
                                          <p:val>
                                            <p:strVal val="#ppt_h"/>
                                          </p:val>
                                        </p:tav>
                                        <p:tav tm="100000">
                                          <p:val>
                                            <p:strVal val="#ppt_h"/>
                                          </p:val>
                                        </p:tav>
                                      </p:tavLst>
                                    </p:anim>
                                    <p:animEffect transition="in" filter="fade">
                                      <p:cBhvr>
                                        <p:cTn id="52" dur="1000"/>
                                        <p:tgtEl>
                                          <p:spTgt spid="11283"/>
                                        </p:tgtEl>
                                      </p:cBhvr>
                                    </p:animEffect>
                                  </p:childTnLst>
                                </p:cTn>
                              </p:par>
                            </p:childTnLst>
                          </p:cTn>
                        </p:par>
                        <p:par>
                          <p:cTn id="53" fill="hold" nodeType="afterGroup">
                            <p:stCondLst>
                              <p:cond delay="1000"/>
                            </p:stCondLst>
                            <p:childTnLst>
                              <p:par>
                                <p:cTn id="54" presetID="55" presetClass="entr" presetSubtype="0" fill="hold" nodeType="afterEffect">
                                  <p:stCondLst>
                                    <p:cond delay="100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strVal val="#ppt_w*0.70"/>
                                          </p:val>
                                        </p:tav>
                                        <p:tav tm="100000">
                                          <p:val>
                                            <p:strVal val="#ppt_w"/>
                                          </p:val>
                                        </p:tav>
                                      </p:tavLst>
                                    </p:anim>
                                    <p:anim calcmode="lin" valueType="num">
                                      <p:cBhvr>
                                        <p:cTn id="57" dur="1000" fill="hold"/>
                                        <p:tgtEl>
                                          <p:spTgt spid="6"/>
                                        </p:tgtEl>
                                        <p:attrNameLst>
                                          <p:attrName>ppt_h</p:attrName>
                                        </p:attrNameLst>
                                      </p:cBhvr>
                                      <p:tavLst>
                                        <p:tav tm="0">
                                          <p:val>
                                            <p:strVal val="#ppt_h"/>
                                          </p:val>
                                        </p:tav>
                                        <p:tav tm="100000">
                                          <p:val>
                                            <p:strVal val="#ppt_h"/>
                                          </p:val>
                                        </p:tav>
                                      </p:tavLst>
                                    </p:anim>
                                    <p:animEffect transition="in" filter="fade">
                                      <p:cBhvr>
                                        <p:cTn id="58" dur="1000"/>
                                        <p:tgtEl>
                                          <p:spTgt spid="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1285"/>
                                        </p:tgtEl>
                                        <p:attrNameLst>
                                          <p:attrName>style.visibility</p:attrName>
                                        </p:attrNameLst>
                                      </p:cBhvr>
                                      <p:to>
                                        <p:strVal val="visible"/>
                                      </p:to>
                                    </p:set>
                                    <p:anim calcmode="lin" valueType="num">
                                      <p:cBhvr>
                                        <p:cTn id="63" dur="1000" fill="hold"/>
                                        <p:tgtEl>
                                          <p:spTgt spid="11285"/>
                                        </p:tgtEl>
                                        <p:attrNameLst>
                                          <p:attrName>ppt_w</p:attrName>
                                        </p:attrNameLst>
                                      </p:cBhvr>
                                      <p:tavLst>
                                        <p:tav tm="0">
                                          <p:val>
                                            <p:strVal val="#ppt_w*0.70"/>
                                          </p:val>
                                        </p:tav>
                                        <p:tav tm="100000">
                                          <p:val>
                                            <p:strVal val="#ppt_w"/>
                                          </p:val>
                                        </p:tav>
                                      </p:tavLst>
                                    </p:anim>
                                    <p:anim calcmode="lin" valueType="num">
                                      <p:cBhvr>
                                        <p:cTn id="64" dur="1000" fill="hold"/>
                                        <p:tgtEl>
                                          <p:spTgt spid="11285"/>
                                        </p:tgtEl>
                                        <p:attrNameLst>
                                          <p:attrName>ppt_h</p:attrName>
                                        </p:attrNameLst>
                                      </p:cBhvr>
                                      <p:tavLst>
                                        <p:tav tm="0">
                                          <p:val>
                                            <p:strVal val="#ppt_h"/>
                                          </p:val>
                                        </p:tav>
                                        <p:tav tm="100000">
                                          <p:val>
                                            <p:strVal val="#ppt_h"/>
                                          </p:val>
                                        </p:tav>
                                      </p:tavLst>
                                    </p:anim>
                                    <p:animEffect transition="in" filter="fade">
                                      <p:cBhvr>
                                        <p:cTn id="65" dur="1000"/>
                                        <p:tgtEl>
                                          <p:spTgt spid="11285"/>
                                        </p:tgtEl>
                                      </p:cBhvr>
                                    </p:animEffect>
                                  </p:childTnLst>
                                </p:cTn>
                              </p:par>
                            </p:childTnLst>
                          </p:cTn>
                        </p:par>
                        <p:par>
                          <p:cTn id="66" fill="hold" nodeType="afterGroup">
                            <p:stCondLst>
                              <p:cond delay="1000"/>
                            </p:stCondLst>
                            <p:childTnLst>
                              <p:par>
                                <p:cTn id="67" presetID="55" presetClass="entr" presetSubtype="0" fill="hold" nodeType="afterEffect">
                                  <p:stCondLst>
                                    <p:cond delay="1000"/>
                                  </p:stCondLst>
                                  <p:childTnLst>
                                    <p:set>
                                      <p:cBhvr>
                                        <p:cTn id="68" dur="1" fill="hold">
                                          <p:stCondLst>
                                            <p:cond delay="0"/>
                                          </p:stCondLst>
                                        </p:cTn>
                                        <p:tgtEl>
                                          <p:spTgt spid="7"/>
                                        </p:tgtEl>
                                        <p:attrNameLst>
                                          <p:attrName>style.visibility</p:attrName>
                                        </p:attrNameLst>
                                      </p:cBhvr>
                                      <p:to>
                                        <p:strVal val="visible"/>
                                      </p:to>
                                    </p:set>
                                    <p:anim calcmode="lin" valueType="num">
                                      <p:cBhvr>
                                        <p:cTn id="69" dur="1000" fill="hold"/>
                                        <p:tgtEl>
                                          <p:spTgt spid="7"/>
                                        </p:tgtEl>
                                        <p:attrNameLst>
                                          <p:attrName>ppt_w</p:attrName>
                                        </p:attrNameLst>
                                      </p:cBhvr>
                                      <p:tavLst>
                                        <p:tav tm="0">
                                          <p:val>
                                            <p:strVal val="#ppt_w*0.70"/>
                                          </p:val>
                                        </p:tav>
                                        <p:tav tm="100000">
                                          <p:val>
                                            <p:strVal val="#ppt_w"/>
                                          </p:val>
                                        </p:tav>
                                      </p:tavLst>
                                    </p:anim>
                                    <p:anim calcmode="lin" valueType="num">
                                      <p:cBhvr>
                                        <p:cTn id="70" dur="1000" fill="hold"/>
                                        <p:tgtEl>
                                          <p:spTgt spid="7"/>
                                        </p:tgtEl>
                                        <p:attrNameLst>
                                          <p:attrName>ppt_h</p:attrName>
                                        </p:attrNameLst>
                                      </p:cBhvr>
                                      <p:tavLst>
                                        <p:tav tm="0">
                                          <p:val>
                                            <p:strVal val="#ppt_h"/>
                                          </p:val>
                                        </p:tav>
                                        <p:tav tm="100000">
                                          <p:val>
                                            <p:strVal val="#ppt_h"/>
                                          </p:val>
                                        </p:tav>
                                      </p:tavLst>
                                    </p:anim>
                                    <p:animEffect transition="in" filter="fade">
                                      <p:cBhvr>
                                        <p:cTn id="71" dur="10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11286"/>
                                        </p:tgtEl>
                                        <p:attrNameLst>
                                          <p:attrName>style.visibility</p:attrName>
                                        </p:attrNameLst>
                                      </p:cBhvr>
                                      <p:to>
                                        <p:strVal val="visible"/>
                                      </p:to>
                                    </p:set>
                                    <p:anim calcmode="lin" valueType="num">
                                      <p:cBhvr>
                                        <p:cTn id="76" dur="1000" fill="hold"/>
                                        <p:tgtEl>
                                          <p:spTgt spid="11286"/>
                                        </p:tgtEl>
                                        <p:attrNameLst>
                                          <p:attrName>ppt_w</p:attrName>
                                        </p:attrNameLst>
                                      </p:cBhvr>
                                      <p:tavLst>
                                        <p:tav tm="0">
                                          <p:val>
                                            <p:strVal val="#ppt_w*0.70"/>
                                          </p:val>
                                        </p:tav>
                                        <p:tav tm="100000">
                                          <p:val>
                                            <p:strVal val="#ppt_w"/>
                                          </p:val>
                                        </p:tav>
                                      </p:tavLst>
                                    </p:anim>
                                    <p:anim calcmode="lin" valueType="num">
                                      <p:cBhvr>
                                        <p:cTn id="77" dur="1000" fill="hold"/>
                                        <p:tgtEl>
                                          <p:spTgt spid="11286"/>
                                        </p:tgtEl>
                                        <p:attrNameLst>
                                          <p:attrName>ppt_h</p:attrName>
                                        </p:attrNameLst>
                                      </p:cBhvr>
                                      <p:tavLst>
                                        <p:tav tm="0">
                                          <p:val>
                                            <p:strVal val="#ppt_h"/>
                                          </p:val>
                                        </p:tav>
                                        <p:tav tm="100000">
                                          <p:val>
                                            <p:strVal val="#ppt_h"/>
                                          </p:val>
                                        </p:tav>
                                      </p:tavLst>
                                    </p:anim>
                                    <p:animEffect transition="in" filter="fade">
                                      <p:cBhvr>
                                        <p:cTn id="78" dur="1000"/>
                                        <p:tgtEl>
                                          <p:spTgt spid="11286"/>
                                        </p:tgtEl>
                                      </p:cBhvr>
                                    </p:animEffect>
                                  </p:childTnLst>
                                </p:cTn>
                              </p:par>
                            </p:childTnLst>
                          </p:cTn>
                        </p:par>
                        <p:par>
                          <p:cTn id="79" fill="hold" nodeType="afterGroup">
                            <p:stCondLst>
                              <p:cond delay="1000"/>
                            </p:stCondLst>
                            <p:childTnLst>
                              <p:par>
                                <p:cTn id="80" presetID="55" presetClass="entr" presetSubtype="0" fill="hold" nodeType="afterEffect">
                                  <p:stCondLst>
                                    <p:cond delay="1000"/>
                                  </p:stCondLst>
                                  <p:childTnLst>
                                    <p:set>
                                      <p:cBhvr>
                                        <p:cTn id="81" dur="1" fill="hold">
                                          <p:stCondLst>
                                            <p:cond delay="0"/>
                                          </p:stCondLst>
                                        </p:cTn>
                                        <p:tgtEl>
                                          <p:spTgt spid="8"/>
                                        </p:tgtEl>
                                        <p:attrNameLst>
                                          <p:attrName>style.visibility</p:attrName>
                                        </p:attrNameLst>
                                      </p:cBhvr>
                                      <p:to>
                                        <p:strVal val="visible"/>
                                      </p:to>
                                    </p:set>
                                    <p:anim calcmode="lin" valueType="num">
                                      <p:cBhvr>
                                        <p:cTn id="82" dur="1000" fill="hold"/>
                                        <p:tgtEl>
                                          <p:spTgt spid="8"/>
                                        </p:tgtEl>
                                        <p:attrNameLst>
                                          <p:attrName>ppt_w</p:attrName>
                                        </p:attrNameLst>
                                      </p:cBhvr>
                                      <p:tavLst>
                                        <p:tav tm="0">
                                          <p:val>
                                            <p:strVal val="#ppt_w*0.70"/>
                                          </p:val>
                                        </p:tav>
                                        <p:tav tm="100000">
                                          <p:val>
                                            <p:strVal val="#ppt_w"/>
                                          </p:val>
                                        </p:tav>
                                      </p:tavLst>
                                    </p:anim>
                                    <p:anim calcmode="lin" valueType="num">
                                      <p:cBhvr>
                                        <p:cTn id="83" dur="1000" fill="hold"/>
                                        <p:tgtEl>
                                          <p:spTgt spid="8"/>
                                        </p:tgtEl>
                                        <p:attrNameLst>
                                          <p:attrName>ppt_h</p:attrName>
                                        </p:attrNameLst>
                                      </p:cBhvr>
                                      <p:tavLst>
                                        <p:tav tm="0">
                                          <p:val>
                                            <p:strVal val="#ppt_h"/>
                                          </p:val>
                                        </p:tav>
                                        <p:tav tm="100000">
                                          <p:val>
                                            <p:strVal val="#ppt_h"/>
                                          </p:val>
                                        </p:tav>
                                      </p:tavLst>
                                    </p:anim>
                                    <p:animEffect transition="in" filter="fade">
                                      <p:cBhvr>
                                        <p:cTn id="84" dur="1000"/>
                                        <p:tgtEl>
                                          <p:spTgt spid="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11289"/>
                                        </p:tgtEl>
                                        <p:attrNameLst>
                                          <p:attrName>style.visibility</p:attrName>
                                        </p:attrNameLst>
                                      </p:cBhvr>
                                      <p:to>
                                        <p:strVal val="visible"/>
                                      </p:to>
                                    </p:set>
                                    <p:anim calcmode="lin" valueType="num">
                                      <p:cBhvr>
                                        <p:cTn id="89" dur="1000" fill="hold"/>
                                        <p:tgtEl>
                                          <p:spTgt spid="11289"/>
                                        </p:tgtEl>
                                        <p:attrNameLst>
                                          <p:attrName>ppt_w</p:attrName>
                                        </p:attrNameLst>
                                      </p:cBhvr>
                                      <p:tavLst>
                                        <p:tav tm="0">
                                          <p:val>
                                            <p:strVal val="#ppt_w*0.70"/>
                                          </p:val>
                                        </p:tav>
                                        <p:tav tm="100000">
                                          <p:val>
                                            <p:strVal val="#ppt_w"/>
                                          </p:val>
                                        </p:tav>
                                      </p:tavLst>
                                    </p:anim>
                                    <p:anim calcmode="lin" valueType="num">
                                      <p:cBhvr>
                                        <p:cTn id="90" dur="1000" fill="hold"/>
                                        <p:tgtEl>
                                          <p:spTgt spid="11289"/>
                                        </p:tgtEl>
                                        <p:attrNameLst>
                                          <p:attrName>ppt_h</p:attrName>
                                        </p:attrNameLst>
                                      </p:cBhvr>
                                      <p:tavLst>
                                        <p:tav tm="0">
                                          <p:val>
                                            <p:strVal val="#ppt_h"/>
                                          </p:val>
                                        </p:tav>
                                        <p:tav tm="100000">
                                          <p:val>
                                            <p:strVal val="#ppt_h"/>
                                          </p:val>
                                        </p:tav>
                                      </p:tavLst>
                                    </p:anim>
                                    <p:animEffect transition="in" filter="fade">
                                      <p:cBhvr>
                                        <p:cTn id="91" dur="1000"/>
                                        <p:tgtEl>
                                          <p:spTgt spid="11289"/>
                                        </p:tgtEl>
                                      </p:cBhvr>
                                    </p:animEffect>
                                  </p:childTnLst>
                                </p:cTn>
                              </p:par>
                            </p:childTnLst>
                          </p:cTn>
                        </p:par>
                        <p:par>
                          <p:cTn id="92" fill="hold" nodeType="afterGroup">
                            <p:stCondLst>
                              <p:cond delay="1000"/>
                            </p:stCondLst>
                            <p:childTnLst>
                              <p:par>
                                <p:cTn id="93" presetID="55" presetClass="entr" presetSubtype="0" fill="hold" nodeType="afterEffect">
                                  <p:stCondLst>
                                    <p:cond delay="1000"/>
                                  </p:stCondLst>
                                  <p:childTnLst>
                                    <p:set>
                                      <p:cBhvr>
                                        <p:cTn id="94" dur="1" fill="hold">
                                          <p:stCondLst>
                                            <p:cond delay="0"/>
                                          </p:stCondLst>
                                        </p:cTn>
                                        <p:tgtEl>
                                          <p:spTgt spid="9"/>
                                        </p:tgtEl>
                                        <p:attrNameLst>
                                          <p:attrName>style.visibility</p:attrName>
                                        </p:attrNameLst>
                                      </p:cBhvr>
                                      <p:to>
                                        <p:strVal val="visible"/>
                                      </p:to>
                                    </p:set>
                                    <p:anim calcmode="lin" valueType="num">
                                      <p:cBhvr>
                                        <p:cTn id="95" dur="1000" fill="hold"/>
                                        <p:tgtEl>
                                          <p:spTgt spid="9"/>
                                        </p:tgtEl>
                                        <p:attrNameLst>
                                          <p:attrName>ppt_w</p:attrName>
                                        </p:attrNameLst>
                                      </p:cBhvr>
                                      <p:tavLst>
                                        <p:tav tm="0">
                                          <p:val>
                                            <p:strVal val="#ppt_w*0.70"/>
                                          </p:val>
                                        </p:tav>
                                        <p:tav tm="100000">
                                          <p:val>
                                            <p:strVal val="#ppt_w"/>
                                          </p:val>
                                        </p:tav>
                                      </p:tavLst>
                                    </p:anim>
                                    <p:anim calcmode="lin" valueType="num">
                                      <p:cBhvr>
                                        <p:cTn id="96" dur="1000" fill="hold"/>
                                        <p:tgtEl>
                                          <p:spTgt spid="9"/>
                                        </p:tgtEl>
                                        <p:attrNameLst>
                                          <p:attrName>ppt_h</p:attrName>
                                        </p:attrNameLst>
                                      </p:cBhvr>
                                      <p:tavLst>
                                        <p:tav tm="0">
                                          <p:val>
                                            <p:strVal val="#ppt_h"/>
                                          </p:val>
                                        </p:tav>
                                        <p:tav tm="100000">
                                          <p:val>
                                            <p:strVal val="#ppt_h"/>
                                          </p:val>
                                        </p:tav>
                                      </p:tavLst>
                                    </p:anim>
                                    <p:animEffect transition="in" filter="fade">
                                      <p:cBhvr>
                                        <p:cTn id="97" dur="1000"/>
                                        <p:tgtEl>
                                          <p:spTgt spid="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5" presetClass="entr" presetSubtype="0" fill="hold" grpId="0" nodeType="clickEffect">
                                  <p:stCondLst>
                                    <p:cond delay="0"/>
                                  </p:stCondLst>
                                  <p:childTnLst>
                                    <p:set>
                                      <p:cBhvr>
                                        <p:cTn id="101" dur="1" fill="hold">
                                          <p:stCondLst>
                                            <p:cond delay="0"/>
                                          </p:stCondLst>
                                        </p:cTn>
                                        <p:tgtEl>
                                          <p:spTgt spid="11290"/>
                                        </p:tgtEl>
                                        <p:attrNameLst>
                                          <p:attrName>style.visibility</p:attrName>
                                        </p:attrNameLst>
                                      </p:cBhvr>
                                      <p:to>
                                        <p:strVal val="visible"/>
                                      </p:to>
                                    </p:set>
                                    <p:anim calcmode="lin" valueType="num">
                                      <p:cBhvr>
                                        <p:cTn id="102" dur="1000" fill="hold"/>
                                        <p:tgtEl>
                                          <p:spTgt spid="11290"/>
                                        </p:tgtEl>
                                        <p:attrNameLst>
                                          <p:attrName>ppt_w</p:attrName>
                                        </p:attrNameLst>
                                      </p:cBhvr>
                                      <p:tavLst>
                                        <p:tav tm="0">
                                          <p:val>
                                            <p:strVal val="#ppt_w*0.70"/>
                                          </p:val>
                                        </p:tav>
                                        <p:tav tm="100000">
                                          <p:val>
                                            <p:strVal val="#ppt_w"/>
                                          </p:val>
                                        </p:tav>
                                      </p:tavLst>
                                    </p:anim>
                                    <p:anim calcmode="lin" valueType="num">
                                      <p:cBhvr>
                                        <p:cTn id="103" dur="1000" fill="hold"/>
                                        <p:tgtEl>
                                          <p:spTgt spid="11290"/>
                                        </p:tgtEl>
                                        <p:attrNameLst>
                                          <p:attrName>ppt_h</p:attrName>
                                        </p:attrNameLst>
                                      </p:cBhvr>
                                      <p:tavLst>
                                        <p:tav tm="0">
                                          <p:val>
                                            <p:strVal val="#ppt_h"/>
                                          </p:val>
                                        </p:tav>
                                        <p:tav tm="100000">
                                          <p:val>
                                            <p:strVal val="#ppt_h"/>
                                          </p:val>
                                        </p:tav>
                                      </p:tavLst>
                                    </p:anim>
                                    <p:animEffect transition="in" filter="fade">
                                      <p:cBhvr>
                                        <p:cTn id="104" dur="1000"/>
                                        <p:tgtEl>
                                          <p:spTgt spid="11290"/>
                                        </p:tgtEl>
                                      </p:cBhvr>
                                    </p:animEffect>
                                  </p:childTnLst>
                                </p:cTn>
                              </p:par>
                            </p:childTnLst>
                          </p:cTn>
                        </p:par>
                        <p:par>
                          <p:cTn id="105" fill="hold" nodeType="afterGroup">
                            <p:stCondLst>
                              <p:cond delay="1000"/>
                            </p:stCondLst>
                            <p:childTnLst>
                              <p:par>
                                <p:cTn id="106" presetID="55" presetClass="entr" presetSubtype="0" fill="hold" nodeType="afterEffect">
                                  <p:stCondLst>
                                    <p:cond delay="1000"/>
                                  </p:stCondLst>
                                  <p:childTnLst>
                                    <p:set>
                                      <p:cBhvr>
                                        <p:cTn id="107" dur="1" fill="hold">
                                          <p:stCondLst>
                                            <p:cond delay="0"/>
                                          </p:stCondLst>
                                        </p:cTn>
                                        <p:tgtEl>
                                          <p:spTgt spid="10"/>
                                        </p:tgtEl>
                                        <p:attrNameLst>
                                          <p:attrName>style.visibility</p:attrName>
                                        </p:attrNameLst>
                                      </p:cBhvr>
                                      <p:to>
                                        <p:strVal val="visible"/>
                                      </p:to>
                                    </p:set>
                                    <p:anim calcmode="lin" valueType="num">
                                      <p:cBhvr>
                                        <p:cTn id="108" dur="1000" fill="hold"/>
                                        <p:tgtEl>
                                          <p:spTgt spid="10"/>
                                        </p:tgtEl>
                                        <p:attrNameLst>
                                          <p:attrName>ppt_w</p:attrName>
                                        </p:attrNameLst>
                                      </p:cBhvr>
                                      <p:tavLst>
                                        <p:tav tm="0">
                                          <p:val>
                                            <p:strVal val="#ppt_w*0.70"/>
                                          </p:val>
                                        </p:tav>
                                        <p:tav tm="100000">
                                          <p:val>
                                            <p:strVal val="#ppt_w"/>
                                          </p:val>
                                        </p:tav>
                                      </p:tavLst>
                                    </p:anim>
                                    <p:anim calcmode="lin" valueType="num">
                                      <p:cBhvr>
                                        <p:cTn id="109" dur="1000" fill="hold"/>
                                        <p:tgtEl>
                                          <p:spTgt spid="10"/>
                                        </p:tgtEl>
                                        <p:attrNameLst>
                                          <p:attrName>ppt_h</p:attrName>
                                        </p:attrNameLst>
                                      </p:cBhvr>
                                      <p:tavLst>
                                        <p:tav tm="0">
                                          <p:val>
                                            <p:strVal val="#ppt_h"/>
                                          </p:val>
                                        </p:tav>
                                        <p:tav tm="100000">
                                          <p:val>
                                            <p:strVal val="#ppt_h"/>
                                          </p:val>
                                        </p:tav>
                                      </p:tavLst>
                                    </p:anim>
                                    <p:animEffect transition="in" filter="fade">
                                      <p:cBhvr>
                                        <p:cTn id="110" dur="1000"/>
                                        <p:tgtEl>
                                          <p:spTgt spid="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5" presetClass="entr" presetSubtype="0"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fade">
                                      <p:cBhvr>
                                        <p:cTn id="115" dur="1000"/>
                                        <p:tgtEl>
                                          <p:spTgt spid="2"/>
                                        </p:tgtEl>
                                      </p:cBhvr>
                                    </p:animEffect>
                                    <p:anim calcmode="lin" valueType="num">
                                      <p:cBhvr>
                                        <p:cTn id="116" dur="1000" fill="hold"/>
                                        <p:tgtEl>
                                          <p:spTgt spid="2"/>
                                        </p:tgtEl>
                                        <p:attrNameLst>
                                          <p:attrName>style.rotation</p:attrName>
                                        </p:attrNameLst>
                                      </p:cBhvr>
                                      <p:tavLst>
                                        <p:tav tm="0">
                                          <p:val>
                                            <p:fltVal val="720"/>
                                          </p:val>
                                        </p:tav>
                                        <p:tav tm="100000">
                                          <p:val>
                                            <p:fltVal val="0"/>
                                          </p:val>
                                        </p:tav>
                                      </p:tavLst>
                                    </p:anim>
                                    <p:anim calcmode="lin" valueType="num">
                                      <p:cBhvr>
                                        <p:cTn id="117" dur="1000" fill="hold"/>
                                        <p:tgtEl>
                                          <p:spTgt spid="2"/>
                                        </p:tgtEl>
                                        <p:attrNameLst>
                                          <p:attrName>ppt_h</p:attrName>
                                        </p:attrNameLst>
                                      </p:cBhvr>
                                      <p:tavLst>
                                        <p:tav tm="0">
                                          <p:val>
                                            <p:fltVal val="0"/>
                                          </p:val>
                                        </p:tav>
                                        <p:tav tm="100000">
                                          <p:val>
                                            <p:strVal val="#ppt_h"/>
                                          </p:val>
                                        </p:tav>
                                      </p:tavLst>
                                    </p:anim>
                                    <p:anim calcmode="lin" valueType="num">
                                      <p:cBhvr>
                                        <p:cTn id="118" dur="1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7" grpId="0" animBg="1"/>
      <p:bldP spid="11279" grpId="0" animBg="1"/>
      <p:bldP spid="11281" grpId="0" animBg="1"/>
      <p:bldP spid="11283" grpId="0" animBg="1"/>
      <p:bldP spid="11285" grpId="0" animBg="1"/>
      <p:bldP spid="11286" grpId="0" animBg="1"/>
      <p:bldP spid="11289" grpId="0" animBg="1"/>
      <p:bldP spid="11290"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7418" name="Text Box 16"/>
          <p:cNvSpPr txBox="1">
            <a:spLocks noChangeArrowheads="1"/>
          </p:cNvSpPr>
          <p:nvPr/>
        </p:nvSpPr>
        <p:spPr bwMode="auto">
          <a:xfrm>
            <a:off x="0" y="6267450"/>
            <a:ext cx="1371600" cy="590550"/>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C. Démarche </a:t>
            </a:r>
            <a:r>
              <a:rPr lang="fr-FR" sz="1600" dirty="0">
                <a:solidFill>
                  <a:schemeClr val="accent2"/>
                </a:solidFill>
                <a:latin typeface="Arial Narrow" pitchFamily="26" charset="0"/>
              </a:rPr>
              <a:t>de projet</a:t>
            </a:r>
          </a:p>
        </p:txBody>
      </p:sp>
      <p:pic>
        <p:nvPicPr>
          <p:cNvPr id="17417" name="Picture 57" descr="logo academie quadri - en tete"/>
          <p:cNvPicPr>
            <a:picLocks noChangeAspect="1" noChangeArrowheads="1"/>
          </p:cNvPicPr>
          <p:nvPr/>
        </p:nvPicPr>
        <p:blipFill>
          <a:blip r:embed="rId2"/>
          <a:srcRect/>
          <a:stretch>
            <a:fillRect/>
          </a:stretch>
        </p:blipFill>
        <p:spPr bwMode="auto">
          <a:xfrm>
            <a:off x="0" y="142875"/>
            <a:ext cx="1357313" cy="731838"/>
          </a:xfrm>
          <a:prstGeom prst="rect">
            <a:avLst/>
          </a:prstGeom>
          <a:noFill/>
          <a:ln w="9525">
            <a:noFill/>
            <a:miter lim="800000"/>
            <a:headEnd/>
            <a:tailEnd/>
          </a:ln>
        </p:spPr>
      </p:pic>
      <p:sp>
        <p:nvSpPr>
          <p:cNvPr id="12" name="Bouton d'action : Précédent 11">
            <a:hlinkClick r:id="rId3" action="ppaction://hlinksldjump" highlightClick="1"/>
          </p:cNvPr>
          <p:cNvSpPr/>
          <p:nvPr/>
        </p:nvSpPr>
        <p:spPr>
          <a:xfrm>
            <a:off x="8618570" y="6489088"/>
            <a:ext cx="525430" cy="360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Titre 12"/>
          <p:cNvSpPr>
            <a:spLocks noGrp="1"/>
          </p:cNvSpPr>
          <p:nvPr>
            <p:ph type="title"/>
          </p:nvPr>
        </p:nvSpPr>
        <p:spPr>
          <a:xfrm>
            <a:off x="1711910" y="274638"/>
            <a:ext cx="6974889" cy="1143000"/>
          </a:xfrm>
        </p:spPr>
        <p:txBody>
          <a:bodyPr/>
          <a:lstStyle/>
          <a:p>
            <a:r>
              <a:rPr lang="fr-FR" dirty="0" smtClean="0"/>
              <a:t>Vos projets</a:t>
            </a:r>
            <a:endParaRPr lang="fr-FR" dirty="0"/>
          </a:p>
        </p:txBody>
      </p:sp>
      <p:sp>
        <p:nvSpPr>
          <p:cNvPr id="14" name="Espace réservé du contenu 13"/>
          <p:cNvSpPr>
            <a:spLocks noGrp="1"/>
          </p:cNvSpPr>
          <p:nvPr>
            <p:ph idx="1"/>
          </p:nvPr>
        </p:nvSpPr>
        <p:spPr>
          <a:xfrm>
            <a:off x="1711910" y="1481328"/>
            <a:ext cx="6974890" cy="4525963"/>
          </a:xfrm>
        </p:spPr>
        <p:txBody>
          <a:bodyPr/>
          <a:lstStyle/>
          <a:p>
            <a:r>
              <a:rPr lang="fr-FR" dirty="0" smtClean="0"/>
              <a:t>Analyser un de vos projets en fonction de la démarche « projet » présentée.</a:t>
            </a:r>
          </a:p>
          <a:p>
            <a:endParaRPr lang="fr-FR" dirty="0" smtClean="0"/>
          </a:p>
          <a:p>
            <a:r>
              <a:rPr lang="fr-FR" dirty="0" smtClean="0"/>
              <a:t>Présentez le résultat de votre réflexion</a:t>
            </a:r>
          </a:p>
          <a:p>
            <a:endParaRPr lang="fr-FR" dirty="0" smtClean="0"/>
          </a:p>
          <a:p>
            <a:r>
              <a:rPr lang="fr-FR" dirty="0" smtClean="0"/>
              <a:t>Créer un projet potentiel pour l’année prochaine.</a:t>
            </a:r>
            <a:endParaRPr lang="fr-FR"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14" name="Image 1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3406" y="321274"/>
            <a:ext cx="3848100" cy="5600700"/>
          </a:xfrm>
          <a:prstGeom prst="rect">
            <a:avLst/>
          </a:prstGeom>
        </p:spPr>
      </p:pic>
      <p:pic>
        <p:nvPicPr>
          <p:cNvPr id="13" name="Image 1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570880" y="1049892"/>
            <a:ext cx="3829050" cy="5600700"/>
          </a:xfrm>
          <a:prstGeom prst="rect">
            <a:avLst/>
          </a:prstGeom>
        </p:spPr>
      </p:pic>
      <p:pic>
        <p:nvPicPr>
          <p:cNvPr id="12" name="Image 11"/>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900482" y="1634688"/>
            <a:ext cx="3848100" cy="5019675"/>
          </a:xfrm>
          <a:prstGeom prst="rect">
            <a:avLst/>
          </a:prstGeom>
        </p:spPr>
      </p:pic>
      <p:sp>
        <p:nvSpPr>
          <p:cNvPr id="2" name="Rectangle à coins arrondis 1"/>
          <p:cNvSpPr/>
          <p:nvPr/>
        </p:nvSpPr>
        <p:spPr>
          <a:xfrm>
            <a:off x="4485405" y="327381"/>
            <a:ext cx="3615085" cy="50407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400" b="1" dirty="0" smtClean="0"/>
              <a:t>L’évaluation / Disciplines</a:t>
            </a:r>
            <a:endParaRPr lang="fr-FR" sz="2400" b="1" dirty="0"/>
          </a:p>
        </p:txBody>
      </p:sp>
      <p:sp>
        <p:nvSpPr>
          <p:cNvPr id="3" name="Bouton d'action : Informations 2">
            <a:hlinkClick r:id="rId5" action="ppaction://hlinkfile" highlightClick="1"/>
          </p:cNvPr>
          <p:cNvSpPr/>
          <p:nvPr/>
        </p:nvSpPr>
        <p:spPr>
          <a:xfrm>
            <a:off x="8280514" y="365980"/>
            <a:ext cx="468065" cy="426871"/>
          </a:xfrm>
          <a:prstGeom prst="actionButtonInforma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4" name="Rectangle à coins arrondis 3"/>
          <p:cNvSpPr/>
          <p:nvPr/>
        </p:nvSpPr>
        <p:spPr>
          <a:xfrm>
            <a:off x="334175" y="5439712"/>
            <a:ext cx="2074849" cy="108015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Cycle 1</a:t>
            </a:r>
          </a:p>
          <a:p>
            <a:pPr algn="ctr"/>
            <a:r>
              <a:rPr lang="fr-FR" b="1" dirty="0"/>
              <a:t>Apprentissages</a:t>
            </a:r>
          </a:p>
          <a:p>
            <a:pPr algn="ctr"/>
            <a:r>
              <a:rPr lang="fr-FR" b="1" dirty="0"/>
              <a:t>premiers</a:t>
            </a:r>
            <a:endParaRPr lang="fr-FR" dirty="0"/>
          </a:p>
        </p:txBody>
      </p:sp>
      <p:sp>
        <p:nvSpPr>
          <p:cNvPr id="5" name="Rectangle à coins arrondis 4"/>
          <p:cNvSpPr/>
          <p:nvPr/>
        </p:nvSpPr>
        <p:spPr>
          <a:xfrm>
            <a:off x="2604765" y="5439712"/>
            <a:ext cx="2021129" cy="1080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Cycle 2</a:t>
            </a:r>
          </a:p>
          <a:p>
            <a:pPr algn="ctr"/>
            <a:r>
              <a:rPr lang="fr-FR" b="1" dirty="0"/>
              <a:t>Apprentissages</a:t>
            </a:r>
          </a:p>
          <a:p>
            <a:pPr algn="ctr"/>
            <a:r>
              <a:rPr lang="fr-FR" b="1" dirty="0" smtClean="0"/>
              <a:t>fondamentaux</a:t>
            </a:r>
            <a:endParaRPr lang="fr-FR" b="1" dirty="0"/>
          </a:p>
        </p:txBody>
      </p:sp>
      <p:sp>
        <p:nvSpPr>
          <p:cNvPr id="6" name="Rectangle à coins arrondis 5"/>
          <p:cNvSpPr/>
          <p:nvPr/>
        </p:nvSpPr>
        <p:spPr>
          <a:xfrm>
            <a:off x="6628502" y="5439712"/>
            <a:ext cx="2289846" cy="108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Cycle 4</a:t>
            </a:r>
          </a:p>
          <a:p>
            <a:pPr algn="ctr"/>
            <a:r>
              <a:rPr lang="fr-FR" b="1" dirty="0" smtClean="0"/>
              <a:t>Approfondissements</a:t>
            </a:r>
            <a:endParaRPr lang="fr-FR" b="1" dirty="0"/>
          </a:p>
        </p:txBody>
      </p:sp>
      <p:sp>
        <p:nvSpPr>
          <p:cNvPr id="7" name="Rectangle à coins arrondis 6"/>
          <p:cNvSpPr/>
          <p:nvPr/>
        </p:nvSpPr>
        <p:spPr>
          <a:xfrm>
            <a:off x="4625894" y="5439712"/>
            <a:ext cx="2002608" cy="10801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t>Cycle 3</a:t>
            </a:r>
          </a:p>
          <a:p>
            <a:pPr algn="ctr"/>
            <a:r>
              <a:rPr lang="fr-FR" b="1" dirty="0" smtClean="0"/>
              <a:t>Consolidation</a:t>
            </a:r>
            <a:endParaRPr lang="fr-FR" b="1" dirty="0"/>
          </a:p>
        </p:txBody>
      </p:sp>
      <p:graphicFrame>
        <p:nvGraphicFramePr>
          <p:cNvPr id="8" name="Tableau 7"/>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3285753"/>
              </p:ext>
            </p:extLst>
          </p:nvPr>
        </p:nvGraphicFramePr>
        <p:xfrm>
          <a:off x="323406" y="4713443"/>
          <a:ext cx="8425176" cy="579120"/>
        </p:xfrm>
        <a:graphic>
          <a:graphicData uri="http://schemas.openxmlformats.org/drawingml/2006/table">
            <a:tbl>
              <a:tblPr firstRow="1" bandRow="1">
                <a:effectLst>
                  <a:innerShdw blurRad="114300">
                    <a:prstClr val="black"/>
                  </a:innerShdw>
                </a:effectLst>
                <a:tableStyleId>{5C22544A-7EE6-4342-B048-85BDC9FD1C3A}</a:tableStyleId>
              </a:tblPr>
              <a:tblGrid>
                <a:gridCol w="702098"/>
                <a:gridCol w="702098"/>
                <a:gridCol w="702098"/>
                <a:gridCol w="702098"/>
                <a:gridCol w="702098"/>
                <a:gridCol w="702098"/>
                <a:gridCol w="702098"/>
                <a:gridCol w="702098"/>
                <a:gridCol w="702098"/>
                <a:gridCol w="702098"/>
                <a:gridCol w="702098"/>
                <a:gridCol w="702098"/>
              </a:tblGrid>
              <a:tr h="370840">
                <a:tc>
                  <a:txBody>
                    <a:bodyPr/>
                    <a:lstStyle/>
                    <a:p>
                      <a:pPr algn="ctr"/>
                      <a:endParaRPr lang="fr-FR" sz="1600" dirty="0"/>
                    </a:p>
                  </a:txBody>
                  <a:tcPr/>
                </a:tc>
                <a:tc>
                  <a:txBody>
                    <a:bodyPr/>
                    <a:lstStyle/>
                    <a:p>
                      <a:pPr algn="ctr"/>
                      <a:endParaRPr lang="fr-FR" sz="1600" dirty="0"/>
                    </a:p>
                  </a:txBody>
                  <a:tcPr/>
                </a:tc>
                <a:tc>
                  <a:txBody>
                    <a:bodyPr/>
                    <a:lstStyle/>
                    <a:p>
                      <a:pPr algn="ctr"/>
                      <a:endParaRPr lang="fr-FR" sz="1600" dirty="0"/>
                    </a:p>
                  </a:txBody>
                  <a:tcPr/>
                </a:tc>
                <a:tc>
                  <a:txBody>
                    <a:bodyPr/>
                    <a:lstStyle/>
                    <a:p>
                      <a:pPr algn="ctr"/>
                      <a:r>
                        <a:rPr lang="fr-FR" sz="1600" dirty="0" smtClean="0"/>
                        <a:t>CP</a:t>
                      </a:r>
                      <a:endParaRPr lang="fr-FR" sz="1600" dirty="0"/>
                    </a:p>
                  </a:txBody>
                  <a:tcPr/>
                </a:tc>
                <a:tc>
                  <a:txBody>
                    <a:bodyPr/>
                    <a:lstStyle/>
                    <a:p>
                      <a:pPr algn="ctr"/>
                      <a:r>
                        <a:rPr lang="fr-FR" sz="1600" dirty="0" smtClean="0"/>
                        <a:t>CE1</a:t>
                      </a:r>
                      <a:endParaRPr lang="fr-FR" sz="1600" dirty="0"/>
                    </a:p>
                  </a:txBody>
                  <a:tcPr/>
                </a:tc>
                <a:tc>
                  <a:txBody>
                    <a:bodyPr/>
                    <a:lstStyle/>
                    <a:p>
                      <a:pPr algn="ctr"/>
                      <a:r>
                        <a:rPr lang="fr-FR" sz="1600" dirty="0" smtClean="0"/>
                        <a:t>CE2</a:t>
                      </a:r>
                      <a:endParaRPr lang="fr-FR" sz="1600" dirty="0"/>
                    </a:p>
                  </a:txBody>
                  <a:tcPr/>
                </a:tc>
                <a:tc>
                  <a:txBody>
                    <a:bodyPr/>
                    <a:lstStyle/>
                    <a:p>
                      <a:pPr algn="ctr"/>
                      <a:r>
                        <a:rPr lang="fr-FR" sz="1600" dirty="0" smtClean="0"/>
                        <a:t>CM1</a:t>
                      </a:r>
                      <a:endParaRPr lang="fr-FR" sz="1600" dirty="0"/>
                    </a:p>
                  </a:txBody>
                  <a:tcPr/>
                </a:tc>
                <a:tc>
                  <a:txBody>
                    <a:bodyPr/>
                    <a:lstStyle/>
                    <a:p>
                      <a:pPr algn="ctr"/>
                      <a:r>
                        <a:rPr lang="fr-FR" sz="1600" dirty="0" smtClean="0"/>
                        <a:t>CM2</a:t>
                      </a:r>
                      <a:endParaRPr lang="fr-FR" sz="1600" dirty="0"/>
                    </a:p>
                  </a:txBody>
                  <a:tcPr/>
                </a:tc>
                <a:tc>
                  <a:txBody>
                    <a:bodyPr/>
                    <a:lstStyle/>
                    <a:p>
                      <a:pPr algn="ctr"/>
                      <a:r>
                        <a:rPr lang="fr-FR" sz="1600" dirty="0" smtClean="0"/>
                        <a:t>6ème</a:t>
                      </a:r>
                      <a:endParaRPr lang="fr-FR" sz="1600" dirty="0"/>
                    </a:p>
                  </a:txBody>
                  <a:tcPr/>
                </a:tc>
                <a:tc>
                  <a:txBody>
                    <a:bodyPr/>
                    <a:lstStyle/>
                    <a:p>
                      <a:pPr algn="ctr"/>
                      <a:r>
                        <a:rPr lang="fr-FR" sz="1600" dirty="0" smtClean="0"/>
                        <a:t>5ème</a:t>
                      </a:r>
                      <a:endParaRPr lang="fr-FR" sz="1600" dirty="0"/>
                    </a:p>
                  </a:txBody>
                  <a:tcPr/>
                </a:tc>
                <a:tc>
                  <a:txBody>
                    <a:bodyPr/>
                    <a:lstStyle/>
                    <a:p>
                      <a:pPr algn="ctr"/>
                      <a:r>
                        <a:rPr lang="fr-FR" sz="1600" dirty="0" smtClean="0"/>
                        <a:t>4ème</a:t>
                      </a:r>
                      <a:endParaRPr lang="fr-FR" sz="1600" dirty="0"/>
                    </a:p>
                  </a:txBody>
                  <a:tcPr/>
                </a:tc>
                <a:tc>
                  <a:txBody>
                    <a:bodyPr/>
                    <a:lstStyle/>
                    <a:p>
                      <a:pPr algn="ctr"/>
                      <a:r>
                        <a:rPr lang="fr-FR" sz="1600" dirty="0" smtClean="0"/>
                        <a:t>3éme</a:t>
                      </a:r>
                      <a:endParaRPr lang="fr-FR" sz="1600" dirty="0"/>
                    </a:p>
                  </a:txBody>
                  <a:tcPr/>
                </a:tc>
              </a:tr>
            </a:tbl>
          </a:graphicData>
        </a:graphic>
      </p:graphicFrame>
      <p:sp>
        <p:nvSpPr>
          <p:cNvPr id="15" name="Flèche vers le bas 14"/>
          <p:cNvSpPr/>
          <p:nvPr/>
        </p:nvSpPr>
        <p:spPr>
          <a:xfrm>
            <a:off x="4979639" y="3969933"/>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 name="Flèche vers le bas 15"/>
          <p:cNvSpPr/>
          <p:nvPr/>
        </p:nvSpPr>
        <p:spPr>
          <a:xfrm>
            <a:off x="5724160" y="3991142"/>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7" name="Flèche vers le bas 16"/>
          <p:cNvSpPr/>
          <p:nvPr/>
        </p:nvSpPr>
        <p:spPr>
          <a:xfrm>
            <a:off x="6464450" y="3991142"/>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8" name="Ellipse 17"/>
          <p:cNvSpPr/>
          <p:nvPr/>
        </p:nvSpPr>
        <p:spPr>
          <a:xfrm>
            <a:off x="2123660" y="443035"/>
            <a:ext cx="1491670" cy="6664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9" name="Ellipse 18"/>
          <p:cNvSpPr/>
          <p:nvPr/>
        </p:nvSpPr>
        <p:spPr>
          <a:xfrm>
            <a:off x="4171506" y="1106352"/>
            <a:ext cx="1491670" cy="6664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0" name="Ellipse 19"/>
          <p:cNvSpPr/>
          <p:nvPr/>
        </p:nvSpPr>
        <p:spPr>
          <a:xfrm>
            <a:off x="6648437" y="1772770"/>
            <a:ext cx="1491670" cy="6664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3" name="Text Box 18"/>
          <p:cNvSpPr txBox="1">
            <a:spLocks noChangeArrowheads="1"/>
          </p:cNvSpPr>
          <p:nvPr/>
        </p:nvSpPr>
        <p:spPr bwMode="auto">
          <a:xfrm>
            <a:off x="-14287" y="6519862"/>
            <a:ext cx="1371600" cy="338138"/>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L’évaluation</a:t>
            </a:r>
            <a:endParaRPr lang="fr-FR" sz="1600" dirty="0">
              <a:solidFill>
                <a:schemeClr val="accent2"/>
              </a:solidFill>
              <a:latin typeface="Arial Narrow" pitchFamily="26" charset="0"/>
            </a:endParaRPr>
          </a:p>
        </p:txBody>
      </p:sp>
      <p:pic>
        <p:nvPicPr>
          <p:cNvPr id="25" name="Picture 57" descr="logo academie quadri - en tete"/>
          <p:cNvPicPr>
            <a:picLocks noChangeAspect="1" noChangeArrowheads="1"/>
          </p:cNvPicPr>
          <p:nvPr/>
        </p:nvPicPr>
        <p:blipFill>
          <a:blip r:embed="rId6"/>
          <a:srcRect/>
          <a:stretch>
            <a:fillRect/>
          </a:stretch>
        </p:blipFill>
        <p:spPr bwMode="auto">
          <a:xfrm>
            <a:off x="0" y="0"/>
            <a:ext cx="1357313" cy="731838"/>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55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10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2000"/>
                                        <p:tgtEl>
                                          <p:spTgt spid="14"/>
                                        </p:tgtEl>
                                      </p:cBhvr>
                                    </p:animEffect>
                                  </p:childTnLst>
                                </p:cTn>
                              </p:par>
                            </p:childTnLst>
                          </p:cTn>
                        </p:par>
                        <p:par>
                          <p:cTn id="34" fill="hold">
                            <p:stCondLst>
                              <p:cond delay="2000"/>
                            </p:stCondLst>
                            <p:childTnLst>
                              <p:par>
                                <p:cTn id="35" presetID="6" presetClass="entr" presetSubtype="32"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out)">
                                      <p:cBhvr>
                                        <p:cTn id="37" dur="1000"/>
                                        <p:tgtEl>
                                          <p:spTgt spid="18"/>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1000"/>
                                        <p:tgtEl>
                                          <p:spTgt spid="15"/>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2000"/>
                                        <p:tgtEl>
                                          <p:spTgt spid="13"/>
                                        </p:tgtEl>
                                      </p:cBhvr>
                                    </p:animEffect>
                                  </p:childTnLst>
                                </p:cTn>
                              </p:par>
                            </p:childTnLst>
                          </p:cTn>
                        </p:par>
                        <p:par>
                          <p:cTn id="46" fill="hold">
                            <p:stCondLst>
                              <p:cond delay="6000"/>
                            </p:stCondLst>
                            <p:childTnLst>
                              <p:par>
                                <p:cTn id="47" presetID="6" presetClass="entr" presetSubtype="32"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out)">
                                      <p:cBhvr>
                                        <p:cTn id="49" dur="1000"/>
                                        <p:tgtEl>
                                          <p:spTgt spid="19"/>
                                        </p:tgtEl>
                                      </p:cBhvr>
                                    </p:animEffect>
                                  </p:childTnLst>
                                </p:cTn>
                              </p:par>
                            </p:childTnLst>
                          </p:cTn>
                        </p:par>
                        <p:par>
                          <p:cTn id="50" fill="hold">
                            <p:stCondLst>
                              <p:cond delay="70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1000"/>
                                        <p:tgtEl>
                                          <p:spTgt spid="16"/>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2000"/>
                                        <p:tgtEl>
                                          <p:spTgt spid="12"/>
                                        </p:tgtEl>
                                      </p:cBhvr>
                                    </p:animEffect>
                                  </p:childTnLst>
                                </p:cTn>
                              </p:par>
                            </p:childTnLst>
                          </p:cTn>
                        </p:par>
                        <p:par>
                          <p:cTn id="58" fill="hold">
                            <p:stCondLst>
                              <p:cond delay="10000"/>
                            </p:stCondLst>
                            <p:childTnLst>
                              <p:par>
                                <p:cTn id="59" presetID="6" presetClass="entr" presetSubtype="32"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out)">
                                      <p:cBhvr>
                                        <p:cTn id="61" dur="1000"/>
                                        <p:tgtEl>
                                          <p:spTgt spid="20"/>
                                        </p:tgtEl>
                                      </p:cBhvr>
                                    </p:animEffect>
                                  </p:childTnLst>
                                </p:cTn>
                              </p:par>
                            </p:childTnLst>
                          </p:cTn>
                        </p:par>
                        <p:par>
                          <p:cTn id="62" fill="hold">
                            <p:stCondLst>
                              <p:cond delay="11000"/>
                            </p:stCondLst>
                            <p:childTnLst>
                              <p:par>
                                <p:cTn id="63" presetID="22" presetClass="entr" presetSubtype="1"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up)">
                                      <p:cBhvr>
                                        <p:cTn id="6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Image 16"/>
          <p:cNvPicPr>
            <a:picLocks noChangeAspect="1"/>
          </p:cNvPicPr>
          <p:nvPr/>
        </p:nvPicPr>
        <p:blipFill>
          <a:blip r:embed="rId3"/>
          <a:stretch>
            <a:fillRect/>
          </a:stretch>
        </p:blipFill>
        <p:spPr>
          <a:xfrm>
            <a:off x="1371600" y="700012"/>
            <a:ext cx="3811120" cy="5366670"/>
          </a:xfrm>
          <a:prstGeom prst="rect">
            <a:avLst/>
          </a:prstGeom>
        </p:spPr>
      </p:pic>
      <p:pic>
        <p:nvPicPr>
          <p:cNvPr id="21" name="Image 20"/>
          <p:cNvPicPr>
            <a:picLocks noChangeAspect="1"/>
          </p:cNvPicPr>
          <p:nvPr/>
        </p:nvPicPr>
        <p:blipFill>
          <a:blip r:embed="rId4"/>
          <a:stretch>
            <a:fillRect/>
          </a:stretch>
        </p:blipFill>
        <p:spPr>
          <a:xfrm>
            <a:off x="1653308" y="700012"/>
            <a:ext cx="4131006" cy="5152282"/>
          </a:xfrm>
          <a:prstGeom prst="rect">
            <a:avLst/>
          </a:prstGeom>
        </p:spPr>
      </p:pic>
      <p:pic>
        <p:nvPicPr>
          <p:cNvPr id="23" name="Image 22"/>
          <p:cNvPicPr>
            <a:picLocks noChangeAspect="1"/>
          </p:cNvPicPr>
          <p:nvPr/>
        </p:nvPicPr>
        <p:blipFill>
          <a:blip r:embed="rId5"/>
          <a:stretch>
            <a:fillRect/>
          </a:stretch>
        </p:blipFill>
        <p:spPr>
          <a:xfrm>
            <a:off x="2977916" y="96044"/>
            <a:ext cx="4586974" cy="6223000"/>
          </a:xfrm>
          <a:prstGeom prst="rect">
            <a:avLst/>
          </a:prstGeom>
          <a:ln w="12700" cmpd="sng">
            <a:solidFill>
              <a:srgbClr val="DA1F28"/>
            </a:solidFill>
          </a:ln>
        </p:spPr>
      </p:pic>
      <p:pic>
        <p:nvPicPr>
          <p:cNvPr id="24" name="Image 23"/>
          <p:cNvPicPr>
            <a:picLocks noChangeAspect="1"/>
          </p:cNvPicPr>
          <p:nvPr/>
        </p:nvPicPr>
        <p:blipFill>
          <a:blip r:embed="rId6"/>
          <a:stretch>
            <a:fillRect/>
          </a:stretch>
        </p:blipFill>
        <p:spPr>
          <a:xfrm>
            <a:off x="3937000" y="96044"/>
            <a:ext cx="5207000" cy="6223000"/>
          </a:xfrm>
          <a:prstGeom prst="rect">
            <a:avLst/>
          </a:prstGeom>
          <a:ln w="25400" cap="flat" cmpd="sng" algn="ctr">
            <a:solidFill>
              <a:srgbClr val="DA1F28"/>
            </a:solidFill>
            <a:prstDash val="solid"/>
            <a:round/>
            <a:headEnd type="none" w="med" len="med"/>
            <a:tailEnd type="none" w="med" len="med"/>
          </a:ln>
        </p:spPr>
      </p:pic>
      <p:pic>
        <p:nvPicPr>
          <p:cNvPr id="25" name="Image 24"/>
          <p:cNvPicPr>
            <a:picLocks noChangeAspect="1"/>
          </p:cNvPicPr>
          <p:nvPr/>
        </p:nvPicPr>
        <p:blipFill>
          <a:blip r:embed="rId7"/>
          <a:stretch>
            <a:fillRect/>
          </a:stretch>
        </p:blipFill>
        <p:spPr>
          <a:xfrm>
            <a:off x="6032842" y="96044"/>
            <a:ext cx="2832100" cy="6223000"/>
          </a:xfrm>
          <a:prstGeom prst="rect">
            <a:avLst/>
          </a:prstGeom>
          <a:ln w="38100" cap="flat" cmpd="sng" algn="ctr">
            <a:solidFill>
              <a:srgbClr val="DA1F28"/>
            </a:solidFill>
            <a:prstDash val="solid"/>
            <a:round/>
            <a:headEnd type="none" w="med" len="med"/>
            <a:tailEnd type="none" w="med" len="med"/>
          </a:ln>
        </p:spPr>
      </p:pic>
      <p:sp>
        <p:nvSpPr>
          <p:cNvPr id="8"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sp>
        <p:nvSpPr>
          <p:cNvPr id="10" name="Text Box 18"/>
          <p:cNvSpPr txBox="1">
            <a:spLocks noChangeArrowheads="1"/>
          </p:cNvSpPr>
          <p:nvPr/>
        </p:nvSpPr>
        <p:spPr bwMode="auto">
          <a:xfrm>
            <a:off x="-14287" y="6519862"/>
            <a:ext cx="1371600" cy="338138"/>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L’évaluation</a:t>
            </a:r>
            <a:endParaRPr lang="fr-FR" sz="1600" dirty="0">
              <a:solidFill>
                <a:schemeClr val="accent2"/>
              </a:solidFill>
              <a:latin typeface="Arial Narrow" pitchFamily="26" charset="0"/>
            </a:endParaRPr>
          </a:p>
        </p:txBody>
      </p:sp>
      <p:pic>
        <p:nvPicPr>
          <p:cNvPr id="12" name="Picture 57" descr="logo academie quadri - en tete"/>
          <p:cNvPicPr>
            <a:picLocks noChangeAspect="1" noChangeArrowheads="1"/>
          </p:cNvPicPr>
          <p:nvPr/>
        </p:nvPicPr>
        <p:blipFill>
          <a:blip r:embed="rId8"/>
          <a:srcRect/>
          <a:stretch>
            <a:fillRect/>
          </a:stretch>
        </p:blipFill>
        <p:spPr bwMode="auto">
          <a:xfrm>
            <a:off x="0" y="142875"/>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633319" y="731838"/>
            <a:ext cx="3746753" cy="5448907"/>
          </a:xfrm>
          <a:prstGeom prst="rect">
            <a:avLst/>
          </a:prstGeom>
        </p:spPr>
      </p:pic>
      <p:pic>
        <p:nvPicPr>
          <p:cNvPr id="9" name="Image 8"/>
          <p:cNvPicPr>
            <a:picLocks noChangeAspect="1"/>
          </p:cNvPicPr>
          <p:nvPr/>
        </p:nvPicPr>
        <p:blipFill>
          <a:blip r:embed="rId4"/>
          <a:stretch>
            <a:fillRect/>
          </a:stretch>
        </p:blipFill>
        <p:spPr>
          <a:xfrm>
            <a:off x="1660786" y="317482"/>
            <a:ext cx="6745186" cy="1817071"/>
          </a:xfrm>
          <a:prstGeom prst="rect">
            <a:avLst/>
          </a:prstGeom>
          <a:ln w="12700" cmpd="sng">
            <a:solidFill>
              <a:srgbClr val="DA1F28"/>
            </a:solidFill>
          </a:ln>
        </p:spPr>
      </p:pic>
      <p:pic>
        <p:nvPicPr>
          <p:cNvPr id="10" name="Image 9"/>
          <p:cNvPicPr>
            <a:picLocks noChangeAspect="1"/>
          </p:cNvPicPr>
          <p:nvPr/>
        </p:nvPicPr>
        <p:blipFill>
          <a:blip r:embed="rId5"/>
          <a:stretch>
            <a:fillRect/>
          </a:stretch>
        </p:blipFill>
        <p:spPr>
          <a:xfrm>
            <a:off x="2820416" y="997903"/>
            <a:ext cx="6134100" cy="2273300"/>
          </a:xfrm>
          <a:prstGeom prst="rect">
            <a:avLst/>
          </a:prstGeom>
          <a:ln w="28575" cmpd="sng">
            <a:solidFill>
              <a:srgbClr val="DA1F28"/>
            </a:solidFill>
          </a:ln>
        </p:spPr>
      </p:pic>
      <p:pic>
        <p:nvPicPr>
          <p:cNvPr id="11" name="Image 10"/>
          <p:cNvPicPr>
            <a:picLocks noChangeAspect="1"/>
          </p:cNvPicPr>
          <p:nvPr/>
        </p:nvPicPr>
        <p:blipFill>
          <a:blip r:embed="rId6"/>
          <a:stretch>
            <a:fillRect/>
          </a:stretch>
        </p:blipFill>
        <p:spPr>
          <a:xfrm>
            <a:off x="633319" y="2469005"/>
            <a:ext cx="8051800" cy="2324100"/>
          </a:xfrm>
          <a:prstGeom prst="rect">
            <a:avLst/>
          </a:prstGeom>
          <a:ln w="38100" cmpd="sng">
            <a:solidFill>
              <a:srgbClr val="DA1F28"/>
            </a:solidFill>
          </a:ln>
        </p:spPr>
      </p:pic>
      <p:pic>
        <p:nvPicPr>
          <p:cNvPr id="12" name="Image 11"/>
          <p:cNvPicPr>
            <a:picLocks noChangeAspect="1"/>
          </p:cNvPicPr>
          <p:nvPr/>
        </p:nvPicPr>
        <p:blipFill>
          <a:blip r:embed="rId7"/>
          <a:stretch>
            <a:fillRect/>
          </a:stretch>
        </p:blipFill>
        <p:spPr>
          <a:xfrm>
            <a:off x="936125" y="2580438"/>
            <a:ext cx="8207875" cy="3827506"/>
          </a:xfrm>
          <a:prstGeom prst="rect">
            <a:avLst/>
          </a:prstGeom>
          <a:ln w="38100" cmpd="sng">
            <a:solidFill>
              <a:srgbClr val="DA1F28"/>
            </a:solidFill>
          </a:ln>
        </p:spPr>
      </p:pic>
      <p:sp>
        <p:nvSpPr>
          <p:cNvPr id="15" name="Text Box 18"/>
          <p:cNvSpPr txBox="1">
            <a:spLocks noChangeArrowheads="1"/>
          </p:cNvSpPr>
          <p:nvPr/>
        </p:nvSpPr>
        <p:spPr bwMode="auto">
          <a:xfrm>
            <a:off x="0" y="6519862"/>
            <a:ext cx="1371600" cy="338138"/>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L’évaluation</a:t>
            </a:r>
            <a:endParaRPr lang="fr-FR" sz="1600" dirty="0">
              <a:solidFill>
                <a:schemeClr val="accent2"/>
              </a:solidFill>
              <a:latin typeface="Arial Narrow" pitchFamily="26" charset="0"/>
            </a:endParaRPr>
          </a:p>
        </p:txBody>
      </p:sp>
      <p:pic>
        <p:nvPicPr>
          <p:cNvPr id="17" name="Picture 57" descr="logo academie quadri - en tete"/>
          <p:cNvPicPr>
            <a:picLocks noChangeAspect="1" noChangeArrowheads="1"/>
          </p:cNvPicPr>
          <p:nvPr/>
        </p:nvPicPr>
        <p:blipFill>
          <a:blip r:embed="rId8"/>
          <a:srcRect/>
          <a:stretch>
            <a:fillRect/>
          </a:stretch>
        </p:blipFill>
        <p:spPr bwMode="auto">
          <a:xfrm>
            <a:off x="14287" y="0"/>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13" name="Image 12"/>
          <p:cNvPicPr>
            <a:picLocks noChangeAspect="1"/>
          </p:cNvPicPr>
          <p:nvPr/>
        </p:nvPicPr>
        <p:blipFill>
          <a:blip r:embed="rId3"/>
          <a:stretch>
            <a:fillRect/>
          </a:stretch>
        </p:blipFill>
        <p:spPr>
          <a:xfrm>
            <a:off x="1371600" y="97530"/>
            <a:ext cx="4407112" cy="6310414"/>
          </a:xfrm>
          <a:prstGeom prst="rect">
            <a:avLst/>
          </a:prstGeom>
        </p:spPr>
      </p:pic>
      <p:sp>
        <p:nvSpPr>
          <p:cNvPr id="14" name="Ellipse 13"/>
          <p:cNvSpPr/>
          <p:nvPr/>
        </p:nvSpPr>
        <p:spPr>
          <a:xfrm>
            <a:off x="3404444" y="313757"/>
            <a:ext cx="1951255" cy="4790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15" name="Image 14"/>
          <p:cNvPicPr>
            <a:picLocks noChangeAspect="1"/>
          </p:cNvPicPr>
          <p:nvPr/>
        </p:nvPicPr>
        <p:blipFill>
          <a:blip r:embed="rId4"/>
          <a:stretch>
            <a:fillRect/>
          </a:stretch>
        </p:blipFill>
        <p:spPr>
          <a:xfrm>
            <a:off x="527969" y="978492"/>
            <a:ext cx="8258167" cy="3666453"/>
          </a:xfrm>
          <a:prstGeom prst="rect">
            <a:avLst/>
          </a:prstGeom>
        </p:spPr>
      </p:pic>
      <p:pic>
        <p:nvPicPr>
          <p:cNvPr id="16" name="Image 15"/>
          <p:cNvPicPr>
            <a:picLocks noChangeAspect="1"/>
          </p:cNvPicPr>
          <p:nvPr/>
        </p:nvPicPr>
        <p:blipFill>
          <a:blip r:embed="rId5"/>
          <a:stretch>
            <a:fillRect/>
          </a:stretch>
        </p:blipFill>
        <p:spPr>
          <a:xfrm>
            <a:off x="527969" y="2092786"/>
            <a:ext cx="8258167" cy="4315158"/>
          </a:xfrm>
          <a:prstGeom prst="rect">
            <a:avLst/>
          </a:prstGeom>
        </p:spPr>
      </p:pic>
      <p:sp>
        <p:nvSpPr>
          <p:cNvPr id="9" name="Text Box 18"/>
          <p:cNvSpPr txBox="1">
            <a:spLocks noChangeArrowheads="1"/>
          </p:cNvSpPr>
          <p:nvPr/>
        </p:nvSpPr>
        <p:spPr bwMode="auto">
          <a:xfrm>
            <a:off x="0" y="6519862"/>
            <a:ext cx="1371600" cy="338138"/>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L’évaluation</a:t>
            </a:r>
            <a:endParaRPr lang="fr-FR" sz="1600" dirty="0">
              <a:solidFill>
                <a:schemeClr val="accent2"/>
              </a:solidFill>
              <a:latin typeface="Arial Narrow" pitchFamily="26" charset="0"/>
            </a:endParaRPr>
          </a:p>
        </p:txBody>
      </p:sp>
      <p:pic>
        <p:nvPicPr>
          <p:cNvPr id="11" name="Picture 57" descr="logo academie quadri - en tete"/>
          <p:cNvPicPr>
            <a:picLocks noChangeAspect="1" noChangeArrowheads="1"/>
          </p:cNvPicPr>
          <p:nvPr/>
        </p:nvPicPr>
        <p:blipFill>
          <a:blip r:embed="rId6"/>
          <a:srcRect/>
          <a:stretch>
            <a:fillRect/>
          </a:stretch>
        </p:blipFill>
        <p:spPr bwMode="auto">
          <a:xfrm>
            <a:off x="0" y="142875"/>
            <a:ext cx="1357313" cy="731838"/>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25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Line 2"/>
          <p:cNvSpPr>
            <a:spLocks noChangeShapeType="1"/>
          </p:cNvSpPr>
          <p:nvPr/>
        </p:nvSpPr>
        <p:spPr bwMode="auto">
          <a:xfrm>
            <a:off x="1371600" y="0"/>
            <a:ext cx="0" cy="6858000"/>
          </a:xfrm>
          <a:prstGeom prst="line">
            <a:avLst/>
          </a:prstGeom>
          <a:noFill/>
          <a:ln w="9525">
            <a:solidFill>
              <a:srgbClr val="99CCFF"/>
            </a:solidFill>
            <a:miter lim="800000"/>
            <a:headEnd/>
            <a:tailEnd/>
          </a:ln>
        </p:spPr>
        <p:txBody>
          <a:bodyPr wrap="none">
            <a:prstTxWarp prst="textNoShape">
              <a:avLst/>
            </a:prstTxWarp>
          </a:bodyPr>
          <a:lstStyle/>
          <a:p>
            <a:endParaRPr lang="fr-FR"/>
          </a:p>
        </p:txBody>
      </p:sp>
      <p:pic>
        <p:nvPicPr>
          <p:cNvPr id="11" name="Image 10"/>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07870" y="874713"/>
            <a:ext cx="3848100" cy="5600700"/>
          </a:xfrm>
          <a:prstGeom prst="rect">
            <a:avLst/>
          </a:prstGeom>
        </p:spPr>
      </p:pic>
      <p:sp>
        <p:nvSpPr>
          <p:cNvPr id="2" name="Rectangle à coins arrondis 1"/>
          <p:cNvSpPr/>
          <p:nvPr/>
        </p:nvSpPr>
        <p:spPr>
          <a:xfrm>
            <a:off x="4932050" y="327381"/>
            <a:ext cx="3168440" cy="50407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400" b="1" dirty="0" smtClean="0"/>
              <a:t>L’évaluation / Socle</a:t>
            </a:r>
            <a:endParaRPr lang="fr-FR" sz="2400" b="1" dirty="0"/>
          </a:p>
        </p:txBody>
      </p:sp>
      <p:pic>
        <p:nvPicPr>
          <p:cNvPr id="9" name="Image 8"/>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874289" y="1058509"/>
            <a:ext cx="3800475" cy="5600700"/>
          </a:xfrm>
          <a:prstGeom prst="rect">
            <a:avLst/>
          </a:prstGeom>
        </p:spPr>
      </p:pic>
      <p:pic>
        <p:nvPicPr>
          <p:cNvPr id="12" name="Image 11"/>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185074" y="1303539"/>
            <a:ext cx="3810000" cy="5572125"/>
          </a:xfrm>
          <a:prstGeom prst="rect">
            <a:avLst/>
          </a:prstGeom>
        </p:spPr>
      </p:pic>
      <p:graphicFrame>
        <p:nvGraphicFramePr>
          <p:cNvPr id="8" name="Tableau 7"/>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0824323"/>
              </p:ext>
            </p:extLst>
          </p:nvPr>
        </p:nvGraphicFramePr>
        <p:xfrm>
          <a:off x="323406" y="4713443"/>
          <a:ext cx="8425176" cy="579120"/>
        </p:xfrm>
        <a:graphic>
          <a:graphicData uri="http://schemas.openxmlformats.org/drawingml/2006/table">
            <a:tbl>
              <a:tblPr firstRow="1" bandRow="1">
                <a:tableStyleId>{5C22544A-7EE6-4342-B048-85BDC9FD1C3A}</a:tableStyleId>
              </a:tblPr>
              <a:tblGrid>
                <a:gridCol w="702098"/>
                <a:gridCol w="702098"/>
                <a:gridCol w="702098"/>
                <a:gridCol w="702098"/>
                <a:gridCol w="702098"/>
                <a:gridCol w="702098"/>
                <a:gridCol w="702098"/>
                <a:gridCol w="702098"/>
                <a:gridCol w="702098"/>
                <a:gridCol w="702098"/>
                <a:gridCol w="702098"/>
                <a:gridCol w="702098"/>
              </a:tblGrid>
              <a:tr h="370840">
                <a:tc>
                  <a:txBody>
                    <a:bodyPr/>
                    <a:lstStyle/>
                    <a:p>
                      <a:pPr algn="ctr"/>
                      <a:endParaRPr lang="fr-FR" sz="1600" b="1" dirty="0">
                        <a:solidFill>
                          <a:schemeClr val="tx1"/>
                        </a:solidFill>
                      </a:endParaRPr>
                    </a:p>
                  </a:txBody>
                  <a:tcPr/>
                </a:tc>
                <a:tc>
                  <a:txBody>
                    <a:bodyPr/>
                    <a:lstStyle/>
                    <a:p>
                      <a:pPr algn="ctr"/>
                      <a:endParaRPr lang="fr-FR" sz="1600" b="1" dirty="0">
                        <a:solidFill>
                          <a:schemeClr val="tx1"/>
                        </a:solidFill>
                      </a:endParaRPr>
                    </a:p>
                  </a:txBody>
                  <a:tcPr/>
                </a:tc>
                <a:tc>
                  <a:txBody>
                    <a:bodyPr/>
                    <a:lstStyle/>
                    <a:p>
                      <a:pPr algn="ctr"/>
                      <a:endParaRPr lang="fr-FR" sz="1600" b="1" dirty="0">
                        <a:solidFill>
                          <a:schemeClr val="tx1"/>
                        </a:solidFill>
                      </a:endParaRPr>
                    </a:p>
                  </a:txBody>
                  <a:tcPr/>
                </a:tc>
                <a:tc>
                  <a:txBody>
                    <a:bodyPr/>
                    <a:lstStyle/>
                    <a:p>
                      <a:pPr algn="ctr"/>
                      <a:r>
                        <a:rPr lang="fr-FR" sz="1600" dirty="0" smtClean="0"/>
                        <a:t>CP</a:t>
                      </a:r>
                      <a:endParaRPr lang="fr-FR" sz="1600" b="1" dirty="0">
                        <a:solidFill>
                          <a:schemeClr val="tx1"/>
                        </a:solidFill>
                      </a:endParaRPr>
                    </a:p>
                  </a:txBody>
                  <a:tcPr/>
                </a:tc>
                <a:tc>
                  <a:txBody>
                    <a:bodyPr/>
                    <a:lstStyle/>
                    <a:p>
                      <a:pPr algn="ctr"/>
                      <a:r>
                        <a:rPr lang="fr-FR" sz="1600" dirty="0" smtClean="0"/>
                        <a:t>CE1</a:t>
                      </a:r>
                      <a:endParaRPr lang="fr-FR" sz="1600" b="1" dirty="0">
                        <a:solidFill>
                          <a:schemeClr val="tx1"/>
                        </a:solidFill>
                      </a:endParaRPr>
                    </a:p>
                  </a:txBody>
                  <a:tcPr/>
                </a:tc>
                <a:tc>
                  <a:txBody>
                    <a:bodyPr/>
                    <a:lstStyle/>
                    <a:p>
                      <a:pPr algn="ctr"/>
                      <a:r>
                        <a:rPr lang="fr-FR" sz="1600" dirty="0" smtClean="0"/>
                        <a:t>CE2</a:t>
                      </a:r>
                      <a:endParaRPr lang="fr-FR" sz="1600" b="1" dirty="0">
                        <a:solidFill>
                          <a:schemeClr val="tx1"/>
                        </a:solidFill>
                      </a:endParaRPr>
                    </a:p>
                  </a:txBody>
                  <a:tcPr/>
                </a:tc>
                <a:tc>
                  <a:txBody>
                    <a:bodyPr/>
                    <a:lstStyle/>
                    <a:p>
                      <a:pPr algn="ctr"/>
                      <a:r>
                        <a:rPr lang="fr-FR" sz="1600" dirty="0" smtClean="0"/>
                        <a:t>CM1</a:t>
                      </a:r>
                      <a:endParaRPr lang="fr-FR" sz="1600" b="1" dirty="0">
                        <a:solidFill>
                          <a:schemeClr val="tx1"/>
                        </a:solidFill>
                      </a:endParaRPr>
                    </a:p>
                  </a:txBody>
                  <a:tcPr/>
                </a:tc>
                <a:tc>
                  <a:txBody>
                    <a:bodyPr/>
                    <a:lstStyle/>
                    <a:p>
                      <a:pPr algn="ctr"/>
                      <a:r>
                        <a:rPr lang="fr-FR" sz="1600" dirty="0" smtClean="0"/>
                        <a:t>CM2</a:t>
                      </a:r>
                      <a:endParaRPr lang="fr-FR" sz="1600" b="1" dirty="0">
                        <a:solidFill>
                          <a:schemeClr val="tx1"/>
                        </a:solidFill>
                      </a:endParaRPr>
                    </a:p>
                  </a:txBody>
                  <a:tcPr/>
                </a:tc>
                <a:tc>
                  <a:txBody>
                    <a:bodyPr/>
                    <a:lstStyle/>
                    <a:p>
                      <a:pPr algn="ctr"/>
                      <a:r>
                        <a:rPr lang="fr-FR" sz="1600" dirty="0" smtClean="0"/>
                        <a:t>6ème</a:t>
                      </a:r>
                      <a:endParaRPr lang="fr-FR" sz="1600" b="1" dirty="0">
                        <a:solidFill>
                          <a:schemeClr val="tx1"/>
                        </a:solidFill>
                      </a:endParaRPr>
                    </a:p>
                  </a:txBody>
                  <a:tcPr/>
                </a:tc>
                <a:tc>
                  <a:txBody>
                    <a:bodyPr/>
                    <a:lstStyle/>
                    <a:p>
                      <a:pPr algn="ctr"/>
                      <a:r>
                        <a:rPr lang="fr-FR" sz="1600" dirty="0" smtClean="0"/>
                        <a:t>5ème</a:t>
                      </a:r>
                      <a:endParaRPr lang="fr-FR" sz="1600" b="1" dirty="0">
                        <a:solidFill>
                          <a:schemeClr val="tx1"/>
                        </a:solidFill>
                      </a:endParaRPr>
                    </a:p>
                  </a:txBody>
                  <a:tcPr/>
                </a:tc>
                <a:tc>
                  <a:txBody>
                    <a:bodyPr/>
                    <a:lstStyle/>
                    <a:p>
                      <a:pPr algn="ctr"/>
                      <a:r>
                        <a:rPr lang="fr-FR" sz="1600" dirty="0" smtClean="0"/>
                        <a:t>4ème</a:t>
                      </a:r>
                      <a:endParaRPr lang="fr-FR" sz="1600" b="1" dirty="0">
                        <a:solidFill>
                          <a:schemeClr val="tx1"/>
                        </a:solidFill>
                      </a:endParaRPr>
                    </a:p>
                  </a:txBody>
                  <a:tcPr/>
                </a:tc>
                <a:tc>
                  <a:txBody>
                    <a:bodyPr/>
                    <a:lstStyle/>
                    <a:p>
                      <a:pPr algn="ctr"/>
                      <a:r>
                        <a:rPr lang="fr-FR" sz="1600" dirty="0" smtClean="0"/>
                        <a:t>3éme</a:t>
                      </a:r>
                      <a:endParaRPr lang="fr-FR" sz="1600" b="1" dirty="0">
                        <a:solidFill>
                          <a:schemeClr val="tx1"/>
                        </a:solidFill>
                      </a:endParaRPr>
                    </a:p>
                  </a:txBody>
                  <a:tcPr/>
                </a:tc>
              </a:tr>
            </a:tbl>
          </a:graphicData>
        </a:graphic>
      </p:graphicFrame>
      <p:sp>
        <p:nvSpPr>
          <p:cNvPr id="4" name="Rectangle à coins arrondis 3"/>
          <p:cNvSpPr/>
          <p:nvPr/>
        </p:nvSpPr>
        <p:spPr>
          <a:xfrm>
            <a:off x="334175" y="5457376"/>
            <a:ext cx="2074849" cy="108015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Cycle 1</a:t>
            </a:r>
          </a:p>
          <a:p>
            <a:pPr algn="ctr"/>
            <a:r>
              <a:rPr lang="fr-FR" b="1" dirty="0"/>
              <a:t>Apprentissages</a:t>
            </a:r>
          </a:p>
          <a:p>
            <a:pPr algn="ctr"/>
            <a:r>
              <a:rPr lang="fr-FR" b="1" dirty="0"/>
              <a:t>premiers</a:t>
            </a:r>
            <a:endParaRPr lang="fr-FR" dirty="0"/>
          </a:p>
        </p:txBody>
      </p:sp>
      <p:sp>
        <p:nvSpPr>
          <p:cNvPr id="5" name="Rectangle à coins arrondis 4"/>
          <p:cNvSpPr/>
          <p:nvPr/>
        </p:nvSpPr>
        <p:spPr>
          <a:xfrm>
            <a:off x="2460746" y="5457376"/>
            <a:ext cx="2021129" cy="108015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a:t>Cycle 2</a:t>
            </a:r>
          </a:p>
          <a:p>
            <a:pPr algn="ctr"/>
            <a:r>
              <a:rPr lang="fr-FR" b="1" dirty="0"/>
              <a:t>Apprentissages</a:t>
            </a:r>
          </a:p>
          <a:p>
            <a:pPr algn="ctr"/>
            <a:r>
              <a:rPr lang="fr-FR" b="1" dirty="0" smtClean="0"/>
              <a:t>fondamentaux</a:t>
            </a:r>
            <a:endParaRPr lang="fr-FR" b="1" dirty="0"/>
          </a:p>
        </p:txBody>
      </p:sp>
      <p:sp>
        <p:nvSpPr>
          <p:cNvPr id="6" name="Rectangle à coins arrondis 5"/>
          <p:cNvSpPr/>
          <p:nvPr/>
        </p:nvSpPr>
        <p:spPr>
          <a:xfrm>
            <a:off x="6674764" y="5457376"/>
            <a:ext cx="2289846" cy="10801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Cycle 4</a:t>
            </a:r>
          </a:p>
          <a:p>
            <a:pPr algn="ctr"/>
            <a:r>
              <a:rPr lang="fr-FR" b="1" dirty="0" smtClean="0"/>
              <a:t>Approfondissements</a:t>
            </a:r>
            <a:endParaRPr lang="fr-FR" b="1" dirty="0"/>
          </a:p>
        </p:txBody>
      </p:sp>
      <p:sp>
        <p:nvSpPr>
          <p:cNvPr id="7" name="Rectangle à coins arrondis 6"/>
          <p:cNvSpPr/>
          <p:nvPr/>
        </p:nvSpPr>
        <p:spPr>
          <a:xfrm>
            <a:off x="4617421" y="5457376"/>
            <a:ext cx="2002608" cy="108015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a:t>Cycle 3</a:t>
            </a:r>
          </a:p>
          <a:p>
            <a:pPr algn="ctr"/>
            <a:r>
              <a:rPr lang="fr-FR" b="1" dirty="0" smtClean="0"/>
              <a:t>Consolidation</a:t>
            </a:r>
            <a:endParaRPr lang="fr-FR" b="1" dirty="0"/>
          </a:p>
        </p:txBody>
      </p:sp>
      <p:sp>
        <p:nvSpPr>
          <p:cNvPr id="15" name="Ellipse 14"/>
          <p:cNvSpPr/>
          <p:nvPr/>
        </p:nvSpPr>
        <p:spPr>
          <a:xfrm>
            <a:off x="2409024" y="831451"/>
            <a:ext cx="743064" cy="4790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6" name="Ellipse 15"/>
          <p:cNvSpPr/>
          <p:nvPr/>
        </p:nvSpPr>
        <p:spPr>
          <a:xfrm>
            <a:off x="4617421" y="1191604"/>
            <a:ext cx="743064" cy="4790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Ellipse 16"/>
          <p:cNvSpPr/>
          <p:nvPr/>
        </p:nvSpPr>
        <p:spPr>
          <a:xfrm>
            <a:off x="6948330" y="1700760"/>
            <a:ext cx="743064" cy="4790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9" name="Flèche vers le bas 18"/>
          <p:cNvSpPr/>
          <p:nvPr/>
        </p:nvSpPr>
        <p:spPr>
          <a:xfrm>
            <a:off x="4355970" y="3943981"/>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0" name="Flèche vers le bas 19"/>
          <p:cNvSpPr/>
          <p:nvPr/>
        </p:nvSpPr>
        <p:spPr>
          <a:xfrm>
            <a:off x="6466593" y="3951038"/>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1" name="Flèche vers le bas 20"/>
          <p:cNvSpPr/>
          <p:nvPr/>
        </p:nvSpPr>
        <p:spPr>
          <a:xfrm>
            <a:off x="8514546" y="3951039"/>
            <a:ext cx="216030" cy="722301"/>
          </a:xfrm>
          <a:prstGeom prst="downArrow">
            <a:avLst>
              <a:gd name="adj1" fmla="val 50000"/>
              <a:gd name="adj2" fmla="val 8339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3" name="Text Box 18"/>
          <p:cNvSpPr txBox="1">
            <a:spLocks noChangeArrowheads="1"/>
          </p:cNvSpPr>
          <p:nvPr/>
        </p:nvSpPr>
        <p:spPr bwMode="auto">
          <a:xfrm>
            <a:off x="0" y="6537526"/>
            <a:ext cx="1371600" cy="338138"/>
          </a:xfrm>
          <a:prstGeom prst="rect">
            <a:avLst/>
          </a:prstGeom>
          <a:solidFill>
            <a:srgbClr val="CCECFF"/>
          </a:solidFill>
          <a:ln w="9525">
            <a:solidFill>
              <a:srgbClr val="3366FF"/>
            </a:solidFill>
            <a:miter lim="800000"/>
            <a:headEnd/>
            <a:tailEnd/>
          </a:ln>
        </p:spPr>
        <p:txBody>
          <a:bodyPr>
            <a:prstTxWarp prst="textNoShape">
              <a:avLst/>
            </a:prstTxWarp>
            <a:spAutoFit/>
          </a:bodyPr>
          <a:lstStyle/>
          <a:p>
            <a:pPr algn="ctr" eaLnBrk="1" hangingPunct="1">
              <a:spcBef>
                <a:spcPct val="50000"/>
              </a:spcBef>
            </a:pPr>
            <a:r>
              <a:rPr lang="fr-FR" sz="1600" dirty="0" smtClean="0">
                <a:solidFill>
                  <a:schemeClr val="accent2"/>
                </a:solidFill>
                <a:latin typeface="Arial Narrow" pitchFamily="26" charset="0"/>
              </a:rPr>
              <a:t>A. L’évaluation</a:t>
            </a:r>
            <a:endParaRPr lang="fr-FR" sz="1600" dirty="0">
              <a:solidFill>
                <a:schemeClr val="accent2"/>
              </a:solidFill>
              <a:latin typeface="Arial Narrow" pitchFamily="26" charset="0"/>
            </a:endParaRPr>
          </a:p>
        </p:txBody>
      </p:sp>
      <p:pic>
        <p:nvPicPr>
          <p:cNvPr id="25" name="Picture 57" descr="logo academie quadri - en tete"/>
          <p:cNvPicPr>
            <a:picLocks noChangeAspect="1" noChangeArrowheads="1"/>
          </p:cNvPicPr>
          <p:nvPr/>
        </p:nvPicPr>
        <p:blipFill>
          <a:blip r:embed="rId5"/>
          <a:srcRect/>
          <a:stretch>
            <a:fillRect/>
          </a:stretch>
        </p:blipFill>
        <p:spPr bwMode="auto">
          <a:xfrm>
            <a:off x="0" y="-38538"/>
            <a:ext cx="1357313" cy="731838"/>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926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10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0"/>
                                        <p:tgtEl>
                                          <p:spTgt spid="11"/>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2000"/>
                                        <p:tgtEl>
                                          <p:spTgt spid="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2000"/>
                                        <p:tgtEl>
                                          <p:spTgt spid="12"/>
                                        </p:tgtEl>
                                      </p:cBhvr>
                                    </p:animEffect>
                                  </p:childTnLst>
                                </p:cTn>
                              </p:par>
                            </p:childTnLst>
                          </p:cTn>
                        </p:par>
                        <p:par>
                          <p:cTn id="38" fill="hold">
                            <p:stCondLst>
                              <p:cond delay="6000"/>
                            </p:stCondLst>
                            <p:childTnLst>
                              <p:par>
                                <p:cTn id="39" presetID="6" presetClass="entr" presetSubtype="3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out)">
                                      <p:cBhvr>
                                        <p:cTn id="41" dur="1000"/>
                                        <p:tgtEl>
                                          <p:spTgt spid="15"/>
                                        </p:tgtEl>
                                      </p:cBhvr>
                                    </p:animEffect>
                                  </p:childTnLst>
                                </p:cTn>
                              </p:par>
                            </p:childTnLst>
                          </p:cTn>
                        </p:par>
                        <p:par>
                          <p:cTn id="42" fill="hold">
                            <p:stCondLst>
                              <p:cond delay="7000"/>
                            </p:stCondLst>
                            <p:childTnLst>
                              <p:par>
                                <p:cTn id="43" presetID="22" presetClass="entr" presetSubtype="1"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1000"/>
                                        <p:tgtEl>
                                          <p:spTgt spid="19"/>
                                        </p:tgtEl>
                                      </p:cBhvr>
                                    </p:animEffect>
                                  </p:childTnLst>
                                </p:cTn>
                              </p:par>
                            </p:childTnLst>
                          </p:cTn>
                        </p:par>
                        <p:par>
                          <p:cTn id="46" fill="hold">
                            <p:stCondLst>
                              <p:cond delay="8000"/>
                            </p:stCondLst>
                            <p:childTnLst>
                              <p:par>
                                <p:cTn id="47" presetID="6" presetClass="entr" presetSubtype="3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out)">
                                      <p:cBhvr>
                                        <p:cTn id="49" dur="1000"/>
                                        <p:tgtEl>
                                          <p:spTgt spid="16"/>
                                        </p:tgtEl>
                                      </p:cBhvr>
                                    </p:animEffect>
                                  </p:childTnLst>
                                </p:cTn>
                              </p:par>
                            </p:childTnLst>
                          </p:cTn>
                        </p:par>
                        <p:par>
                          <p:cTn id="50" fill="hold">
                            <p:stCondLst>
                              <p:cond delay="90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1000"/>
                                        <p:tgtEl>
                                          <p:spTgt spid="20"/>
                                        </p:tgtEl>
                                      </p:cBhvr>
                                    </p:animEffect>
                                  </p:childTnLst>
                                </p:cTn>
                              </p:par>
                            </p:childTnLst>
                          </p:cTn>
                        </p:par>
                        <p:par>
                          <p:cTn id="54" fill="hold">
                            <p:stCondLst>
                              <p:cond delay="10000"/>
                            </p:stCondLst>
                            <p:childTnLst>
                              <p:par>
                                <p:cTn id="55" presetID="6" presetClass="entr" presetSubtype="32"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ircle(out)">
                                      <p:cBhvr>
                                        <p:cTn id="57" dur="1000"/>
                                        <p:tgtEl>
                                          <p:spTgt spid="17"/>
                                        </p:tgtEl>
                                      </p:cBhvr>
                                    </p:animEffect>
                                  </p:childTnLst>
                                </p:cTn>
                              </p:par>
                            </p:childTnLst>
                          </p:cTn>
                        </p:par>
                        <p:par>
                          <p:cTn id="58" fill="hold">
                            <p:stCondLst>
                              <p:cond delay="11000"/>
                            </p:stCondLst>
                            <p:childTnLst>
                              <p:par>
                                <p:cTn id="59" presetID="22" presetClass="entr" presetSubtype="1"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up)">
                                      <p:cBhvr>
                                        <p:cTn id="6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15" grpId="0" animBg="1"/>
      <p:bldP spid="16" grpId="0" animBg="1"/>
      <p:bldP spid="17"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1">
                <a:lumMod val="75000"/>
              </a:schemeClr>
            </a:gs>
            <a:gs pos="100000">
              <a:srgbClr val="FFFFFF"/>
            </a:gs>
          </a:gsLst>
          <a:lin ang="1584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30765"/>
            <a:ext cx="7772400" cy="2601634"/>
          </a:xfrm>
        </p:spPr>
        <p:txBody>
          <a:bodyPr>
            <a:normAutofit/>
          </a:bodyPr>
          <a:lstStyle/>
          <a:p>
            <a:pPr algn="ctr"/>
            <a:r>
              <a:rPr lang="fr-FR" dirty="0" smtClean="0">
                <a:solidFill>
                  <a:schemeClr val="tx1">
                    <a:lumMod val="65000"/>
                    <a:lumOff val="35000"/>
                  </a:schemeClr>
                </a:solidFill>
                <a:latin typeface="Calibri"/>
                <a:cs typeface="Calibri"/>
              </a:rPr>
              <a:t>J3 – B</a:t>
            </a:r>
            <a:br>
              <a:rPr lang="fr-FR" dirty="0" smtClean="0">
                <a:solidFill>
                  <a:schemeClr val="tx1">
                    <a:lumMod val="65000"/>
                    <a:lumOff val="35000"/>
                  </a:schemeClr>
                </a:solidFill>
                <a:latin typeface="Calibri"/>
                <a:cs typeface="Calibri"/>
              </a:rPr>
            </a:br>
            <a:r>
              <a:rPr lang="fr-FR" dirty="0" smtClean="0">
                <a:solidFill>
                  <a:schemeClr val="tx1">
                    <a:lumMod val="65000"/>
                    <a:lumOff val="35000"/>
                  </a:schemeClr>
                </a:solidFill>
                <a:latin typeface="Calibri"/>
                <a:cs typeface="Calibri"/>
              </a:rPr>
              <a:t>Le parcours Avenir</a:t>
            </a:r>
            <a:endParaRPr lang="fr-FR" dirty="0"/>
          </a:p>
        </p:txBody>
      </p:sp>
      <p:sp>
        <p:nvSpPr>
          <p:cNvPr id="4" name="Espace réservé du pied de page 3"/>
          <p:cNvSpPr>
            <a:spLocks noGrp="1"/>
          </p:cNvSpPr>
          <p:nvPr>
            <p:ph type="ftr" sz="quarter" idx="11"/>
          </p:nvPr>
        </p:nvSpPr>
        <p:spPr>
          <a:xfrm>
            <a:off x="4380072" y="6407944"/>
            <a:ext cx="3720320" cy="365125"/>
          </a:xfrm>
        </p:spPr>
        <p:txBody>
          <a:bodyPr/>
          <a:lstStyle/>
          <a:p>
            <a:r>
              <a:rPr lang="fr-FR" smtClean="0">
                <a:solidFill>
                  <a:srgbClr val="2DA2BF">
                    <a:tint val="20000"/>
                  </a:srgbClr>
                </a:solidFill>
              </a:rPr>
              <a:t>Collèges IEN ASH - IEN ET  R 2016  </a:t>
            </a:r>
            <a:endParaRPr lang="fr-FR" dirty="0">
              <a:solidFill>
                <a:srgbClr val="2DA2BF">
                  <a:tint val="20000"/>
                </a:srgbClr>
              </a:solidFill>
            </a:endParaRPr>
          </a:p>
        </p:txBody>
      </p:sp>
      <p:pic>
        <p:nvPicPr>
          <p:cNvPr id="5" name="Picture 2" descr="logo academie orleans-tours quadri marianne - rvb"/>
          <p:cNvPicPr>
            <a:picLocks noChangeAspect="1" noChangeArrowheads="1"/>
          </p:cNvPicPr>
          <p:nvPr/>
        </p:nvPicPr>
        <p:blipFill>
          <a:blip r:embed="rId2"/>
          <a:srcRect/>
          <a:stretch>
            <a:fillRect/>
          </a:stretch>
        </p:blipFill>
        <p:spPr bwMode="auto">
          <a:xfrm>
            <a:off x="395288" y="188913"/>
            <a:ext cx="1403350" cy="1084262"/>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6275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semblement">
  <a:themeElements>
    <a:clrScheme name="Rassemblement">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assemblement">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assemblemen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assemblement">
  <a:themeElements>
    <a:clrScheme name="Rassemblement">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assemblement">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assemblement">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Rassemblement.thmx</Template>
  <TotalTime>1801</TotalTime>
  <Words>1382</Words>
  <Application>Microsoft Macintosh PowerPoint</Application>
  <PresentationFormat>Présentation à l'écran (4:3)</PresentationFormat>
  <Paragraphs>218</Paragraphs>
  <Slides>31</Slides>
  <Notes>18</Notes>
  <HiddenSlides>0</HiddenSlides>
  <MMClips>0</MMClips>
  <ScaleCrop>false</ScaleCrop>
  <HeadingPairs>
    <vt:vector size="4" baseType="variant">
      <vt:variant>
        <vt:lpstr>Modèle de conception</vt:lpstr>
      </vt:variant>
      <vt:variant>
        <vt:i4>2</vt:i4>
      </vt:variant>
      <vt:variant>
        <vt:lpstr>Titres des diapositives</vt:lpstr>
      </vt:variant>
      <vt:variant>
        <vt:i4>31</vt:i4>
      </vt:variant>
    </vt:vector>
  </HeadingPairs>
  <TitlesOfParts>
    <vt:vector size="33" baseType="lpstr">
      <vt:lpstr>Rassemblement</vt:lpstr>
      <vt:lpstr>1_Rassemblement</vt:lpstr>
      <vt:lpstr>J3 – A L’évaluation</vt:lpstr>
      <vt:lpstr>- Un livret scolaire unique tout au long de la scolarité  - Un livret numérique </vt:lpstr>
      <vt:lpstr>Diapositive 3</vt:lpstr>
      <vt:lpstr>Diapositive 4</vt:lpstr>
      <vt:lpstr>Diapositive 5</vt:lpstr>
      <vt:lpstr>Diapositive 6</vt:lpstr>
      <vt:lpstr>Diapositive 7</vt:lpstr>
      <vt:lpstr>Diapositive 8</vt:lpstr>
      <vt:lpstr>J3 – B Le parcours Avenir</vt:lpstr>
      <vt:lpstr>Le parcours Avenir est défini par l’arrêté du 1-7-2015  (J.O. du 7-7-2015).     </vt:lpstr>
      <vt:lpstr>Article 1 - « Ce parcours doit permettre à chaque élève de comprendre le monde économique et professionnel, de connaître la diversité des métiers et des formations, de développer son sens de l'engagement et de l'initiative et d'élaborer son projet d'orientation scolaire et professionnelle. »    Article 2 - Ce parcours est mis en place pour chaque élève de la classe de sixième à la classe de terminale.  </vt:lpstr>
      <vt:lpstr>Objectif 1 : Permettre à l'élève de découvrir le monde économique et professionnel Le parcours permet de comprendre : - le rôle que les sociétés humaines jouent sur la transformation de leurs milieux de vie et sur la gestion des ; - les logiques territoriales qui ont progressivement organisé le monde social et économique ; - les activités professionnelles qui ont soutenu ces logiques et permettent le développement de l'activité humaine dans un environnement économique et professionnel urbanisé, mondialisé et globalisé ; hommes. </vt:lpstr>
      <vt:lpstr>Objectif 1 : Permettre à l'élève de découvrir le monde économique et professionnel Le parcours permet de comprendre :  - quelques notions clés du droit du travail ; - la question des discriminations dans le monde économique et professionnel ; - la place des innovations dans la vie économique et sociale ; - que le travail peut être une source d'épanouissement personnel, de réalisation de soi et d'intégration sociale ; - les enjeux de l'égalité professionnelle entre les femmes et les hommes. </vt:lpstr>
      <vt:lpstr>Objectif 2 : Développer chez l'élève le sens de l'engagement et de l'initiative  Il s'agit de faire reconnaître la démarche d'essai/erreur comme constitutive du processus d'acquisition, qui induit expérimentation et tâtonnements et de permettre aux élèves, dans le cadre d'un processus créatif, d'expérimenter pour construire et mettre en œuvre des projets.   Les ressources à mobiliser impliquent des connaissances spécifiques et l'utilisation efficace d'outils variés (langages, méthodes, guides, outils et espaces numériques, etc.), adaptés et opérationnels dans les situations proposées. </vt:lpstr>
      <vt:lpstr>Objectif 3 : Permettre à l'élève d'élaborer son projet d'orientation scolaire et professionnelle </vt:lpstr>
      <vt:lpstr>Diapositive 16</vt:lpstr>
      <vt:lpstr>Diapositive 17</vt:lpstr>
      <vt:lpstr>Diapositive 18</vt:lpstr>
      <vt:lpstr>- Parcours Avenir  - Parcours d’éducation artistique et culturelle (PEAC), - Parcours d’éducation à la santé - Parcours citoyen.  Folios a pour objectif de suivre l’élève tout au long de son parcours scolaire de la 6ème à la terminale.</vt:lpstr>
      <vt:lpstr>J3 – C La pédagogie de projet au service des EPI</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Vos projets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des journées de formation</dc:title>
  <dc:creator>GAELLE PETILLAULT</dc:creator>
  <cp:lastModifiedBy>GAELLE PETILLAULT</cp:lastModifiedBy>
  <cp:revision>17</cp:revision>
  <dcterms:created xsi:type="dcterms:W3CDTF">2016-05-11T12:44:06Z</dcterms:created>
  <dcterms:modified xsi:type="dcterms:W3CDTF">2016-05-11T13:38:13Z</dcterms:modified>
</cp:coreProperties>
</file>