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2" r:id="rId3"/>
    <p:sldId id="257" r:id="rId4"/>
    <p:sldId id="258" r:id="rId5"/>
    <p:sldId id="259" r:id="rId6"/>
    <p:sldId id="268" r:id="rId7"/>
    <p:sldId id="26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7" r:id="rId26"/>
    <p:sldId id="280" r:id="rId27"/>
    <p:sldId id="281" r:id="rId28"/>
    <p:sldId id="282" r:id="rId29"/>
    <p:sldId id="283" r:id="rId30"/>
    <p:sldId id="284" r:id="rId31"/>
    <p:sldId id="285" r:id="rId32"/>
    <p:sldId id="289" r:id="rId33"/>
    <p:sldId id="288" r:id="rId34"/>
    <p:sldId id="286" r:id="rId35"/>
    <p:sldId id="290" r:id="rId36"/>
    <p:sldId id="293" r:id="rId37"/>
    <p:sldId id="292" r:id="rId38"/>
    <p:sldId id="291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mailto:herve.lavot@ac-orleans-tours.f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8EB34-F435-4501-8068-E259025FB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7137" y="906086"/>
            <a:ext cx="7197726" cy="1633451"/>
          </a:xfrm>
        </p:spPr>
        <p:txBody>
          <a:bodyPr>
            <a:normAutofit/>
          </a:bodyPr>
          <a:lstStyle/>
          <a:p>
            <a:r>
              <a:rPr lang="fr-FR" sz="9600" dirty="0"/>
              <a:t>LES BONBONS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657402-D5DE-4A7D-B8FB-0250D0FC6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742" y="3865418"/>
            <a:ext cx="7107382" cy="1255222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Cette séquence est l'adaptation d’ « Une séquence en grande section - approche du phénomène de dissolution » tirée du document d'application des programmes 2002.</a:t>
            </a:r>
          </a:p>
          <a:p>
            <a:pPr algn="just"/>
            <a:endParaRPr lang="fr-FR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7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A9C1C-1E98-4875-99C8-1E9E99D7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552" y="385156"/>
            <a:ext cx="9859811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grattage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avec une brosse </a:t>
            </a:r>
            <a:r>
              <a:rPr lang="fr-FR" sz="2700" dirty="0">
                <a:latin typeface="Verdana" panose="020B0604030504040204" pitchFamily="34" charset="0"/>
                <a:ea typeface="Verdana" panose="020B0604030504040204" pitchFamily="34" charset="0"/>
              </a:rPr>
              <a:t>(brosse à dents, à ongles …)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E455BF-D015-4C08-A31F-3700190F3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904"/>
          <a:stretch/>
        </p:blipFill>
        <p:spPr>
          <a:xfrm>
            <a:off x="5111581" y="2132985"/>
            <a:ext cx="2026253" cy="219329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DF99F5-3C26-4547-8259-BF8D1E256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33" r="52366"/>
          <a:stretch/>
        </p:blipFill>
        <p:spPr>
          <a:xfrm>
            <a:off x="242471" y="2431473"/>
            <a:ext cx="2168219" cy="21932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AAEE45-6453-469D-8A78-72D060A0F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91" r="48336"/>
          <a:stretch/>
        </p:blipFill>
        <p:spPr>
          <a:xfrm>
            <a:off x="8381517" y="2132985"/>
            <a:ext cx="1801574" cy="15489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F2CA38-643D-4F76-A086-85C8032EF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29"/>
          <a:stretch/>
        </p:blipFill>
        <p:spPr>
          <a:xfrm>
            <a:off x="7394349" y="4117554"/>
            <a:ext cx="1480549" cy="19367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C94F6E-474A-48B1-AB0A-A1E2CEBC4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4" t="44001"/>
          <a:stretch/>
        </p:blipFill>
        <p:spPr>
          <a:xfrm>
            <a:off x="2551758" y="4117554"/>
            <a:ext cx="2383623" cy="18732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CB4631-91D1-48A6-B9F4-962174965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36" t="40196"/>
          <a:stretch/>
        </p:blipFill>
        <p:spPr>
          <a:xfrm>
            <a:off x="9916439" y="4117554"/>
            <a:ext cx="1801574" cy="14562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359B8C-34BD-4184-857C-3DE1FE61A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0D570-ED15-4353-B3A8-5AE2D2BC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9" y="401781"/>
            <a:ext cx="10131425" cy="1456267"/>
          </a:xfrm>
        </p:spPr>
        <p:txBody>
          <a:bodyPr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grattage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avec du papier émeri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88F280-9C80-4CB7-825E-D5CB92416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995"/>
          <a:stretch/>
        </p:blipFill>
        <p:spPr>
          <a:xfrm>
            <a:off x="505532" y="3017519"/>
            <a:ext cx="2421708" cy="226660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050587-9C05-4AE8-B01E-68F4049A7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69"/>
          <a:stretch/>
        </p:blipFill>
        <p:spPr>
          <a:xfrm>
            <a:off x="3384383" y="2065463"/>
            <a:ext cx="2518619" cy="24242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DF95A5-80FB-49BE-97F1-5DE7A0B85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65"/>
          <a:stretch/>
        </p:blipFill>
        <p:spPr>
          <a:xfrm>
            <a:off x="6478079" y="3010576"/>
            <a:ext cx="2222864" cy="29583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E1D09-17A6-4887-B3D9-2147ED05B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78"/>
          <a:stretch/>
        </p:blipFill>
        <p:spPr>
          <a:xfrm>
            <a:off x="9094251" y="2065463"/>
            <a:ext cx="2592217" cy="26950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E4EDEA-1A52-49F7-A883-501CE5233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EEE78-008F-4B43-962E-E0B1DBBC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418407"/>
            <a:ext cx="10131425" cy="1456267"/>
          </a:xfrm>
        </p:spPr>
        <p:txBody>
          <a:bodyPr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grattage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avec un couteau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DB68E7A-414C-46D9-B442-164DB5193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4" t="22027" r="40140" b="-456"/>
          <a:stretch/>
        </p:blipFill>
        <p:spPr>
          <a:xfrm>
            <a:off x="1475033" y="2427317"/>
            <a:ext cx="2997214" cy="286241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2C4F4F-6CF7-4937-903C-6732A6BC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05"/>
          <a:stretch/>
        </p:blipFill>
        <p:spPr>
          <a:xfrm>
            <a:off x="8124306" y="2830515"/>
            <a:ext cx="2396284" cy="2272147"/>
          </a:xfrm>
          <a:prstGeom prst="rect">
            <a:avLst/>
          </a:prstGeom>
        </p:spPr>
      </p:pic>
      <p:pic>
        <p:nvPicPr>
          <p:cNvPr id="5" name="Espace réservé du contenu 8">
            <a:extLst>
              <a:ext uri="{FF2B5EF4-FFF2-40B4-BE49-F238E27FC236}">
                <a16:creationId xmlns:a16="http://schemas.microsoft.com/office/drawing/2014/main" id="{C76F7876-DB23-4759-B689-F4BB96E45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4" t="60099"/>
          <a:stretch/>
        </p:blipFill>
        <p:spPr>
          <a:xfrm>
            <a:off x="4472247" y="3833463"/>
            <a:ext cx="1982044" cy="14562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D8C3CB-52B4-4452-B5E9-367830C78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BC875-8A37-4990-B662-99C8DD9C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766"/>
            <a:ext cx="10131425" cy="1456267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Mise en commun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ED2248-524C-4535-A571-D0F9904E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37" y="1295027"/>
            <a:ext cx="10131425" cy="24986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Demander aux enfants « ce qui marche » et « ce qui ne marche pas » </a:t>
            </a:r>
          </a:p>
          <a:p>
            <a:pPr marL="0" indent="0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(réponses : oui, ça marche, le bonbon est [devenu] blanc, non, c’est difficile, ça ne marche pas, le bonbon s’est cassé [en miettes, en morceaux, …]).</a:t>
            </a:r>
          </a:p>
          <a:p>
            <a:pPr marL="0" indent="0">
              <a:buNone/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Moment de langage très riche pendant lequel chaque élève montre le résultat obtenu à ses pairs: j’ai utilisé tel outil, j’ai réussi/pas réussi 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DC2380-6B82-44B2-9D11-F5E099CB6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75"/>
          <a:stretch/>
        </p:blipFill>
        <p:spPr>
          <a:xfrm>
            <a:off x="802900" y="4133141"/>
            <a:ext cx="1762125" cy="21642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283486-0207-4E8D-8AE7-51964167E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17"/>
          <a:stretch/>
        </p:blipFill>
        <p:spPr>
          <a:xfrm>
            <a:off x="2999708" y="4133141"/>
            <a:ext cx="1399831" cy="21642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312ADF-53EB-4F96-8634-E81244222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40"/>
          <a:stretch/>
        </p:blipFill>
        <p:spPr>
          <a:xfrm>
            <a:off x="4785446" y="4299279"/>
            <a:ext cx="2371725" cy="18319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032A3B-9793-40CF-A7CE-1635668C41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57"/>
          <a:stretch/>
        </p:blipFill>
        <p:spPr>
          <a:xfrm>
            <a:off x="7543078" y="3900153"/>
            <a:ext cx="1403111" cy="2397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302676-9303-475C-8A8C-203845C9F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895" y="4179634"/>
            <a:ext cx="1736742" cy="18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CB6E1-FB43-4654-A869-E88977CE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609600"/>
            <a:ext cx="11445787" cy="1456267"/>
          </a:xfrm>
        </p:spPr>
        <p:txBody>
          <a:bodyPr>
            <a:noAutofit/>
          </a:bodyPr>
          <a:lstStyle/>
          <a:p>
            <a:pPr algn="ctr"/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  <a:t>La conclusion est alors écrite </a:t>
            </a:r>
            <a:b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  <a:t>sous forme d’un tableau</a:t>
            </a:r>
            <a:b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11AE5B-2324-4BCA-BB3B-739B6D46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46028"/>
            <a:ext cx="10752512" cy="1807535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obtient les meilleurs résultats avec le papier émeri, toutefois, le bonbon n’est pas entièrement blanc.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Pour devenir blancs, les bonbons n’ont donc pas été grattés.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106DBE-067C-4710-BD9F-234AA3FCC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363" y="2957318"/>
            <a:ext cx="6972300" cy="366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A92689-351E-44CB-B427-49A12EFB9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98" y="4737302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1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C1678-09C1-4D4E-9F33-D62D5E89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609601"/>
            <a:ext cx="8714106" cy="79389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Séance 2: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Laver la couleur, oui mais avec quoi ?</a:t>
            </a:r>
            <a:b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ABA639-A87E-4400-BCE8-64032820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357" y="1237564"/>
            <a:ext cx="6513021" cy="50108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décide de tester notre idée: on va LAVER les bonbons.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on cherche avec quoi on peut laver: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cheveux avec du shampoing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corps avec du gel douche/du savon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vaisselle avec du liquide vaisselle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linge avec de la lessive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dents avec du dentifrice</a:t>
            </a:r>
          </a:p>
          <a:p>
            <a:pPr marL="0" indent="0">
              <a:buNone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Nous choisissons de tester: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-l’eau seule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-l’eau et le savon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-l’eau et la lessive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-l’eau et le liquide vaisselle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5C2AB2-4519-4E77-AF45-BE542C915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5" r="2249"/>
          <a:stretch/>
        </p:blipFill>
        <p:spPr>
          <a:xfrm>
            <a:off x="513021" y="252905"/>
            <a:ext cx="1354975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70E3CA-67A0-4314-9C16-E84986057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490061" y="3143300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73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2D01D-77DA-491D-AF98-BDC94A5F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513" y="255839"/>
            <a:ext cx="8098964" cy="1456267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Eau et lessive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4B2974-7564-4058-A3A7-FC3B27BF9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00" t="28071" r="14246"/>
          <a:stretch/>
        </p:blipFill>
        <p:spPr>
          <a:xfrm>
            <a:off x="500295" y="2776708"/>
            <a:ext cx="6365925" cy="308802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FC6FF0-C3D6-465C-811A-0473DD955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735" y="255839"/>
            <a:ext cx="2483921" cy="17221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EB8B1A-016A-4FBA-BE7B-8707F02F6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206" y="3239633"/>
            <a:ext cx="3981450" cy="2162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156683-149A-46FD-AF76-2E66660D8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5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F3773-13E7-403D-8DA1-3D41F411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27" y="609600"/>
            <a:ext cx="8448099" cy="1456267"/>
          </a:xfrm>
        </p:spPr>
        <p:txBody>
          <a:bodyPr/>
          <a:lstStyle/>
          <a:p>
            <a:r>
              <a:rPr lang="fr-FR" dirty="0"/>
              <a:t>Eau et savon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804E606-AECF-4BBD-9B66-298624DE9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149"/>
          <a:stretch/>
        </p:blipFill>
        <p:spPr>
          <a:xfrm>
            <a:off x="3928516" y="2065867"/>
            <a:ext cx="3461500" cy="364966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2BBD0B-3ABB-4CB1-AC78-B9AF99A1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41F96-93B7-43AB-AA97-E8213A7D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380165"/>
            <a:ext cx="4921135" cy="1456267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Eau et liquide vaisselle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E176E4-36E9-4599-980A-6935052FF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79" t="23671" r="10053"/>
          <a:stretch/>
        </p:blipFill>
        <p:spPr>
          <a:xfrm>
            <a:off x="1288906" y="2428797"/>
            <a:ext cx="3989675" cy="322669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C1199A-0212-43BE-9297-07CD031C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46" y="380165"/>
            <a:ext cx="4072270" cy="33714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4B8829-EF02-4D08-BBCF-887179081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91" y="4141894"/>
            <a:ext cx="3210921" cy="22270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DE0C44-53E9-4690-94F1-B8A8711A7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4C2D3-1CE4-4935-84BB-8157B23E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explique aux camarades ce que l’on a fait dans chaque groupe: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FA79D3-6925-4E8E-8596-4A01BEC78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80" r="9183"/>
          <a:stretch/>
        </p:blipFill>
        <p:spPr>
          <a:xfrm>
            <a:off x="4579380" y="2298659"/>
            <a:ext cx="2128992" cy="3866614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F649D0-B456-42A4-BF2E-48E6A7F6E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2102730" y="3134987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3B9235-7602-4371-A337-65F77C1C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47" y="188853"/>
            <a:ext cx="11490106" cy="64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9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82A55-CAD1-4FEA-8AE3-37DBAC1F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4530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Ce que l’on a appris: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9FD6B3-8321-4477-9C0B-FF5B79757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882501"/>
            <a:ext cx="10820398" cy="6673702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1. Tous les groupes ont réussi à enlever la couleur du bonbon.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2. On obtient d’abord la couleur blanche, puis si on continue de laver, on voit le chocolat apparaitre.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3. l’eau est devenue colorée: la couleur du bonbon est maintenant dans l’eau.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09200F-DE68-4F2A-BDA0-547D08E6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9" y="3928896"/>
            <a:ext cx="2793966" cy="18005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F712DE-A874-40BE-9A5C-A169B1791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76"/>
          <a:stretch/>
        </p:blipFill>
        <p:spPr>
          <a:xfrm>
            <a:off x="4284864" y="3608932"/>
            <a:ext cx="1779278" cy="245606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674FA62A-83C1-4615-87F5-736C4CAE5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056" y="3465872"/>
            <a:ext cx="2926149" cy="27421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4FBEE8-FF88-4B05-840B-4CF0FB377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198" y="4737302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08E3-E8D5-4B1D-A8A3-23B59F239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070" y="329610"/>
            <a:ext cx="9402872" cy="99946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Séance 3:colorer l’eau en une teinte prévue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7941F-7197-4B47-A397-4C146C808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070" y="1329070"/>
            <a:ext cx="8776450" cy="2701446"/>
          </a:xfrm>
        </p:spPr>
        <p:txBody>
          <a:bodyPr>
            <a:norm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Après un rappel de la séance précédente, on met l’accent sur la couleur de l’eau. D’où vient-elle?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Défi proposé aux élèves: vous allez choisir un carton de couleur.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Vous devez faire de l’eau de la même couleur.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F00E3D-45D8-4904-B4A4-3BD72749E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98" r="16547"/>
          <a:stretch/>
        </p:blipFill>
        <p:spPr>
          <a:xfrm>
            <a:off x="4989485" y="3640975"/>
            <a:ext cx="3167619" cy="28874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9F2F5D-C575-4F21-8926-9FF4417B1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5" r="2249"/>
          <a:stretch/>
        </p:blipFill>
        <p:spPr>
          <a:xfrm>
            <a:off x="513021" y="252905"/>
            <a:ext cx="13549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79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EDBD88-67A3-4DB5-92E3-628C06B6A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56" t="29181" r="8401"/>
          <a:stretch/>
        </p:blipFill>
        <p:spPr>
          <a:xfrm>
            <a:off x="288032" y="548641"/>
            <a:ext cx="5114484" cy="2927996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395D241-6419-493A-AFC7-EC1D704AEF74}"/>
              </a:ext>
            </a:extLst>
          </p:cNvPr>
          <p:cNvGrpSpPr/>
          <p:nvPr/>
        </p:nvGrpSpPr>
        <p:grpSpPr>
          <a:xfrm>
            <a:off x="308303" y="3719633"/>
            <a:ext cx="5117604" cy="2927995"/>
            <a:chOff x="1146143" y="4164675"/>
            <a:chExt cx="4279763" cy="248295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80921A6-EF24-45F1-B5DE-2F6C711C3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849" t="17037"/>
            <a:stretch/>
          </p:blipFill>
          <p:spPr>
            <a:xfrm>
              <a:off x="1886988" y="4164675"/>
              <a:ext cx="3538917" cy="248256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4EAD82C-78E1-42D0-AA8A-4B2A26B1F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962"/>
            <a:stretch/>
          </p:blipFill>
          <p:spPr>
            <a:xfrm>
              <a:off x="1146143" y="4547062"/>
              <a:ext cx="4279763" cy="2100566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46362C-B564-4F66-A418-696FBB9229CF}"/>
              </a:ext>
            </a:extLst>
          </p:cNvPr>
          <p:cNvGrpSpPr/>
          <p:nvPr/>
        </p:nvGrpSpPr>
        <p:grpSpPr>
          <a:xfrm>
            <a:off x="6533804" y="210760"/>
            <a:ext cx="4131425" cy="6413323"/>
            <a:chOff x="6533804" y="210760"/>
            <a:chExt cx="4131425" cy="641332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B6AE81D-64E7-4925-8D3E-832E07441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12" t="27303" r="21361"/>
            <a:stretch/>
          </p:blipFill>
          <p:spPr>
            <a:xfrm>
              <a:off x="6533804" y="1961804"/>
              <a:ext cx="4131425" cy="466227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8731EA2-91D7-44DB-82DA-C0632E54C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12" r="30688"/>
            <a:stretch/>
          </p:blipFill>
          <p:spPr>
            <a:xfrm>
              <a:off x="6533804" y="210760"/>
              <a:ext cx="3599411" cy="6413323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7211190-0AEB-436F-83E1-191FB9E6D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065" y="2529000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41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5551F7-3E2E-48E1-81AE-EF0865216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720"/>
          <a:stretch/>
        </p:blipFill>
        <p:spPr>
          <a:xfrm>
            <a:off x="313157" y="1730081"/>
            <a:ext cx="2911766" cy="3580714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AA229E-0AEE-4C9A-AA7A-B8AD843B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81"/>
          <a:stretch/>
        </p:blipFill>
        <p:spPr>
          <a:xfrm>
            <a:off x="7507697" y="2003118"/>
            <a:ext cx="4456444" cy="3034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B63A89-D7E8-4602-BD05-2B1C6124F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13"/>
          <a:stretch/>
        </p:blipFill>
        <p:spPr>
          <a:xfrm>
            <a:off x="3796032" y="1575198"/>
            <a:ext cx="3204286" cy="38904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D4B657-E66F-4553-BB9F-B886CE75F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6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7F80B8-F30D-42F7-8B2D-485C4620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99" y="248176"/>
            <a:ext cx="10131425" cy="1456267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Mise en commun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5C4C83-04FD-461D-A173-44A111E6E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475" y="2256631"/>
            <a:ext cx="8982075" cy="34194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47D536-56EB-434B-B555-C93AF8033436}"/>
              </a:ext>
            </a:extLst>
          </p:cNvPr>
          <p:cNvSpPr txBox="1"/>
          <p:nvPr/>
        </p:nvSpPr>
        <p:spPr>
          <a:xfrm>
            <a:off x="6492530" y="443230"/>
            <a:ext cx="493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 qu’elle couleur devait être l’eau?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 qu’elle couleur est-elle?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A-t-on réussi?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Quel conseil peut-on donner à cet enfant pour obtenir de l’eau rouge?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A0F6B881-E882-4D31-B10B-8EBB3B8EF01A}"/>
              </a:ext>
            </a:extLst>
          </p:cNvPr>
          <p:cNvSpPr/>
          <p:nvPr/>
        </p:nvSpPr>
        <p:spPr>
          <a:xfrm>
            <a:off x="8803758" y="2256631"/>
            <a:ext cx="308344" cy="101819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055DA0-9390-474B-A54E-ED2B67D72F75}"/>
              </a:ext>
            </a:extLst>
          </p:cNvPr>
          <p:cNvSpPr txBox="1"/>
          <p:nvPr/>
        </p:nvSpPr>
        <p:spPr>
          <a:xfrm>
            <a:off x="364793" y="5781405"/>
            <a:ext cx="476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Cette eau est bien jaune,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mais elle n’est pas beaucoup colorée…</a:t>
            </a:r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2B44F235-2C07-4A10-806E-17AC0C51765E}"/>
              </a:ext>
            </a:extLst>
          </p:cNvPr>
          <p:cNvSpPr/>
          <p:nvPr/>
        </p:nvSpPr>
        <p:spPr>
          <a:xfrm>
            <a:off x="1765005" y="3999614"/>
            <a:ext cx="308344" cy="120032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F87986-2D6C-4227-95D6-80CB2AAD6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364112" y="1629000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BD592-FC60-458A-9CC7-70E4965F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Ce que j’ai appris: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1C5676-654A-45AF-8612-F7C7DFCCF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771" y="2142067"/>
            <a:ext cx="7766455" cy="3649133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Pour obtenir de l’eau rouge, j’utilise un bonbon rouge,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Pour obtenir de l’eau verte, j’utilise un bonbon vert,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Pour obtenir de l’eau bleue, j’utilise un bonbon bleu …</a:t>
            </a:r>
          </a:p>
          <a:p>
            <a:pPr marL="0" indent="0">
              <a:buNone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couleur se dissout dans l’eau.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75D1A5-04CC-4E22-A61F-0FC9FE790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98" y="4737302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6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C9C28-445F-4773-913E-8CCE42F0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705" y="609600"/>
            <a:ext cx="8520546" cy="145626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Nouveau défi: comment obtenir une eau de couleur plus foncée?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A8CB2-962D-4EE4-96F2-2FA43332E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508" y="2259389"/>
            <a:ext cx="10131425" cy="967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Chaque élève expérimente.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4AA41F-B178-4158-8F4A-10A0213A8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" t="21427" r="-302" b="444"/>
          <a:stretch/>
        </p:blipFill>
        <p:spPr>
          <a:xfrm>
            <a:off x="181048" y="3516284"/>
            <a:ext cx="2387452" cy="29407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E33650-056A-46B9-A743-B84C0A43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027" y="4029741"/>
            <a:ext cx="1898451" cy="1906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9802A6-6B66-444F-BD77-F3A537D17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145"/>
          <a:stretch/>
        </p:blipFill>
        <p:spPr>
          <a:xfrm>
            <a:off x="7923031" y="2992582"/>
            <a:ext cx="4087922" cy="23555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43C35A-BAF3-4BB0-B3A4-AEB13154A4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03"/>
          <a:stretch/>
        </p:blipFill>
        <p:spPr>
          <a:xfrm>
            <a:off x="4934199" y="3316964"/>
            <a:ext cx="2387452" cy="3038314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E769A1F-78B0-4B2B-8817-E585D72BEE01}"/>
              </a:ext>
            </a:extLst>
          </p:cNvPr>
          <p:cNvSpPr/>
          <p:nvPr/>
        </p:nvSpPr>
        <p:spPr>
          <a:xfrm>
            <a:off x="5922220" y="5656520"/>
            <a:ext cx="1041983" cy="967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FA23A9-D4DC-4EF9-AE4C-CAE8BF476748}"/>
              </a:ext>
            </a:extLst>
          </p:cNvPr>
          <p:cNvSpPr/>
          <p:nvPr/>
        </p:nvSpPr>
        <p:spPr>
          <a:xfrm>
            <a:off x="7980138" y="3607500"/>
            <a:ext cx="1041983" cy="967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2CD7F13-44B8-4FA5-A84F-49D3F40A7971}"/>
              </a:ext>
            </a:extLst>
          </p:cNvPr>
          <p:cNvSpPr/>
          <p:nvPr/>
        </p:nvSpPr>
        <p:spPr>
          <a:xfrm>
            <a:off x="449997" y="4499123"/>
            <a:ext cx="1041983" cy="967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C2AFEA-78B3-43D6-AF59-889D4B4F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5" r="2249"/>
          <a:stretch/>
        </p:blipFill>
        <p:spPr>
          <a:xfrm>
            <a:off x="513021" y="252905"/>
            <a:ext cx="13549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4D37EE-2A79-4BB2-B8DC-ACD8036C1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63"/>
          <a:stretch/>
        </p:blipFill>
        <p:spPr>
          <a:xfrm>
            <a:off x="271203" y="1888735"/>
            <a:ext cx="3315765" cy="345944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6B248E-9AAD-4649-BBF8-D0CF2CEA1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5"/>
          <a:stretch/>
        </p:blipFill>
        <p:spPr>
          <a:xfrm>
            <a:off x="9301341" y="1888735"/>
            <a:ext cx="2414745" cy="45212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9D7532-BB3A-4E8D-8683-A0314313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908"/>
          <a:stretch/>
        </p:blipFill>
        <p:spPr>
          <a:xfrm>
            <a:off x="4485828" y="3757353"/>
            <a:ext cx="3186884" cy="25902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3C4147-F0FC-48FA-9024-814F172C4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065" y="988735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EAA18-4D2C-4D91-98D3-4390183A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48" y="138730"/>
            <a:ext cx="10131425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Mise en commun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9FFB6A-0B82-4D2A-B864-C4410052E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1117" y="1594997"/>
            <a:ext cx="5583619" cy="364966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6B5955-2C40-436B-81B9-C5A06B7CA913}"/>
              </a:ext>
            </a:extLst>
          </p:cNvPr>
          <p:cNvSpPr txBox="1"/>
          <p:nvPr/>
        </p:nvSpPr>
        <p:spPr>
          <a:xfrm>
            <a:off x="748147" y="5365897"/>
            <a:ext cx="105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Que peut-on conclure?                            Plus on met de bonbons, plus l’eau est foncée.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91F64F8-4F69-409F-8DD7-C8B629707D44}"/>
              </a:ext>
            </a:extLst>
          </p:cNvPr>
          <p:cNvSpPr/>
          <p:nvPr/>
        </p:nvSpPr>
        <p:spPr>
          <a:xfrm>
            <a:off x="4011324" y="5436965"/>
            <a:ext cx="1091602" cy="2271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55A4EA-1965-49B3-B20C-B623C6268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586048" y="2287089"/>
            <a:ext cx="1400893" cy="180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A768BD-3007-49E2-8AB9-E47BDA578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071" y="2873805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21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F917B-11F3-4765-85B5-638588FD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052325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Barquette atypique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6D66C3-A340-43FF-A58F-9E891C137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413" y="1822562"/>
            <a:ext cx="4955668" cy="364966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7F6D0B-C77E-416C-BFF9-E246C1875220}"/>
              </a:ext>
            </a:extLst>
          </p:cNvPr>
          <p:cNvSpPr txBox="1"/>
          <p:nvPr/>
        </p:nvSpPr>
        <p:spPr>
          <a:xfrm>
            <a:off x="6789566" y="1961520"/>
            <a:ext cx="402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Pourquoi l’eau est grisâtre?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D1076E-99ED-4FDE-87CC-F2D981166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37"/>
          <a:stretch/>
        </p:blipFill>
        <p:spPr>
          <a:xfrm>
            <a:off x="6476779" y="3968752"/>
            <a:ext cx="1628775" cy="21563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FA6B942-3636-45F9-B0B5-D648B2164924}"/>
              </a:ext>
            </a:extLst>
          </p:cNvPr>
          <p:cNvSpPr txBox="1"/>
          <p:nvPr/>
        </p:nvSpPr>
        <p:spPr>
          <a:xfrm>
            <a:off x="7186995" y="2724063"/>
            <a:ext cx="431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J’avais envie de mettre des bonbons de toutes les couleurs pour voir ce que ça faisait…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8EB59255-6330-4811-AF31-DCD26FA147F6}"/>
              </a:ext>
            </a:extLst>
          </p:cNvPr>
          <p:cNvSpPr/>
          <p:nvPr/>
        </p:nvSpPr>
        <p:spPr>
          <a:xfrm>
            <a:off x="6866313" y="2580613"/>
            <a:ext cx="4955668" cy="1209991"/>
          </a:xfrm>
          <a:prstGeom prst="wedgeRoundRectCallout">
            <a:avLst>
              <a:gd name="adj1" fmla="val -38446"/>
              <a:gd name="adj2" fmla="val 63874"/>
              <a:gd name="adj3" fmla="val 16667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13DB0E-FFB8-4C90-84CD-BE29103F7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357" y="4255637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3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EC927-F6BE-44E8-A9E1-B66C23D7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Séquence Testée DANS UNE CLASSE de ms-</a:t>
            </a:r>
            <a:r>
              <a:rPr lang="fr-FR" dirty="0" err="1"/>
              <a:t>gs</a:t>
            </a:r>
            <a:r>
              <a:rPr lang="fr-FR" dirty="0"/>
              <a:t> (23 élèves)</a:t>
            </a:r>
            <a:br>
              <a:rPr lang="fr-FR" dirty="0"/>
            </a:br>
            <a:r>
              <a:rPr lang="fr-FR" dirty="0"/>
              <a:t>école saint Exupéry - luisant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318640-02FB-43DB-AA9E-45B49101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Séance 1 : Gratter les bonbons pour les rendre blancs</a:t>
            </a:r>
          </a:p>
          <a:p>
            <a:pPr marL="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u="sng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Matériel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des bonbons enrobés type « </a:t>
            </a:r>
            <a:r>
              <a:rPr lang="fr-FR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smarties</a:t>
            </a: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matériel de grattage : ciseaux ; fourchettes ; couteaux ; tournevis ou râpes, des pièces de monnaie, limes à ongles, papier émeri …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Des bonbons enrobés sont décolorés en les passant sous l’eau, avant l’arrivée des enfants. Ils sont mis négligemment sur la table.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3155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A6DABD-2D2A-421F-BD75-522286994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595" y="1073360"/>
            <a:ext cx="5391835" cy="364966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BFCDE7-B21B-43C9-853D-0DB64A6E7DB2}"/>
              </a:ext>
            </a:extLst>
          </p:cNvPr>
          <p:cNvSpPr txBox="1"/>
          <p:nvPr/>
        </p:nvSpPr>
        <p:spPr>
          <a:xfrm>
            <a:off x="1275907" y="4944140"/>
            <a:ext cx="280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des bonbons marron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5D0E65-57BD-4A06-93F6-84AE7F1CB342}"/>
              </a:ext>
            </a:extLst>
          </p:cNvPr>
          <p:cNvSpPr txBox="1"/>
          <p:nvPr/>
        </p:nvSpPr>
        <p:spPr>
          <a:xfrm>
            <a:off x="6220047" y="4944140"/>
            <a:ext cx="482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des bonbons de toutes les couleurs</a:t>
            </a: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782EA2D1-73E1-4C36-9F82-5DF3820027A8}"/>
              </a:ext>
            </a:extLst>
          </p:cNvPr>
          <p:cNvSpPr/>
          <p:nvPr/>
        </p:nvSpPr>
        <p:spPr>
          <a:xfrm rot="2038504">
            <a:off x="3569248" y="3870251"/>
            <a:ext cx="368089" cy="1073889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C6878F34-658B-4489-8938-4362431CAFAC}"/>
              </a:ext>
            </a:extLst>
          </p:cNvPr>
          <p:cNvSpPr/>
          <p:nvPr/>
        </p:nvSpPr>
        <p:spPr>
          <a:xfrm rot="20085746">
            <a:off x="7400260" y="3806456"/>
            <a:ext cx="361507" cy="113768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19CF50-4609-4BFA-8454-868DEACBA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586048" y="2287089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11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649FE-DFFC-4762-9577-50401029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617" y="609600"/>
            <a:ext cx="9651077" cy="145626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Séance 4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u="sng" dirty="0">
                <a:latin typeface="Verdana" panose="020B0604030504040204" pitchFamily="34" charset="0"/>
                <a:ea typeface="Verdana" panose="020B0604030504040204" pitchFamily="34" charset="0"/>
              </a:rPr>
              <a:t>nouveau défi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: comment obtenir une eau verte sans bonbons verts? Une eau violette sans bonbons violets ?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EF35-9AF2-43B7-9D57-A6EDCEE466DA}"/>
              </a:ext>
            </a:extLst>
          </p:cNvPr>
          <p:cNvPicPr/>
          <p:nvPr/>
        </p:nvPicPr>
        <p:blipFill rotWithShape="1">
          <a:blip r:embed="rId2"/>
          <a:srcRect t="39044"/>
          <a:stretch/>
        </p:blipFill>
        <p:spPr>
          <a:xfrm>
            <a:off x="4738631" y="3862762"/>
            <a:ext cx="4247047" cy="192888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9B42B37-2D3B-4F53-AE70-ACDEFDA550A6}"/>
              </a:ext>
            </a:extLst>
          </p:cNvPr>
          <p:cNvSpPr txBox="1"/>
          <p:nvPr/>
        </p:nvSpPr>
        <p:spPr>
          <a:xfrm>
            <a:off x="877034" y="2348908"/>
            <a:ext cx="866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Chaque élève choisit un carton « couleur » (violet, orange, vert, marron) et fait des tests pour obtenir une eau de la même couleur.</a:t>
            </a:r>
          </a:p>
        </p:txBody>
      </p:sp>
      <p:sp>
        <p:nvSpPr>
          <p:cNvPr id="18" name="Phylactère : pensées 17">
            <a:extLst>
              <a:ext uri="{FF2B5EF4-FFF2-40B4-BE49-F238E27FC236}">
                <a16:creationId xmlns:a16="http://schemas.microsoft.com/office/drawing/2014/main" id="{5BE01C82-A5DE-41C3-A9B5-DD99047419B2}"/>
              </a:ext>
            </a:extLst>
          </p:cNvPr>
          <p:cNvSpPr/>
          <p:nvPr/>
        </p:nvSpPr>
        <p:spPr>
          <a:xfrm rot="15368428">
            <a:off x="1639229" y="2948438"/>
            <a:ext cx="2222205" cy="3704605"/>
          </a:xfrm>
          <a:prstGeom prst="cloudCallout">
            <a:avLst>
              <a:gd name="adj1" fmla="val 4430"/>
              <a:gd name="adj2" fmla="val 7039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A1A3DE-F8A2-4F50-ABCB-1DE4F87032B9}"/>
              </a:ext>
            </a:extLst>
          </p:cNvPr>
          <p:cNvSpPr txBox="1"/>
          <p:nvPr/>
        </p:nvSpPr>
        <p:spPr>
          <a:xfrm>
            <a:off x="1637413" y="4114799"/>
            <a:ext cx="207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Mais, ils sont où les bonbons orange????</a:t>
            </a:r>
          </a:p>
        </p:txBody>
      </p:sp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D2009AB9-B1E0-4761-B809-C762B6B64CAD}"/>
              </a:ext>
            </a:extLst>
          </p:cNvPr>
          <p:cNvSpPr/>
          <p:nvPr/>
        </p:nvSpPr>
        <p:spPr>
          <a:xfrm rot="2308983">
            <a:off x="8580952" y="3059239"/>
            <a:ext cx="2597449" cy="2158674"/>
          </a:xfrm>
          <a:prstGeom prst="cloudCallout">
            <a:avLst>
              <a:gd name="adj1" fmla="val -59023"/>
              <a:gd name="adj2" fmla="val 6410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CEFC8F-70E5-4EF0-A3C2-95ACBD634CE4}"/>
              </a:ext>
            </a:extLst>
          </p:cNvPr>
          <p:cNvSpPr txBox="1"/>
          <p:nvPr/>
        </p:nvSpPr>
        <p:spPr>
          <a:xfrm>
            <a:off x="9239403" y="3278280"/>
            <a:ext cx="1451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PFF … </a:t>
            </a:r>
          </a:p>
          <a:p>
            <a:r>
              <a:rPr lang="fr-FR" sz="2400" dirty="0">
                <a:solidFill>
                  <a:schemeClr val="bg1"/>
                </a:solidFill>
              </a:rPr>
              <a:t>mais quel casse-tête!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69EE86-A87D-4182-AA1B-DDBD06051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5" r="2249"/>
          <a:stretch/>
        </p:blipFill>
        <p:spPr>
          <a:xfrm>
            <a:off x="513021" y="252905"/>
            <a:ext cx="1354975" cy="18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8E90A2-A2D3-4E37-B07B-47578DC85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7" t="1974"/>
          <a:stretch/>
        </p:blipFill>
        <p:spPr>
          <a:xfrm>
            <a:off x="10428977" y="4740715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5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6C64F-5393-4BD1-B569-8DB42E9B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On expérimente 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F2CEF2A-76A7-475C-B524-48884671751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2917"/>
          <a:stretch/>
        </p:blipFill>
        <p:spPr>
          <a:xfrm>
            <a:off x="1598893" y="3566160"/>
            <a:ext cx="2720855" cy="24483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6BC671-FA67-4BD9-92E2-CACB5820FC1C}"/>
              </a:ext>
            </a:extLst>
          </p:cNvPr>
          <p:cNvPicPr/>
          <p:nvPr/>
        </p:nvPicPr>
        <p:blipFill rotWithShape="1">
          <a:blip r:embed="rId3"/>
          <a:srcRect t="33354"/>
          <a:stretch/>
        </p:blipFill>
        <p:spPr>
          <a:xfrm>
            <a:off x="7549116" y="2528999"/>
            <a:ext cx="2881425" cy="31275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86A575-FB1F-44A6-BF5F-43D27C8C6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82" y="2292759"/>
            <a:ext cx="1401869" cy="18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865707-59A5-4041-A1E5-CC3EF620D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7" t="1974"/>
          <a:stretch/>
        </p:blipFill>
        <p:spPr>
          <a:xfrm>
            <a:off x="10026302" y="1201480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5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F7CE3-3E11-400A-8B89-457D5FA8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657862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On trouve ou on recommence…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83495B-F302-4BEB-9D2E-57C1ACA23C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279" t="18836"/>
          <a:stretch/>
        </p:blipFill>
        <p:spPr>
          <a:xfrm>
            <a:off x="7276705" y="3604242"/>
            <a:ext cx="2174859" cy="29622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3AD2B1-34E6-4AA4-B0C8-1317628E70E2}"/>
              </a:ext>
            </a:extLst>
          </p:cNvPr>
          <p:cNvPicPr/>
          <p:nvPr/>
        </p:nvPicPr>
        <p:blipFill rotWithShape="1">
          <a:blip r:embed="rId3"/>
          <a:srcRect t="22751"/>
          <a:stretch/>
        </p:blipFill>
        <p:spPr>
          <a:xfrm>
            <a:off x="685801" y="4264429"/>
            <a:ext cx="1975854" cy="22882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9CD0A2-8207-4F41-890E-72367D19F3A5}"/>
              </a:ext>
            </a:extLst>
          </p:cNvPr>
          <p:cNvPicPr/>
          <p:nvPr/>
        </p:nvPicPr>
        <p:blipFill rotWithShape="1">
          <a:blip r:embed="rId4"/>
          <a:srcRect t="21584"/>
          <a:stretch/>
        </p:blipFill>
        <p:spPr>
          <a:xfrm>
            <a:off x="9829299" y="2587257"/>
            <a:ext cx="1975853" cy="23228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64AFEC-A5FA-4DF8-A686-DB77CD5D649D}"/>
              </a:ext>
            </a:extLst>
          </p:cNvPr>
          <p:cNvPicPr/>
          <p:nvPr/>
        </p:nvPicPr>
        <p:blipFill rotWithShape="1">
          <a:blip r:embed="rId5"/>
          <a:srcRect t="16619"/>
          <a:stretch/>
        </p:blipFill>
        <p:spPr>
          <a:xfrm>
            <a:off x="3143435" y="2294313"/>
            <a:ext cx="1975852" cy="2834321"/>
          </a:xfrm>
          <a:prstGeom prst="rect">
            <a:avLst/>
          </a:prstGeom>
        </p:spPr>
      </p:pic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A63D92E3-1A6B-4C0A-80F5-1ED218D75CFD}"/>
              </a:ext>
            </a:extLst>
          </p:cNvPr>
          <p:cNvSpPr/>
          <p:nvPr/>
        </p:nvSpPr>
        <p:spPr>
          <a:xfrm>
            <a:off x="1091623" y="1947898"/>
            <a:ext cx="1744080" cy="1755683"/>
          </a:xfrm>
          <a:prstGeom prst="cloudCallout">
            <a:avLst>
              <a:gd name="adj1" fmla="val -10824"/>
              <a:gd name="adj2" fmla="val 8191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61DFE7-D8B4-4FA5-AC61-91F102331B88}"/>
              </a:ext>
            </a:extLst>
          </p:cNvPr>
          <p:cNvSpPr txBox="1"/>
          <p:nvPr/>
        </p:nvSpPr>
        <p:spPr>
          <a:xfrm>
            <a:off x="1274133" y="2641073"/>
            <a:ext cx="13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J’ai réussi !!!</a:t>
            </a:r>
          </a:p>
        </p:txBody>
      </p:sp>
      <p:sp>
        <p:nvSpPr>
          <p:cNvPr id="10" name="Phylactère : pensées 9">
            <a:extLst>
              <a:ext uri="{FF2B5EF4-FFF2-40B4-BE49-F238E27FC236}">
                <a16:creationId xmlns:a16="http://schemas.microsoft.com/office/drawing/2014/main" id="{B6633783-439B-4C96-A979-7D99E3037C3B}"/>
              </a:ext>
            </a:extLst>
          </p:cNvPr>
          <p:cNvSpPr/>
          <p:nvPr/>
        </p:nvSpPr>
        <p:spPr>
          <a:xfrm>
            <a:off x="4727069" y="1183892"/>
            <a:ext cx="3115966" cy="2834322"/>
          </a:xfrm>
          <a:prstGeom prst="cloudCallout">
            <a:avLst>
              <a:gd name="adj1" fmla="val -75612"/>
              <a:gd name="adj2" fmla="val -46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734B96-8156-49E8-8BC5-4FF1BCB8692E}"/>
              </a:ext>
            </a:extLst>
          </p:cNvPr>
          <p:cNvSpPr txBox="1"/>
          <p:nvPr/>
        </p:nvSpPr>
        <p:spPr>
          <a:xfrm>
            <a:off x="5119286" y="1729364"/>
            <a:ext cx="1975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Pas moi … je n’arrive pas à colorer mon eau en orange avec des bonbons jaunes et bleus, GRRR …</a:t>
            </a:r>
          </a:p>
        </p:txBody>
      </p:sp>
      <p:sp>
        <p:nvSpPr>
          <p:cNvPr id="12" name="Phylactère : pensées 11">
            <a:extLst>
              <a:ext uri="{FF2B5EF4-FFF2-40B4-BE49-F238E27FC236}">
                <a16:creationId xmlns:a16="http://schemas.microsoft.com/office/drawing/2014/main" id="{1E303379-920A-474C-A305-6274B9E7D080}"/>
              </a:ext>
            </a:extLst>
          </p:cNvPr>
          <p:cNvSpPr/>
          <p:nvPr/>
        </p:nvSpPr>
        <p:spPr>
          <a:xfrm>
            <a:off x="8220770" y="85060"/>
            <a:ext cx="1975853" cy="1977656"/>
          </a:xfrm>
          <a:prstGeom prst="cloudCallout">
            <a:avLst>
              <a:gd name="adj1" fmla="val 60962"/>
              <a:gd name="adj2" fmla="val 7701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245739-0C06-4C1E-97D1-C74B315BDA4F}"/>
              </a:ext>
            </a:extLst>
          </p:cNvPr>
          <p:cNvSpPr txBox="1"/>
          <p:nvPr/>
        </p:nvSpPr>
        <p:spPr>
          <a:xfrm>
            <a:off x="8548577" y="609601"/>
            <a:ext cx="128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Regarde maîtresse, c’est vert !</a:t>
            </a:r>
          </a:p>
        </p:txBody>
      </p:sp>
      <p:sp>
        <p:nvSpPr>
          <p:cNvPr id="14" name="Phylactère : pensées 13">
            <a:extLst>
              <a:ext uri="{FF2B5EF4-FFF2-40B4-BE49-F238E27FC236}">
                <a16:creationId xmlns:a16="http://schemas.microsoft.com/office/drawing/2014/main" id="{D753B519-015D-4449-8E29-51224ABDE5C6}"/>
              </a:ext>
            </a:extLst>
          </p:cNvPr>
          <p:cNvSpPr/>
          <p:nvPr/>
        </p:nvSpPr>
        <p:spPr>
          <a:xfrm>
            <a:off x="9451564" y="4910099"/>
            <a:ext cx="2174859" cy="1781646"/>
          </a:xfrm>
          <a:prstGeom prst="cloudCallout">
            <a:avLst>
              <a:gd name="adj1" fmla="val -101499"/>
              <a:gd name="adj2" fmla="val -11390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F7A3F1-2FA6-4A3D-BECB-44D4551644EA}"/>
              </a:ext>
            </a:extLst>
          </p:cNvPr>
          <p:cNvSpPr txBox="1"/>
          <p:nvPr/>
        </p:nvSpPr>
        <p:spPr>
          <a:xfrm>
            <a:off x="9829299" y="5128634"/>
            <a:ext cx="141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Trop fort: bleu et jaune, ça fait du vert.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71615-D623-48BA-A0A0-DBDC7C496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033" y="4752675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8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7B0CD-85CF-4C61-83ED-32F00B80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38" y="318655"/>
            <a:ext cx="10293524" cy="2200102"/>
          </a:xfrm>
        </p:spPr>
        <p:txBody>
          <a:bodyPr>
            <a:normAutofit fontScale="90000"/>
          </a:bodyPr>
          <a:lstStyle/>
          <a:p>
            <a:r>
              <a:rPr lang="fr-FR" u="sng" dirty="0">
                <a:latin typeface="Verdana" panose="020B0604030504040204" pitchFamily="34" charset="0"/>
                <a:ea typeface="Verdana" panose="020B0604030504040204" pitchFamily="34" charset="0"/>
              </a:rPr>
              <a:t>Mise en commun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: les élèves expliquent comment ils ont fait, quelles sont les difficultés rencontrées, ce qui fonctionne ou ne fonctionne pas 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AE34E78-9A7B-4EC7-A4AD-1E28DB82DC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897" y="2640301"/>
            <a:ext cx="6743754" cy="36496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7411E2-42BC-4B6E-8EF3-56D5AFFDD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1974"/>
          <a:stretch/>
        </p:blipFill>
        <p:spPr>
          <a:xfrm>
            <a:off x="949238" y="2640301"/>
            <a:ext cx="1400893" cy="18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9A51E1-27CD-4016-AD3B-DDC793F87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886" y="4677666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4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C6710-E388-43E2-AACF-1FCB8524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86" y="51328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Mélange des couleurs avec de la peinture pour consolider ce que nous avons appris: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902373-4D94-4945-8950-F2E4587DA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008"/>
          <a:stretch/>
        </p:blipFill>
        <p:spPr>
          <a:xfrm>
            <a:off x="492906" y="4644029"/>
            <a:ext cx="3461741" cy="15547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2E55B9-5F02-4590-B898-49EAED533050}"/>
              </a:ext>
            </a:extLst>
          </p:cNvPr>
          <p:cNvSpPr txBox="1"/>
          <p:nvPr/>
        </p:nvSpPr>
        <p:spPr>
          <a:xfrm>
            <a:off x="1027812" y="1929177"/>
            <a:ext cx="530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À partir de l’album Couleurs d’Hervé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Tullet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CE5951-9D16-4C21-8520-BB35806F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98" y="1452554"/>
            <a:ext cx="1553794" cy="16919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0C847-3709-4814-8C81-8CFE5A0ED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538" y="4362043"/>
            <a:ext cx="2658804" cy="2391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77F217-C358-4F21-861B-53866F5CF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027233" y="4822130"/>
            <a:ext cx="5013251" cy="14710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8A00562-695A-416B-8A50-0E4BD9E7F695}"/>
              </a:ext>
            </a:extLst>
          </p:cNvPr>
          <p:cNvSpPr txBox="1"/>
          <p:nvPr/>
        </p:nvSpPr>
        <p:spPr>
          <a:xfrm>
            <a:off x="492906" y="3530009"/>
            <a:ext cx="1159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choisit 2 couleurs, on met nos empreintes sur une feuille, on frotte nos mains, 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met à nouveau nos empreintes sur la feuille.</a:t>
            </a:r>
          </a:p>
        </p:txBody>
      </p:sp>
    </p:spTree>
    <p:extLst>
      <p:ext uri="{BB962C8B-B14F-4D97-AF65-F5344CB8AC3E}">
        <p14:creationId xmlns:p14="http://schemas.microsoft.com/office/powerpoint/2010/main" val="241044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0F518DE-348C-4E16-8071-6045586C0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827" y="609600"/>
            <a:ext cx="8580346" cy="56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0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3F00F-CB17-4179-8274-EBBD1CEF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2" y="273880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Autour de la littérature de jeunesse sur le mélange des couleurs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C6A5AA-8F97-43E5-BB36-853B6001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518" y="2057941"/>
            <a:ext cx="1914134" cy="23598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3304F8-1ABC-48C4-8B58-745DBBCE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28" y="4417832"/>
            <a:ext cx="1620103" cy="20959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2CED95-0DAA-4DEE-8658-ACC2B758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318" y="2061485"/>
            <a:ext cx="1390650" cy="23598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C5C11C-9C28-491F-9BD3-920FCC385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543" y="4552949"/>
            <a:ext cx="2004882" cy="19608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FEC366-FDC7-445D-881F-A12E9778F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376" y="1470666"/>
            <a:ext cx="3762375" cy="51530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953066-D26B-4162-AD44-BD0983193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8" y="2065867"/>
            <a:ext cx="2701519" cy="2151362"/>
          </a:xfrm>
          <a:prstGeom prst="rect">
            <a:avLst/>
          </a:prstGeom>
        </p:spPr>
      </p:pic>
      <p:pic>
        <p:nvPicPr>
          <p:cNvPr id="21" name="Espace réservé du contenu 20">
            <a:extLst>
              <a:ext uri="{FF2B5EF4-FFF2-40B4-BE49-F238E27FC236}">
                <a16:creationId xmlns:a16="http://schemas.microsoft.com/office/drawing/2014/main" id="{B9403C91-2E14-48D1-AD38-FBC1342C2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657235" y="4471320"/>
            <a:ext cx="2552700" cy="212407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040815-082E-4C92-8592-82C6D3013E49}"/>
              </a:ext>
            </a:extLst>
          </p:cNvPr>
          <p:cNvSpPr txBox="1"/>
          <p:nvPr/>
        </p:nvSpPr>
        <p:spPr>
          <a:xfrm>
            <a:off x="10345479" y="1148316"/>
            <a:ext cx="164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comptine</a:t>
            </a:r>
          </a:p>
        </p:txBody>
      </p:sp>
    </p:spTree>
    <p:extLst>
      <p:ext uri="{BB962C8B-B14F-4D97-AF65-F5344CB8AC3E}">
        <p14:creationId xmlns:p14="http://schemas.microsoft.com/office/powerpoint/2010/main" val="3228278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7AAFC-1FCE-4561-8BB6-98B04206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873" y="609600"/>
            <a:ext cx="9504797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Séance 5 : est-ce que tout peut se 								dissoudre?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B504C9-094D-4870-9514-65207751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056" y="1927594"/>
            <a:ext cx="8755670" cy="12728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teste du café , du sel, du sucre en morceaux, des pois chiches, de la semoule.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café: on met du café dans de l’eau, on remue en tournant le gobelet.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0365BC-460A-4954-8E5E-742A21D9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3" t="28537" r="18505"/>
          <a:stretch/>
        </p:blipFill>
        <p:spPr>
          <a:xfrm>
            <a:off x="1190508" y="3732415"/>
            <a:ext cx="4297680" cy="22690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F9EC96-5A65-403A-AB7C-D4CA0F9E9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7" t="23825" r="9222"/>
          <a:stretch/>
        </p:blipFill>
        <p:spPr>
          <a:xfrm>
            <a:off x="7451593" y="3653871"/>
            <a:ext cx="3895899" cy="24186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C834CA-4DAF-41B2-9F43-1FBADDDF8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" r="2249"/>
          <a:stretch/>
        </p:blipFill>
        <p:spPr>
          <a:xfrm>
            <a:off x="513021" y="252905"/>
            <a:ext cx="1354975" cy="18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A67185-3C26-4A38-A2A9-30663A708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956" y="3966945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59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44F48-E7CA-408D-B6FB-EA956123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244" y="609600"/>
            <a:ext cx="8763982" cy="1456267"/>
          </a:xfrm>
        </p:spPr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sel fin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BC154C-8E0B-4769-9331-8E7DCAB1C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233"/>
          <a:stretch/>
        </p:blipFill>
        <p:spPr>
          <a:xfrm>
            <a:off x="608347" y="2598738"/>
            <a:ext cx="3780774" cy="364966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92D26D-B535-4C3B-B69F-0FB72B318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6" t="32472"/>
          <a:stretch/>
        </p:blipFill>
        <p:spPr>
          <a:xfrm>
            <a:off x="5118624" y="2926081"/>
            <a:ext cx="6783638" cy="29577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781A80-EC95-4BD5-B141-698BC947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1" y="265867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1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63192-F6A0-4302-8055-21C0DB23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255" y="609600"/>
            <a:ext cx="8470971" cy="1456267"/>
          </a:xfrm>
        </p:spPr>
        <p:txBody>
          <a:bodyPr/>
          <a:lstStyle/>
          <a:p>
            <a:r>
              <a:rPr lang="fr-FR" dirty="0"/>
              <a:t>Déroulement de la séance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DE6CC-3CEC-4D02-BCC4-CB8F41C3B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132" y="3251595"/>
            <a:ext cx="7198838" cy="3081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 deviner aux enfants ce que c’est (Passer en revue du vocabulaire : des médicaments ? Des boutons ? Des cailloux ? Noter les réponses et les remarques des enfants.</a:t>
            </a:r>
          </a:p>
          <a:p>
            <a:endParaRPr lang="fr-FR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07E3BA-B084-4EEF-8F08-62F75AEC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178" y="244263"/>
            <a:ext cx="2962275" cy="2552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E449E5-C775-454F-852E-48D8F046D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30" y="3251595"/>
            <a:ext cx="3017875" cy="30810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49FF0C-D810-41B7-9ACE-43921BD9E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" r="2249"/>
          <a:stretch/>
        </p:blipFill>
        <p:spPr>
          <a:xfrm>
            <a:off x="606829" y="585414"/>
            <a:ext cx="13549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8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5FA36-9EA7-4659-BAE0-36B3E5E0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278" y="345952"/>
            <a:ext cx="6600305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sucre en morceaux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FF62B1F-9A17-441C-9271-6148DC9CA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81"/>
          <a:stretch/>
        </p:blipFill>
        <p:spPr>
          <a:xfrm>
            <a:off x="523445" y="3131378"/>
            <a:ext cx="6202495" cy="245780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A2E4B1-1A21-4B51-BDD0-0C6E893B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19"/>
          <a:stretch/>
        </p:blipFill>
        <p:spPr>
          <a:xfrm>
            <a:off x="7145300" y="2065867"/>
            <a:ext cx="2838672" cy="3581433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7C050912-A841-4C24-AAA7-C4C00B01A0A4}"/>
              </a:ext>
            </a:extLst>
          </p:cNvPr>
          <p:cNvSpPr/>
          <p:nvPr/>
        </p:nvSpPr>
        <p:spPr>
          <a:xfrm>
            <a:off x="9983972" y="946298"/>
            <a:ext cx="2094614" cy="1711842"/>
          </a:xfrm>
          <a:prstGeom prst="wedgeEllipseCallout">
            <a:avLst>
              <a:gd name="adj1" fmla="val -99227"/>
              <a:gd name="adj2" fmla="val 3048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7D6DDC-7ECC-4942-87EC-F6C24A46821B}"/>
              </a:ext>
            </a:extLst>
          </p:cNvPr>
          <p:cNvSpPr txBox="1"/>
          <p:nvPr/>
        </p:nvSpPr>
        <p:spPr>
          <a:xfrm>
            <a:off x="10522233" y="1340554"/>
            <a:ext cx="1664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OHH !!??</a:t>
            </a:r>
          </a:p>
          <a:p>
            <a:r>
              <a:rPr lang="fr-FR" dirty="0">
                <a:solidFill>
                  <a:schemeClr val="bg1"/>
                </a:solidFill>
              </a:rPr>
              <a:t>Il est où le sucre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D4B30E1-2DE0-46AB-A387-E980CABC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769" y="3131378"/>
            <a:ext cx="2266285" cy="167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49336851-BDF1-4406-9D89-CC2CDE58EA52}"/>
              </a:ext>
            </a:extLst>
          </p:cNvPr>
          <p:cNvSpPr/>
          <p:nvPr/>
        </p:nvSpPr>
        <p:spPr>
          <a:xfrm>
            <a:off x="2359921" y="5172739"/>
            <a:ext cx="2544587" cy="1541721"/>
          </a:xfrm>
          <a:prstGeom prst="wedgeEllipseCallout">
            <a:avLst>
              <a:gd name="adj1" fmla="val 48270"/>
              <a:gd name="adj2" fmla="val -16312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FE91AA4-3A79-4F5A-BD9B-2AA7C1F28538}"/>
              </a:ext>
            </a:extLst>
          </p:cNvPr>
          <p:cNvSpPr txBox="1"/>
          <p:nvPr/>
        </p:nvSpPr>
        <p:spPr>
          <a:xfrm>
            <a:off x="2851861" y="5343434"/>
            <a:ext cx="1560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 remue, je remue … touille, touille, ratatouille 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EFF218-9C5A-4417-95EF-E32E6BEC9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61" y="265867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4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8E76E-3D87-4ECA-89B0-F704AE99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74" y="442128"/>
            <a:ext cx="6998740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Un groupe teste la semoule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F40D07-0A84-4ED7-9476-85D770F9E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462"/>
          <a:stretch/>
        </p:blipFill>
        <p:spPr>
          <a:xfrm>
            <a:off x="874422" y="3183775"/>
            <a:ext cx="4480432" cy="224591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EE8473-5B64-4257-8519-F5B63681A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4"/>
          <a:stretch/>
        </p:blipFill>
        <p:spPr>
          <a:xfrm>
            <a:off x="6923677" y="2626822"/>
            <a:ext cx="3171825" cy="3821296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8280CDEC-CB52-48AA-98F5-3AD127070429}"/>
              </a:ext>
            </a:extLst>
          </p:cNvPr>
          <p:cNvSpPr/>
          <p:nvPr/>
        </p:nvSpPr>
        <p:spPr>
          <a:xfrm>
            <a:off x="8952614" y="609600"/>
            <a:ext cx="3072809" cy="1612605"/>
          </a:xfrm>
          <a:prstGeom prst="wedgeEllipseCallout">
            <a:avLst>
              <a:gd name="adj1" fmla="val -71006"/>
              <a:gd name="adj2" fmla="val 7436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31B3DD-18F6-4647-A6C7-059905F61241}"/>
              </a:ext>
            </a:extLst>
          </p:cNvPr>
          <p:cNvSpPr txBox="1"/>
          <p:nvPr/>
        </p:nvSpPr>
        <p:spPr>
          <a:xfrm>
            <a:off x="9513307" y="1092736"/>
            <a:ext cx="21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On voit toujours la semoule!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C06616B-7C0E-46D5-B2AF-6F97A627E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586" y="3540647"/>
            <a:ext cx="1560992" cy="1532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195CF6-CC2D-4035-A79C-A0C2272CE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61" y="265867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2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C4B32-3B6F-4FAD-80A2-0F64C245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622" y="609600"/>
            <a:ext cx="8647604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les pois chiches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6400EB0-6827-4A36-BAE5-253217B9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521" y="2216464"/>
            <a:ext cx="4704477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789427-0005-4E8E-93B1-7E6E73B3C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1" t="28085" r="20074"/>
          <a:stretch/>
        </p:blipFill>
        <p:spPr>
          <a:xfrm>
            <a:off x="6620004" y="2620664"/>
            <a:ext cx="3973484" cy="28412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652C1D-F7F0-4382-A602-C9A2C1FD6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1" y="265867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3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F7847-7D31-4650-8551-D77D9C40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3" y="91438"/>
            <a:ext cx="10982496" cy="1055717"/>
          </a:xfrm>
        </p:spPr>
        <p:txBody>
          <a:bodyPr>
            <a:no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Mise en commun: </a:t>
            </a:r>
            <a:b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chaque groupe explique ce qu’il a observé</a:t>
            </a:r>
            <a:endParaRPr lang="fr-FR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2EC169-DB3C-4746-8626-6408CAA9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1569" y="1738504"/>
            <a:ext cx="8391525" cy="28670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F2E5E7-6C02-40F7-8DCD-D9033B10AD7D}"/>
              </a:ext>
            </a:extLst>
          </p:cNvPr>
          <p:cNvSpPr txBox="1"/>
          <p:nvPr/>
        </p:nvSpPr>
        <p:spPr>
          <a:xfrm>
            <a:off x="372560" y="1422620"/>
            <a:ext cx="273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J’ai mis du café dans de l’eau, j’ai remué, je ne vois plus la poudre du café,  mais l’eau est colorée maintenant.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J’ai mis du sel dans l’eau, j’ai remué, je ne vois plus le sel, il s’est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dissout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dans l’eau, il est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soluble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J’ai mis de la semoule dans mon gobelet d’eau, j’ai remué, je la vois toujours, elle est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insoluble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B8BE15-3DFB-4D42-82CE-8D5F7CDA8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34" y="4298701"/>
            <a:ext cx="1905000" cy="145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6BC681-CFEC-435E-A9BD-CBC9C7153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370" y="4578245"/>
            <a:ext cx="2004219" cy="145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44E025-8AB1-49D5-91C2-B5D34A6A1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325" y="4578245"/>
            <a:ext cx="1236699" cy="177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2A050F8-6F6D-4CBE-8FE5-6E43AC04B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760" y="4423778"/>
            <a:ext cx="1568525" cy="182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E44FBE-964E-4156-9213-1CB26D00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021" y="4127409"/>
            <a:ext cx="1376362" cy="1903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2794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49091-233E-4FB4-968F-8EFA2D46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58" y="324490"/>
            <a:ext cx="10131425" cy="93904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Représentations des élèves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3CF50C-EC51-4323-AB22-F7C4E7705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97" y="1454728"/>
            <a:ext cx="11604568" cy="4977970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Ce qui est dur n’est pas soluble</a:t>
            </a:r>
          </a:p>
          <a:p>
            <a:pPr marL="0" indent="0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→ le sucre en morceaux permet de démentir cette idée.</a:t>
            </a:r>
          </a:p>
          <a:p>
            <a:pPr>
              <a:buFontTx/>
              <a:buChar char="-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poudre est toujours soluble </a:t>
            </a:r>
          </a:p>
          <a:p>
            <a:pPr marL="0" indent="0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→ la semoule permet de démentir cette fausse représentation des élèves.</a:t>
            </a:r>
          </a:p>
          <a:p>
            <a:pPr marL="0" indent="0">
              <a:buNone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Ça disparait </a:t>
            </a:r>
          </a:p>
          <a:p>
            <a:pPr marL="0" indent="0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→ parfois, on ne le voit plus, mais il est toujours là : le café permet là aussi de démentir cette représentation erronée. </a:t>
            </a:r>
          </a:p>
          <a:p>
            <a:pPr marL="0" indent="0">
              <a:buNone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RIEN NE DISPARAIT !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F4271B-10EA-4471-80C5-DEEA27A4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7" t="1974"/>
          <a:stretch/>
        </p:blipFill>
        <p:spPr>
          <a:xfrm>
            <a:off x="10116779" y="425303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5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BD5DA-5EF1-44AF-BD4D-5EBAB63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55" y="1413933"/>
            <a:ext cx="4335086" cy="1456267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Verdana" panose="020B0604030504040204" pitchFamily="34" charset="0"/>
                <a:ea typeface="Verdana" panose="020B0604030504040204" pitchFamily="34" charset="0"/>
              </a:rPr>
              <a:t>Ce que j’ai appris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26ECDC-2A91-4423-8152-FD43D4791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34" y="3773978"/>
            <a:ext cx="9355974" cy="2703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  <a:t>Ce n’est parce qu’on ne voit plus un élément qu’il disparait, si on goûte l’eau du gobelet, elle est salée, sucrée…</a:t>
            </a:r>
          </a:p>
          <a:p>
            <a:pPr marL="0" indent="0">
              <a:buNone/>
            </a:pPr>
            <a:r>
              <a:rPr lang="fr-FR" sz="2800" dirty="0">
                <a:latin typeface="Verdana" panose="020B0604030504040204" pitchFamily="34" charset="0"/>
                <a:ea typeface="Verdana" panose="020B0604030504040204" pitchFamily="34" charset="0"/>
              </a:rPr>
              <a:t>Certains éléments sont solubles (ça se dissout dans l’eau) , d’autres sont insolubles (ils ne peuvent pas se dissoudre dans l’eau)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F2E50D-CFA0-4B66-9354-F5A2CE0D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887" y="310046"/>
            <a:ext cx="6903188" cy="33018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3F4B1B-6A81-4FBF-863E-FE78E45F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886" y="4677666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5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FDEADA-0453-4EF0-BD06-16B6B8E3B0A2}"/>
              </a:ext>
            </a:extLst>
          </p:cNvPr>
          <p:cNvSpPr/>
          <p:nvPr/>
        </p:nvSpPr>
        <p:spPr>
          <a:xfrm>
            <a:off x="2933618" y="1508199"/>
            <a:ext cx="6077378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Gwénaëlle BOURGOUIN </a:t>
            </a: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PEMF Ecole maternelle St Exupéry Luisant</a:t>
            </a:r>
          </a:p>
          <a:p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Hervé LAVOT </a:t>
            </a: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PEMF Responsable du CDRS28</a:t>
            </a: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Ecole Jules Ferry </a:t>
            </a: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4, rue Pasteur 28110 Lucé</a:t>
            </a:r>
          </a:p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herve.lavot@ac-orleans-tours.fr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endParaRPr lang="fr-FR" sz="1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12593A-83AF-4E72-BF20-CEE1EE74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717" y="5139962"/>
            <a:ext cx="1229946" cy="10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9B928-07FE-4D6F-AE86-9EFE55D2D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56" y="2294314"/>
            <a:ext cx="6606483" cy="4235073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endParaRPr lang="fr-FR" sz="55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5500" dirty="0">
                <a:latin typeface="Verdana" panose="020B0604030504040204" pitchFamily="34" charset="0"/>
                <a:cs typeface="Times New Roman" panose="02020603050405020304" pitchFamily="18" charset="0"/>
              </a:rPr>
              <a:t>L’enseignant met alors au défi ses élèves de trouver des idées pour enlever leur couleur (Comment a-t-on fait pour voler la couleur des bonbons ?). </a:t>
            </a:r>
          </a:p>
          <a:p>
            <a:pPr marL="0" indent="0" algn="just">
              <a:buNone/>
            </a:pPr>
            <a:endParaRPr lang="fr-FR" sz="55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5500" dirty="0">
                <a:latin typeface="Verdana" panose="020B0604030504040204" pitchFamily="34" charset="0"/>
                <a:cs typeface="Times New Roman" panose="02020603050405020304" pitchFamily="18" charset="0"/>
              </a:rPr>
              <a:t>Les hypothèses sont relevées et on se met d’accord pour en écarter certaines (on garde par exemple : on les a grattés avec un couteau, des pièces, … on les a lavés avec de l’eau, du savon, une éponge, …on les a sucés…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1410AF-8784-4842-9E8F-5BFB296D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324" y="193401"/>
            <a:ext cx="4548989" cy="54237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F74813-60C7-40F9-829B-DD6CD3C0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704" y="717103"/>
            <a:ext cx="3120435" cy="18454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E96519-EB03-4260-B030-A00BC26FEE0C}"/>
              </a:ext>
            </a:extLst>
          </p:cNvPr>
          <p:cNvSpPr/>
          <p:nvPr/>
        </p:nvSpPr>
        <p:spPr>
          <a:xfrm>
            <a:off x="348440" y="512658"/>
            <a:ext cx="3372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enfants remarquent que les bonbons sont blancs et s’étonnent.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On a volé la couleur des bonbons !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E4A6D7-3A52-47DE-900E-95E0F7741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7" t="1974"/>
          <a:stretch/>
        </p:blipFill>
        <p:spPr>
          <a:xfrm>
            <a:off x="7286261" y="4796443"/>
            <a:ext cx="14008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3943C-77E2-4611-92C5-3C61413D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697" y="649409"/>
            <a:ext cx="9071553" cy="90376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On teste l’hypothèse: si on pose un bonbon sur de la glace, il devient blanc.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5CD45-DD7B-400A-AE92-5CCE8FC7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75" y="1695120"/>
            <a:ext cx="3297847" cy="30767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108FC7-FFA6-4052-B771-AFD1233D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772" y="1695120"/>
            <a:ext cx="3824287" cy="30767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B58ABE-2DA0-4F48-99AC-5CA09B2D6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12" y="1736065"/>
            <a:ext cx="2795531" cy="30358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DFC59AA-3FEB-487F-A88F-30B2B02482E9}"/>
              </a:ext>
            </a:extLst>
          </p:cNvPr>
          <p:cNvSpPr txBox="1"/>
          <p:nvPr/>
        </p:nvSpPr>
        <p:spPr>
          <a:xfrm>
            <a:off x="839972" y="4954772"/>
            <a:ext cx="1090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Effectivement, le bonbon devient blanc, mais seulement 1 face, celle qui était posée sur la poche de glace, pas l’autre.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Et la couleur est partie seulement lorsque la glace a fondu.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EBAB5B-6FF3-45C3-86A4-E6710AE24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3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53C46-E9AF-41DA-9BED-60BA5104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224444"/>
            <a:ext cx="7477589" cy="1019565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</a:rPr>
              <a:t>Pour savoir si c’est l’eau fondue ou le froid qui enlève la couleur, on met un bonbon dans un sac, dans le congélateur.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6B6608-083C-4D5A-A0F1-EC6E41894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23"/>
          <a:stretch/>
        </p:blipFill>
        <p:spPr>
          <a:xfrm>
            <a:off x="8550027" y="609600"/>
            <a:ext cx="2635286" cy="268165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FFE627-C4D1-4076-8337-3ED335C1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90" y="1411324"/>
            <a:ext cx="4351665" cy="23677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6B2791-E089-434C-9117-8C438540B63B}"/>
              </a:ext>
            </a:extLst>
          </p:cNvPr>
          <p:cNvSpPr txBox="1"/>
          <p:nvPr/>
        </p:nvSpPr>
        <p:spPr>
          <a:xfrm>
            <a:off x="372140" y="4089990"/>
            <a:ext cx="9877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C’est parce que le sac est fermé, le froid ne peut pas rentrer dedans! </a:t>
            </a: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- Alors comment faire pour savoir si c’est bien le froid que l’on teste?</a:t>
            </a:r>
          </a:p>
          <a:p>
            <a:pPr>
              <a:buFontTx/>
              <a:buChar char="-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On remet le sac ouvert avec le bonbon dans le congélateur. »</a:t>
            </a:r>
          </a:p>
          <a:p>
            <a:pPr>
              <a:buFontTx/>
              <a:buChar char="-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L’expérience est réalisée. Le sac ouvert est remis dans le congélateur. Le bonbon est toujours coloré lorsqu’on le ressort.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On peut donc conclure que le froid n’enlève pas la couleur du bonbon.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47A30092-9C1F-4960-9E1A-87ADFE6B4E08}"/>
              </a:ext>
            </a:extLst>
          </p:cNvPr>
          <p:cNvSpPr/>
          <p:nvPr/>
        </p:nvSpPr>
        <p:spPr>
          <a:xfrm>
            <a:off x="678550" y="6084143"/>
            <a:ext cx="1095154" cy="29467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0FBEA2-E3D8-4A25-BC03-D6C5BDBAD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98" y="4737302"/>
            <a:ext cx="147066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68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C53191-1982-4CEF-885E-5A37A9CF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FR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élèves décident avec le maître de commencer à tester le grattage.</a:t>
            </a:r>
          </a:p>
          <a:p>
            <a:pPr marL="0" indent="0" algn="ctr">
              <a:buNone/>
            </a:pPr>
            <a:r>
              <a:rPr lang="fr-FR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choisit les outils de grattage (je gratte/j’ai gratté le bonbon avec…).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8614F7-7233-46C5-A713-F01737C0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88" y="448711"/>
            <a:ext cx="4804366" cy="32343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ECF0B3-6B92-48A7-B2F5-2A1393113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76" y="1066800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79C2C-380B-45CF-B6B9-41BABBEF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groupe teste le grattage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avec une fourchette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60043B-09B7-44C8-8774-CA7E8DDF9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90"/>
          <a:stretch/>
        </p:blipFill>
        <p:spPr>
          <a:xfrm>
            <a:off x="516475" y="3232297"/>
            <a:ext cx="3027285" cy="268649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696B66-5A05-4D87-B470-370650D7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7"/>
          <a:stretch/>
        </p:blipFill>
        <p:spPr>
          <a:xfrm>
            <a:off x="3863133" y="2329442"/>
            <a:ext cx="2800572" cy="26864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F26AF4-742F-4EC6-AB2D-CADF2F354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074"/>
          <a:stretch/>
        </p:blipFill>
        <p:spPr>
          <a:xfrm>
            <a:off x="6899951" y="2857753"/>
            <a:ext cx="5010307" cy="17177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492041-C1FA-4FB4-AC56-2B43CA07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99258"/>
            <a:ext cx="140186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1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{656F7350-E642-4D75-A034-E52F787FC6F5}tf03457452</Template>
  <TotalTime>378</TotalTime>
  <Words>1567</Words>
  <Application>Microsoft Office PowerPoint</Application>
  <PresentationFormat>Grand écran</PresentationFormat>
  <Paragraphs>153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Verdana</vt:lpstr>
      <vt:lpstr>Céleste</vt:lpstr>
      <vt:lpstr>LES BONBONS</vt:lpstr>
      <vt:lpstr>Présentation PowerPoint</vt:lpstr>
      <vt:lpstr>Séquence Testée DANS UNE CLASSE de ms-gs (23 élèves) école saint Exupéry - luisant</vt:lpstr>
      <vt:lpstr>Déroulement de la séance 1</vt:lpstr>
      <vt:lpstr>Présentation PowerPoint</vt:lpstr>
      <vt:lpstr>Présentation PowerPoint</vt:lpstr>
      <vt:lpstr>Pour savoir si c’est l’eau fondue ou le froid qui enlève la couleur, on met un bonbon dans un sac, dans le congélateur.</vt:lpstr>
      <vt:lpstr>Présentation PowerPoint</vt:lpstr>
      <vt:lpstr>Un groupe teste le grattage  avec une fourchette</vt:lpstr>
      <vt:lpstr>Un groupe teste le grattage  avec une brosse (brosse à dents, à ongles …)</vt:lpstr>
      <vt:lpstr>Un groupe teste le grattage  avec du papier émeri</vt:lpstr>
      <vt:lpstr>Un groupe teste le grattage  avec un couteau</vt:lpstr>
      <vt:lpstr>Mise en commun</vt:lpstr>
      <vt:lpstr>La conclusion est alors écrite  sous forme d’un tableau </vt:lpstr>
      <vt:lpstr>Séance 2: Laver la couleur, oui mais avec quoi ? </vt:lpstr>
      <vt:lpstr>Eau et lessive</vt:lpstr>
      <vt:lpstr>Eau et savon</vt:lpstr>
      <vt:lpstr>Eau et liquide vaisselle</vt:lpstr>
      <vt:lpstr>On explique aux camarades ce que l’on a fait dans chaque groupe:</vt:lpstr>
      <vt:lpstr>Ce que l’on a appris:</vt:lpstr>
      <vt:lpstr>Séance 3:colorer l’eau en une teinte prévue </vt:lpstr>
      <vt:lpstr>Présentation PowerPoint</vt:lpstr>
      <vt:lpstr>Présentation PowerPoint</vt:lpstr>
      <vt:lpstr>Mise en commun</vt:lpstr>
      <vt:lpstr>Ce que j’ai appris:</vt:lpstr>
      <vt:lpstr>Nouveau défi: comment obtenir une eau de couleur plus foncée?</vt:lpstr>
      <vt:lpstr>Présentation PowerPoint</vt:lpstr>
      <vt:lpstr>Mise en commun</vt:lpstr>
      <vt:lpstr>Barquette atypique</vt:lpstr>
      <vt:lpstr>Présentation PowerPoint</vt:lpstr>
      <vt:lpstr>Séance 4 nouveau défi: comment obtenir une eau verte sans bonbons verts? Une eau violette sans bonbons violets ?  </vt:lpstr>
      <vt:lpstr>On expérimente …</vt:lpstr>
      <vt:lpstr>On trouve ou on recommence…</vt:lpstr>
      <vt:lpstr>Mise en commun: les élèves expliquent comment ils ont fait, quelles sont les difficultés rencontrées, ce qui fonctionne ou ne fonctionne pas …</vt:lpstr>
      <vt:lpstr>Mélange des couleurs avec de la peinture pour consolider ce que nous avons appris:</vt:lpstr>
      <vt:lpstr>Présentation PowerPoint</vt:lpstr>
      <vt:lpstr>Autour de la littérature de jeunesse sur le mélange des couleurs</vt:lpstr>
      <vt:lpstr>Séance 5 : est-ce que tout peut se         dissoudre?</vt:lpstr>
      <vt:lpstr>Un groupe teste le sel fin</vt:lpstr>
      <vt:lpstr>Un groupe teste le sucre en morceaux</vt:lpstr>
      <vt:lpstr>Un groupe teste la semoule</vt:lpstr>
      <vt:lpstr>Un groupe teste les pois chiches</vt:lpstr>
      <vt:lpstr>Mise en commun:  chaque groupe explique ce qu’il a observé</vt:lpstr>
      <vt:lpstr>Représentations des élèves</vt:lpstr>
      <vt:lpstr>Ce que j’ai appris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BONBONS</dc:title>
  <dc:creator>gwena</dc:creator>
  <cp:lastModifiedBy>ecole</cp:lastModifiedBy>
  <cp:revision>48</cp:revision>
  <dcterms:created xsi:type="dcterms:W3CDTF">2021-03-20T16:06:08Z</dcterms:created>
  <dcterms:modified xsi:type="dcterms:W3CDTF">2021-05-21T07:44:14Z</dcterms:modified>
</cp:coreProperties>
</file>