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heme/themeOverride4.xml" ContentType="application/vnd.openxmlformats-officedocument.themeOverride+xml"/>
  <Override PartName="/ppt/charts/chart11.xml" ContentType="application/vnd.openxmlformats-officedocument.drawingml.chart+xml"/>
  <Override PartName="/ppt/theme/themeOverride5.xml" ContentType="application/vnd.openxmlformats-officedocument.themeOverride+xml"/>
  <Override PartName="/ppt/charts/chart12.xml" ContentType="application/vnd.openxmlformats-officedocument.drawingml.chart+xml"/>
  <Override PartName="/ppt/theme/themeOverride6.xml" ContentType="application/vnd.openxmlformats-officedocument.themeOverride+xml"/>
  <Override PartName="/ppt/charts/chart13.xml" ContentType="application/vnd.openxmlformats-officedocument.drawingml.chart+xml"/>
  <Override PartName="/ppt/theme/themeOverride7.xml" ContentType="application/vnd.openxmlformats-officedocument.themeOverride+xml"/>
  <Override PartName="/ppt/charts/chart14.xml" ContentType="application/vnd.openxmlformats-officedocument.drawingml.chart+xml"/>
  <Override PartName="/ppt/theme/themeOverride8.xml" ContentType="application/vnd.openxmlformats-officedocument.themeOverride+xml"/>
  <Override PartName="/ppt/charts/chart15.xml" ContentType="application/vnd.openxmlformats-officedocument.drawingml.chart+xml"/>
  <Override PartName="/ppt/theme/themeOverride9.xml" ContentType="application/vnd.openxmlformats-officedocument.themeOverride+xml"/>
  <Override PartName="/ppt/charts/chart16.xml" ContentType="application/vnd.openxmlformats-officedocument.drawingml.chart+xml"/>
  <Override PartName="/ppt/theme/themeOverride10.xml" ContentType="application/vnd.openxmlformats-officedocument.themeOverride+xml"/>
  <Override PartName="/ppt/charts/chart17.xml" ContentType="application/vnd.openxmlformats-officedocument.drawingml.chart+xml"/>
  <Override PartName="/ppt/theme/themeOverride11.xml" ContentType="application/vnd.openxmlformats-officedocument.themeOverride+xml"/>
  <Override PartName="/ppt/charts/chart18.xml" ContentType="application/vnd.openxmlformats-officedocument.drawingml.chart+xml"/>
  <Override PartName="/ppt/theme/themeOverride12.xml" ContentType="application/vnd.openxmlformats-officedocument.themeOverride+xml"/>
  <Override PartName="/ppt/charts/chart19.xml" ContentType="application/vnd.openxmlformats-officedocument.drawingml.chart+xml"/>
  <Override PartName="/ppt/theme/themeOverride13.xml" ContentType="application/vnd.openxmlformats-officedocument.themeOverride+xml"/>
  <Override PartName="/ppt/charts/chart20.xml" ContentType="application/vnd.openxmlformats-officedocument.drawingml.chart+xml"/>
  <Override PartName="/ppt/theme/themeOverride14.xml" ContentType="application/vnd.openxmlformats-officedocument.themeOverride+xml"/>
  <Override PartName="/ppt/charts/chart21.xml" ContentType="application/vnd.openxmlformats-officedocument.drawingml.chart+xml"/>
  <Override PartName="/ppt/theme/themeOverride15.xml" ContentType="application/vnd.openxmlformats-officedocument.themeOverride+xml"/>
  <Override PartName="/ppt/charts/chart22.xml" ContentType="application/vnd.openxmlformats-officedocument.drawingml.chart+xml"/>
  <Override PartName="/ppt/theme/themeOverride16.xml" ContentType="application/vnd.openxmlformats-officedocument.themeOverride+xml"/>
  <Override PartName="/ppt/charts/chart23.xml" ContentType="application/vnd.openxmlformats-officedocument.drawingml.chart+xml"/>
  <Override PartName="/ppt/theme/themeOverride17.xml" ContentType="application/vnd.openxmlformats-officedocument.themeOverride+xml"/>
  <Override PartName="/ppt/charts/chart24.xml" ContentType="application/vnd.openxmlformats-officedocument.drawingml.chart+xml"/>
  <Override PartName="/ppt/theme/themeOverride18.xml" ContentType="application/vnd.openxmlformats-officedocument.themeOverride+xml"/>
  <Override PartName="/ppt/charts/chart25.xml" ContentType="application/vnd.openxmlformats-officedocument.drawingml.chart+xml"/>
  <Override PartName="/ppt/theme/themeOverride19.xml" ContentType="application/vnd.openxmlformats-officedocument.themeOverride+xml"/>
  <Override PartName="/ppt/charts/chart26.xml" ContentType="application/vnd.openxmlformats-officedocument.drawingml.chart+xml"/>
  <Override PartName="/ppt/theme/themeOverride20.xml" ContentType="application/vnd.openxmlformats-officedocument.themeOverride+xml"/>
  <Override PartName="/ppt/charts/chart27.xml" ContentType="application/vnd.openxmlformats-officedocument.drawingml.chart+xml"/>
  <Override PartName="/ppt/theme/themeOverride21.xml" ContentType="application/vnd.openxmlformats-officedocument.themeOverride+xml"/>
  <Override PartName="/ppt/charts/chart28.xml" ContentType="application/vnd.openxmlformats-officedocument.drawingml.chart+xml"/>
  <Override PartName="/ppt/theme/themeOverride22.xml" ContentType="application/vnd.openxmlformats-officedocument.themeOverride+xml"/>
  <Override PartName="/ppt/charts/chart29.xml" ContentType="application/vnd.openxmlformats-officedocument.drawingml.chart+xml"/>
  <Override PartName="/ppt/theme/themeOverride23.xml" ContentType="application/vnd.openxmlformats-officedocument.themeOverride+xml"/>
  <Override PartName="/ppt/charts/chart30.xml" ContentType="application/vnd.openxmlformats-officedocument.drawingml.chart+xml"/>
  <Override PartName="/ppt/theme/themeOverride24.xml" ContentType="application/vnd.openxmlformats-officedocument.themeOverride+xml"/>
  <Override PartName="/ppt/charts/chart31.xml" ContentType="application/vnd.openxmlformats-officedocument.drawingml.chart+xml"/>
  <Override PartName="/ppt/theme/themeOverride25.xml" ContentType="application/vnd.openxmlformats-officedocument.themeOverride+xml"/>
  <Override PartName="/ppt/charts/chart32.xml" ContentType="application/vnd.openxmlformats-officedocument.drawingml.chart+xml"/>
  <Override PartName="/ppt/theme/themeOverride26.xml" ContentType="application/vnd.openxmlformats-officedocument.themeOverride+xml"/>
  <Override PartName="/ppt/charts/chart33.xml" ContentType="application/vnd.openxmlformats-officedocument.drawingml.chart+xml"/>
  <Override PartName="/ppt/theme/themeOverride27.xml" ContentType="application/vnd.openxmlformats-officedocument.themeOverride+xml"/>
  <Override PartName="/ppt/charts/chart34.xml" ContentType="application/vnd.openxmlformats-officedocument.drawingml.chart+xml"/>
  <Override PartName="/ppt/theme/themeOverride28.xml" ContentType="application/vnd.openxmlformats-officedocument.themeOverride+xml"/>
  <Override PartName="/ppt/charts/chart35.xml" ContentType="application/vnd.openxmlformats-officedocument.drawingml.chart+xml"/>
  <Override PartName="/ppt/theme/themeOverride29.xml" ContentType="application/vnd.openxmlformats-officedocument.themeOverride+xml"/>
  <Override PartName="/ppt/charts/chart36.xml" ContentType="application/vnd.openxmlformats-officedocument.drawingml.chart+xml"/>
  <Override PartName="/ppt/theme/themeOverride30.xml" ContentType="application/vnd.openxmlformats-officedocument.themeOverride+xml"/>
  <Override PartName="/ppt/charts/chart37.xml" ContentType="application/vnd.openxmlformats-officedocument.drawingml.chart+xml"/>
  <Override PartName="/ppt/theme/themeOverride31.xml" ContentType="application/vnd.openxmlformats-officedocument.themeOverride+xml"/>
  <Override PartName="/ppt/charts/chart38.xml" ContentType="application/vnd.openxmlformats-officedocument.drawingml.chart+xml"/>
  <Override PartName="/ppt/theme/themeOverride32.xml" ContentType="application/vnd.openxmlformats-officedocument.themeOverride+xml"/>
  <Override PartName="/ppt/charts/chart39.xml" ContentType="application/vnd.openxmlformats-officedocument.drawingml.chart+xml"/>
  <Override PartName="/ppt/theme/themeOverride33.xml" ContentType="application/vnd.openxmlformats-officedocument.themeOverride+xml"/>
  <Override PartName="/ppt/charts/chart40.xml" ContentType="application/vnd.openxmlformats-officedocument.drawingml.chart+xml"/>
  <Override PartName="/ppt/theme/themeOverride34.xml" ContentType="application/vnd.openxmlformats-officedocument.themeOverride+xml"/>
  <Override PartName="/ppt/charts/chart41.xml" ContentType="application/vnd.openxmlformats-officedocument.drawingml.chart+xml"/>
  <Override PartName="/ppt/theme/themeOverride35.xml" ContentType="application/vnd.openxmlformats-officedocument.themeOverride+xml"/>
  <Override PartName="/ppt/charts/chart42.xml" ContentType="application/vnd.openxmlformats-officedocument.drawingml.chart+xml"/>
  <Override PartName="/ppt/theme/themeOverride36.xml" ContentType="application/vnd.openxmlformats-officedocument.themeOverride+xml"/>
  <Override PartName="/ppt/charts/chart43.xml" ContentType="application/vnd.openxmlformats-officedocument.drawingml.chart+xml"/>
  <Override PartName="/ppt/theme/themeOverride37.xml" ContentType="application/vnd.openxmlformats-officedocument.themeOverride+xml"/>
  <Override PartName="/ppt/charts/chart44.xml" ContentType="application/vnd.openxmlformats-officedocument.drawingml.chart+xml"/>
  <Override PartName="/ppt/theme/themeOverride38.xml" ContentType="application/vnd.openxmlformats-officedocument.themeOverride+xml"/>
  <Override PartName="/ppt/charts/chart45.xml" ContentType="application/vnd.openxmlformats-officedocument.drawingml.chart+xml"/>
  <Override PartName="/ppt/theme/themeOverride39.xml" ContentType="application/vnd.openxmlformats-officedocument.themeOverride+xml"/>
  <Override PartName="/ppt/charts/chart46.xml" ContentType="application/vnd.openxmlformats-officedocument.drawingml.chart+xml"/>
  <Override PartName="/ppt/theme/themeOverride40.xml" ContentType="application/vnd.openxmlformats-officedocument.themeOverride+xml"/>
  <Override PartName="/ppt/charts/chart47.xml" ContentType="application/vnd.openxmlformats-officedocument.drawingml.chart+xml"/>
  <Override PartName="/ppt/theme/themeOverride41.xml" ContentType="application/vnd.openxmlformats-officedocument.themeOverride+xml"/>
  <Override PartName="/ppt/charts/chart48.xml" ContentType="application/vnd.openxmlformats-officedocument.drawingml.chart+xml"/>
  <Override PartName="/ppt/theme/themeOverride42.xml" ContentType="application/vnd.openxmlformats-officedocument.themeOverride+xml"/>
  <Override PartName="/ppt/charts/chart49.xml" ContentType="application/vnd.openxmlformats-officedocument.drawingml.chart+xml"/>
  <Override PartName="/ppt/theme/themeOverride43.xml" ContentType="application/vnd.openxmlformats-officedocument.themeOverride+xml"/>
  <Override PartName="/ppt/charts/chart50.xml" ContentType="application/vnd.openxmlformats-officedocument.drawingml.chart+xml"/>
  <Override PartName="/ppt/theme/themeOverride44.xml" ContentType="application/vnd.openxmlformats-officedocument.themeOverride+xml"/>
  <Override PartName="/ppt/charts/chart51.xml" ContentType="application/vnd.openxmlformats-officedocument.drawingml.chart+xml"/>
  <Override PartName="/ppt/theme/themeOverride45.xml" ContentType="application/vnd.openxmlformats-officedocument.themeOverride+xml"/>
  <Override PartName="/ppt/charts/chart52.xml" ContentType="application/vnd.openxmlformats-officedocument.drawingml.chart+xml"/>
  <Override PartName="/ppt/theme/themeOverride46.xml" ContentType="application/vnd.openxmlformats-officedocument.themeOverride+xml"/>
  <Override PartName="/ppt/charts/chart53.xml" ContentType="application/vnd.openxmlformats-officedocument.drawingml.chart+xml"/>
  <Override PartName="/ppt/theme/themeOverride47.xml" ContentType="application/vnd.openxmlformats-officedocument.themeOverride+xml"/>
  <Override PartName="/ppt/charts/chart54.xml" ContentType="application/vnd.openxmlformats-officedocument.drawingml.chart+xml"/>
  <Override PartName="/ppt/theme/themeOverride48.xml" ContentType="application/vnd.openxmlformats-officedocument.themeOverride+xml"/>
  <Override PartName="/ppt/charts/chart55.xml" ContentType="application/vnd.openxmlformats-officedocument.drawingml.chart+xml"/>
  <Override PartName="/ppt/theme/themeOverride49.xml" ContentType="application/vnd.openxmlformats-officedocument.themeOverride+xml"/>
  <Override PartName="/ppt/charts/chart56.xml" ContentType="application/vnd.openxmlformats-officedocument.drawingml.chart+xml"/>
  <Override PartName="/ppt/theme/themeOverride50.xml" ContentType="application/vnd.openxmlformats-officedocument.themeOverride+xml"/>
  <Override PartName="/ppt/charts/chart57.xml" ContentType="application/vnd.openxmlformats-officedocument.drawingml.chart+xml"/>
  <Override PartName="/ppt/theme/themeOverride51.xml" ContentType="application/vnd.openxmlformats-officedocument.themeOverride+xml"/>
  <Override PartName="/ppt/charts/chart58.xml" ContentType="application/vnd.openxmlformats-officedocument.drawingml.chart+xml"/>
  <Override PartName="/ppt/theme/themeOverride52.xml" ContentType="application/vnd.openxmlformats-officedocument.themeOverride+xml"/>
  <Override PartName="/ppt/charts/chart59.xml" ContentType="application/vnd.openxmlformats-officedocument.drawingml.chart+xml"/>
  <Override PartName="/ppt/theme/themeOverride53.xml" ContentType="application/vnd.openxmlformats-officedocument.themeOverride+xml"/>
  <Override PartName="/ppt/charts/chart60.xml" ContentType="application/vnd.openxmlformats-officedocument.drawingml.chart+xml"/>
  <Override PartName="/ppt/theme/themeOverride54.xml" ContentType="application/vnd.openxmlformats-officedocument.themeOverride+xml"/>
  <Override PartName="/ppt/charts/chart61.xml" ContentType="application/vnd.openxmlformats-officedocument.drawingml.chart+xml"/>
  <Override PartName="/ppt/theme/themeOverride55.xml" ContentType="application/vnd.openxmlformats-officedocument.themeOverride+xml"/>
  <Override PartName="/ppt/charts/chart62.xml" ContentType="application/vnd.openxmlformats-officedocument.drawingml.chart+xml"/>
  <Override PartName="/ppt/theme/themeOverride56.xml" ContentType="application/vnd.openxmlformats-officedocument.themeOverride+xml"/>
  <Override PartName="/ppt/charts/chart63.xml" ContentType="application/vnd.openxmlformats-officedocument.drawingml.chart+xml"/>
  <Override PartName="/ppt/theme/themeOverride57.xml" ContentType="application/vnd.openxmlformats-officedocument.themeOverride+xml"/>
  <Override PartName="/ppt/charts/chart64.xml" ContentType="application/vnd.openxmlformats-officedocument.drawingml.chart+xml"/>
  <Override PartName="/ppt/theme/themeOverride58.xml" ContentType="application/vnd.openxmlformats-officedocument.themeOverride+xml"/>
  <Override PartName="/ppt/charts/chart65.xml" ContentType="application/vnd.openxmlformats-officedocument.drawingml.chart+xml"/>
  <Override PartName="/ppt/theme/themeOverride59.xml" ContentType="application/vnd.openxmlformats-officedocument.themeOverride+xml"/>
  <Override PartName="/ppt/charts/chart66.xml" ContentType="application/vnd.openxmlformats-officedocument.drawingml.chart+xml"/>
  <Override PartName="/ppt/theme/themeOverride60.xml" ContentType="application/vnd.openxmlformats-officedocument.themeOverride+xml"/>
  <Override PartName="/ppt/charts/chart67.xml" ContentType="application/vnd.openxmlformats-officedocument.drawingml.chart+xml"/>
  <Override PartName="/ppt/theme/themeOverride61.xml" ContentType="application/vnd.openxmlformats-officedocument.themeOverride+xml"/>
  <Override PartName="/ppt/charts/chart68.xml" ContentType="application/vnd.openxmlformats-officedocument.drawingml.chart+xml"/>
  <Override PartName="/ppt/theme/themeOverride62.xml" ContentType="application/vnd.openxmlformats-officedocument.themeOverride+xml"/>
  <Override PartName="/ppt/charts/chart69.xml" ContentType="application/vnd.openxmlformats-officedocument.drawingml.chart+xml"/>
  <Override PartName="/ppt/theme/themeOverride63.xml" ContentType="application/vnd.openxmlformats-officedocument.themeOverride+xml"/>
  <Override PartName="/ppt/charts/chart70.xml" ContentType="application/vnd.openxmlformats-officedocument.drawingml.chart+xml"/>
  <Override PartName="/ppt/theme/themeOverride64.xml" ContentType="application/vnd.openxmlformats-officedocument.themeOverride+xml"/>
  <Override PartName="/ppt/notesSlides/notesSlide1.xml" ContentType="application/vnd.openxmlformats-officedocument.presentationml.notesSlide+xml"/>
  <Override PartName="/ppt/charts/chart71.xml" ContentType="application/vnd.openxmlformats-officedocument.drawingml.chart+xml"/>
  <Override PartName="/ppt/theme/themeOverride65.xml" ContentType="application/vnd.openxmlformats-officedocument.themeOverride+xml"/>
  <Override PartName="/ppt/notesSlides/notesSlide2.xml" ContentType="application/vnd.openxmlformats-officedocument.presentationml.notesSlide+xml"/>
  <Override PartName="/ppt/charts/chart72.xml" ContentType="application/vnd.openxmlformats-officedocument.drawingml.chart+xml"/>
  <Override PartName="/ppt/theme/themeOverride66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73.xml" ContentType="application/vnd.openxmlformats-officedocument.drawingml.chart+xml"/>
  <Override PartName="/ppt/theme/themeOverride67.xml" ContentType="application/vnd.openxmlformats-officedocument.themeOverride+xml"/>
  <Override PartName="/ppt/notesSlides/notesSlide5.xml" ContentType="application/vnd.openxmlformats-officedocument.presentationml.notesSlide+xml"/>
  <Override PartName="/ppt/charts/chart74.xml" ContentType="application/vnd.openxmlformats-officedocument.drawingml.chart+xml"/>
  <Override PartName="/ppt/theme/themeOverride68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75.xml" ContentType="application/vnd.openxmlformats-officedocument.drawingml.chart+xml"/>
  <Override PartName="/ppt/theme/themeOverride69.xml" ContentType="application/vnd.openxmlformats-officedocument.themeOverride+xml"/>
  <Override PartName="/ppt/notesSlides/notesSlide9.xml" ContentType="application/vnd.openxmlformats-officedocument.presentationml.notesSlide+xml"/>
  <Override PartName="/ppt/charts/chart76.xml" ContentType="application/vnd.openxmlformats-officedocument.drawingml.chart+xml"/>
  <Override PartName="/ppt/theme/themeOverride70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77.xml" ContentType="application/vnd.openxmlformats-officedocument.drawingml.chart+xml"/>
  <Override PartName="/ppt/theme/themeOverride71.xml" ContentType="application/vnd.openxmlformats-officedocument.themeOverride+xml"/>
  <Override PartName="/ppt/notesSlides/notesSlide12.xml" ContentType="application/vnd.openxmlformats-officedocument.presentationml.notesSlide+xml"/>
  <Override PartName="/ppt/charts/chart78.xml" ContentType="application/vnd.openxmlformats-officedocument.drawingml.chart+xml"/>
  <Override PartName="/ppt/theme/themeOverride72.xml" ContentType="application/vnd.openxmlformats-officedocument.themeOverride+xml"/>
  <Override PartName="/ppt/notesSlides/notesSlide13.xml" ContentType="application/vnd.openxmlformats-officedocument.presentationml.notesSlide+xml"/>
  <Override PartName="/ppt/charts/chart79.xml" ContentType="application/vnd.openxmlformats-officedocument.drawingml.chart+xml"/>
  <Override PartName="/ppt/theme/themeOverride73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80.xml" ContentType="application/vnd.openxmlformats-officedocument.drawingml.chart+xml"/>
  <Override PartName="/ppt/theme/themeOverride74.xml" ContentType="application/vnd.openxmlformats-officedocument.themeOverride+xml"/>
  <Override PartName="/ppt/notesSlides/notesSlide18.xml" ContentType="application/vnd.openxmlformats-officedocument.presentationml.notesSlide+xml"/>
  <Override PartName="/ppt/charts/chart81.xml" ContentType="application/vnd.openxmlformats-officedocument.drawingml.chart+xml"/>
  <Override PartName="/ppt/theme/themeOverride75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82.xml" ContentType="application/vnd.openxmlformats-officedocument.drawingml.chart+xml"/>
  <Override PartName="/ppt/theme/themeOverride76.xml" ContentType="application/vnd.openxmlformats-officedocument.themeOverride+xml"/>
  <Override PartName="/ppt/notesSlides/notesSlide21.xml" ContentType="application/vnd.openxmlformats-officedocument.presentationml.notesSlide+xml"/>
  <Override PartName="/ppt/charts/chart83.xml" ContentType="application/vnd.openxmlformats-officedocument.drawingml.chart+xml"/>
  <Override PartName="/ppt/theme/themeOverride77.xml" ContentType="application/vnd.openxmlformats-officedocument.themeOverride+xml"/>
  <Override PartName="/ppt/notesSlides/notesSlide22.xml" ContentType="application/vnd.openxmlformats-officedocument.presentationml.notesSlide+xml"/>
  <Override PartName="/ppt/charts/chart84.xml" ContentType="application/vnd.openxmlformats-officedocument.drawingml.chart+xml"/>
  <Override PartName="/ppt/theme/themeOverride78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92"/>
  </p:notesMasterIdLst>
  <p:sldIdLst>
    <p:sldId id="256" r:id="rId2"/>
    <p:sldId id="258" r:id="rId3"/>
    <p:sldId id="259" r:id="rId4"/>
    <p:sldId id="267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334" r:id="rId17"/>
    <p:sldId id="335" r:id="rId18"/>
    <p:sldId id="336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337" r:id="rId31"/>
    <p:sldId id="284" r:id="rId32"/>
    <p:sldId id="285" r:id="rId33"/>
    <p:sldId id="286" r:id="rId34"/>
    <p:sldId id="287" r:id="rId35"/>
    <p:sldId id="338" r:id="rId36"/>
    <p:sldId id="288" r:id="rId37"/>
    <p:sldId id="289" r:id="rId38"/>
    <p:sldId id="290" r:id="rId39"/>
    <p:sldId id="291" r:id="rId40"/>
    <p:sldId id="339" r:id="rId41"/>
    <p:sldId id="292" r:id="rId42"/>
    <p:sldId id="293" r:id="rId43"/>
    <p:sldId id="294" r:id="rId44"/>
    <p:sldId id="342" r:id="rId45"/>
    <p:sldId id="343" r:id="rId46"/>
    <p:sldId id="344" r:id="rId47"/>
    <p:sldId id="380" r:id="rId48"/>
    <p:sldId id="381" r:id="rId49"/>
    <p:sldId id="345" r:id="rId50"/>
    <p:sldId id="346" r:id="rId51"/>
    <p:sldId id="340" r:id="rId52"/>
    <p:sldId id="304" r:id="rId53"/>
    <p:sldId id="305" r:id="rId54"/>
    <p:sldId id="306" r:id="rId55"/>
    <p:sldId id="307" r:id="rId56"/>
    <p:sldId id="382" r:id="rId57"/>
    <p:sldId id="383" r:id="rId58"/>
    <p:sldId id="384" r:id="rId59"/>
    <p:sldId id="467" r:id="rId60"/>
    <p:sldId id="341" r:id="rId61"/>
    <p:sldId id="437" r:id="rId62"/>
    <p:sldId id="438" r:id="rId63"/>
    <p:sldId id="439" r:id="rId64"/>
    <p:sldId id="440" r:id="rId65"/>
    <p:sldId id="445" r:id="rId66"/>
    <p:sldId id="446" r:id="rId67"/>
    <p:sldId id="447" r:id="rId68"/>
    <p:sldId id="448" r:id="rId69"/>
    <p:sldId id="441" r:id="rId70"/>
    <p:sldId id="449" r:id="rId71"/>
    <p:sldId id="450" r:id="rId72"/>
    <p:sldId id="451" r:id="rId73"/>
    <p:sldId id="442" r:id="rId74"/>
    <p:sldId id="452" r:id="rId75"/>
    <p:sldId id="453" r:id="rId76"/>
    <p:sldId id="454" r:id="rId77"/>
    <p:sldId id="455" r:id="rId78"/>
    <p:sldId id="456" r:id="rId79"/>
    <p:sldId id="457" r:id="rId80"/>
    <p:sldId id="443" r:id="rId81"/>
    <p:sldId id="458" r:id="rId82"/>
    <p:sldId id="459" r:id="rId83"/>
    <p:sldId id="460" r:id="rId84"/>
    <p:sldId id="444" r:id="rId85"/>
    <p:sldId id="461" r:id="rId86"/>
    <p:sldId id="462" r:id="rId87"/>
    <p:sldId id="463" r:id="rId88"/>
    <p:sldId id="464" r:id="rId89"/>
    <p:sldId id="465" r:id="rId90"/>
    <p:sldId id="466" r:id="rId9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E37DDC"/>
    <a:srgbClr val="3399FF"/>
    <a:srgbClr val="FF66CC"/>
    <a:srgbClr val="F8E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63" autoAdjust="0"/>
    <p:restoredTop sz="67178" autoAdjust="0"/>
  </p:normalViewPr>
  <p:slideViewPr>
    <p:cSldViewPr>
      <p:cViewPr varScale="1">
        <p:scale>
          <a:sx n="57" d="100"/>
          <a:sy n="57" d="100"/>
        </p:scale>
        <p:origin x="2460" y="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4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5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6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7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8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9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0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1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2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3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4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5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16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17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18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19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20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3.xlsx"/><Relationship Id="rId1" Type="http://schemas.openxmlformats.org/officeDocument/2006/relationships/themeOverride" Target="../theme/themeOverride21.xm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4.xlsx"/><Relationship Id="rId1" Type="http://schemas.openxmlformats.org/officeDocument/2006/relationships/themeOverride" Target="../theme/themeOverride22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5.xlsx"/><Relationship Id="rId1" Type="http://schemas.openxmlformats.org/officeDocument/2006/relationships/themeOverride" Target="../theme/themeOverride23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6.xlsx"/><Relationship Id="rId1" Type="http://schemas.openxmlformats.org/officeDocument/2006/relationships/themeOverride" Target="../theme/themeOverride24.xml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7.xlsx"/><Relationship Id="rId1" Type="http://schemas.openxmlformats.org/officeDocument/2006/relationships/themeOverride" Target="../theme/themeOverride25.xml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8.xlsx"/><Relationship Id="rId1" Type="http://schemas.openxmlformats.org/officeDocument/2006/relationships/themeOverride" Target="../theme/themeOverride26.xml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9.xlsx"/><Relationship Id="rId1" Type="http://schemas.openxmlformats.org/officeDocument/2006/relationships/themeOverride" Target="../theme/themeOverride27.xml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0.xlsx"/><Relationship Id="rId1" Type="http://schemas.openxmlformats.org/officeDocument/2006/relationships/themeOverride" Target="../theme/themeOverride28.xml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1.xlsx"/><Relationship Id="rId1" Type="http://schemas.openxmlformats.org/officeDocument/2006/relationships/themeOverride" Target="../theme/themeOverride29.xml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2.xlsx"/><Relationship Id="rId1" Type="http://schemas.openxmlformats.org/officeDocument/2006/relationships/themeOverride" Target="../theme/themeOverride30.xml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3.xlsx"/><Relationship Id="rId1" Type="http://schemas.openxmlformats.org/officeDocument/2006/relationships/themeOverride" Target="../theme/themeOverride31.xml"/></Relationships>
</file>

<file path=ppt/charts/_rels/chart3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4.xlsx"/><Relationship Id="rId1" Type="http://schemas.openxmlformats.org/officeDocument/2006/relationships/themeOverride" Target="../theme/themeOverride32.xml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5.xlsx"/><Relationship Id="rId1" Type="http://schemas.openxmlformats.org/officeDocument/2006/relationships/themeOverride" Target="../theme/themeOverride3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6.xlsx"/><Relationship Id="rId1" Type="http://schemas.openxmlformats.org/officeDocument/2006/relationships/themeOverride" Target="../theme/themeOverride34.xml"/></Relationships>
</file>

<file path=ppt/charts/_rels/chart4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7.xlsx"/><Relationship Id="rId1" Type="http://schemas.openxmlformats.org/officeDocument/2006/relationships/themeOverride" Target="../theme/themeOverride35.xml"/></Relationships>
</file>

<file path=ppt/charts/_rels/chart4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8.xlsx"/><Relationship Id="rId1" Type="http://schemas.openxmlformats.org/officeDocument/2006/relationships/themeOverride" Target="../theme/themeOverride36.xml"/></Relationships>
</file>

<file path=ppt/charts/_rels/chart4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9.xlsx"/><Relationship Id="rId1" Type="http://schemas.openxmlformats.org/officeDocument/2006/relationships/themeOverride" Target="../theme/themeOverride37.xml"/></Relationships>
</file>

<file path=ppt/charts/_rels/chart4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0.xlsx"/><Relationship Id="rId1" Type="http://schemas.openxmlformats.org/officeDocument/2006/relationships/themeOverride" Target="../theme/themeOverride38.xml"/></Relationships>
</file>

<file path=ppt/charts/_rels/chart4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1.xlsx"/><Relationship Id="rId1" Type="http://schemas.openxmlformats.org/officeDocument/2006/relationships/themeOverride" Target="../theme/themeOverride39.xml"/></Relationships>
</file>

<file path=ppt/charts/_rels/chart4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2.xlsx"/><Relationship Id="rId1" Type="http://schemas.openxmlformats.org/officeDocument/2006/relationships/themeOverride" Target="../theme/themeOverride40.xml"/></Relationships>
</file>

<file path=ppt/charts/_rels/chart4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3.xlsx"/><Relationship Id="rId1" Type="http://schemas.openxmlformats.org/officeDocument/2006/relationships/themeOverride" Target="../theme/themeOverride41.xml"/></Relationships>
</file>

<file path=ppt/charts/_rels/chart4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4.xlsx"/><Relationship Id="rId1" Type="http://schemas.openxmlformats.org/officeDocument/2006/relationships/themeOverride" Target="../theme/themeOverride42.xml"/></Relationships>
</file>

<file path=ppt/charts/_rels/chart4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5.xlsx"/><Relationship Id="rId1" Type="http://schemas.openxmlformats.org/officeDocument/2006/relationships/themeOverride" Target="../theme/themeOverride4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2.xml"/></Relationships>
</file>

<file path=ppt/charts/_rels/chart5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6.xlsx"/><Relationship Id="rId1" Type="http://schemas.openxmlformats.org/officeDocument/2006/relationships/themeOverride" Target="../theme/themeOverride44.xml"/></Relationships>
</file>

<file path=ppt/charts/_rels/chart5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7.xlsx"/><Relationship Id="rId1" Type="http://schemas.openxmlformats.org/officeDocument/2006/relationships/themeOverride" Target="../theme/themeOverride45.xml"/></Relationships>
</file>

<file path=ppt/charts/_rels/chart5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8.xlsx"/><Relationship Id="rId1" Type="http://schemas.openxmlformats.org/officeDocument/2006/relationships/themeOverride" Target="../theme/themeOverride46.xml"/></Relationships>
</file>

<file path=ppt/charts/_rels/chart5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9.xlsx"/><Relationship Id="rId1" Type="http://schemas.openxmlformats.org/officeDocument/2006/relationships/themeOverride" Target="../theme/themeOverride47.xml"/></Relationships>
</file>

<file path=ppt/charts/_rels/chart5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0.xlsx"/><Relationship Id="rId1" Type="http://schemas.openxmlformats.org/officeDocument/2006/relationships/themeOverride" Target="../theme/themeOverride48.xml"/></Relationships>
</file>

<file path=ppt/charts/_rels/chart5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1.xlsx"/><Relationship Id="rId1" Type="http://schemas.openxmlformats.org/officeDocument/2006/relationships/themeOverride" Target="../theme/themeOverride49.xml"/></Relationships>
</file>

<file path=ppt/charts/_rels/chart5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2.xlsx"/><Relationship Id="rId1" Type="http://schemas.openxmlformats.org/officeDocument/2006/relationships/themeOverride" Target="../theme/themeOverride50.xml"/></Relationships>
</file>

<file path=ppt/charts/_rels/chart5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3.xlsx"/><Relationship Id="rId1" Type="http://schemas.openxmlformats.org/officeDocument/2006/relationships/themeOverride" Target="../theme/themeOverride51.xml"/></Relationships>
</file>

<file path=ppt/charts/_rels/chart5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4.xlsx"/><Relationship Id="rId1" Type="http://schemas.openxmlformats.org/officeDocument/2006/relationships/themeOverride" Target="../theme/themeOverride52.xml"/></Relationships>
</file>

<file path=ppt/charts/_rels/chart5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5.xlsx"/><Relationship Id="rId1" Type="http://schemas.openxmlformats.org/officeDocument/2006/relationships/themeOverride" Target="../theme/themeOverride5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3.xml"/></Relationships>
</file>

<file path=ppt/charts/_rels/chart6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6.xlsx"/><Relationship Id="rId1" Type="http://schemas.openxmlformats.org/officeDocument/2006/relationships/themeOverride" Target="../theme/themeOverride54.xml"/></Relationships>
</file>

<file path=ppt/charts/_rels/chart6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7.xlsx"/><Relationship Id="rId1" Type="http://schemas.openxmlformats.org/officeDocument/2006/relationships/themeOverride" Target="../theme/themeOverride55.xml"/></Relationships>
</file>

<file path=ppt/charts/_rels/chart6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8.xlsx"/><Relationship Id="rId1" Type="http://schemas.openxmlformats.org/officeDocument/2006/relationships/themeOverride" Target="../theme/themeOverride56.xml"/></Relationships>
</file>

<file path=ppt/charts/_rels/chart6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9.xlsx"/><Relationship Id="rId1" Type="http://schemas.openxmlformats.org/officeDocument/2006/relationships/themeOverride" Target="../theme/themeOverride57.xml"/></Relationships>
</file>

<file path=ppt/charts/_rels/chart6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0.xlsx"/><Relationship Id="rId1" Type="http://schemas.openxmlformats.org/officeDocument/2006/relationships/themeOverride" Target="../theme/themeOverride58.xml"/></Relationships>
</file>

<file path=ppt/charts/_rels/chart6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1.xlsx"/><Relationship Id="rId1" Type="http://schemas.openxmlformats.org/officeDocument/2006/relationships/themeOverride" Target="../theme/themeOverride59.xml"/></Relationships>
</file>

<file path=ppt/charts/_rels/chart6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2.xlsx"/><Relationship Id="rId1" Type="http://schemas.openxmlformats.org/officeDocument/2006/relationships/themeOverride" Target="../theme/themeOverride60.xml"/></Relationships>
</file>

<file path=ppt/charts/_rels/chart6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3.xlsx"/><Relationship Id="rId1" Type="http://schemas.openxmlformats.org/officeDocument/2006/relationships/themeOverride" Target="../theme/themeOverride61.xml"/></Relationships>
</file>

<file path=ppt/charts/_rels/chart6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4.xlsx"/><Relationship Id="rId1" Type="http://schemas.openxmlformats.org/officeDocument/2006/relationships/themeOverride" Target="../theme/themeOverride62.xml"/></Relationships>
</file>

<file path=ppt/charts/_rels/chart6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5.xlsx"/><Relationship Id="rId1" Type="http://schemas.openxmlformats.org/officeDocument/2006/relationships/themeOverride" Target="../theme/themeOverride63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re\Desktop\EXAMENS\ANNEE%20EN%20COURS\creation%20fili&#232;re%20pro.xlsm" TargetMode="External"/></Relationships>
</file>

<file path=ppt/charts/_rels/chart7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6.xlsx"/><Relationship Id="rId1" Type="http://schemas.openxmlformats.org/officeDocument/2006/relationships/themeOverride" Target="../theme/themeOverride64.xml"/></Relationships>
</file>

<file path=ppt/charts/_rels/chart7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7.xlsx"/><Relationship Id="rId1" Type="http://schemas.openxmlformats.org/officeDocument/2006/relationships/themeOverride" Target="../theme/themeOverride65.xml"/></Relationships>
</file>

<file path=ppt/charts/_rels/chart7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8.xlsx"/><Relationship Id="rId1" Type="http://schemas.openxmlformats.org/officeDocument/2006/relationships/themeOverride" Target="../theme/themeOverride66.xml"/></Relationships>
</file>

<file path=ppt/charts/_rels/chart7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9.xlsx"/><Relationship Id="rId1" Type="http://schemas.openxmlformats.org/officeDocument/2006/relationships/themeOverride" Target="../theme/themeOverride67.xml"/></Relationships>
</file>

<file path=ppt/charts/_rels/chart7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0.xlsx"/><Relationship Id="rId1" Type="http://schemas.openxmlformats.org/officeDocument/2006/relationships/themeOverride" Target="../theme/themeOverride68.xml"/></Relationships>
</file>

<file path=ppt/charts/_rels/chart7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1.xlsx"/><Relationship Id="rId1" Type="http://schemas.openxmlformats.org/officeDocument/2006/relationships/themeOverride" Target="../theme/themeOverride69.xml"/></Relationships>
</file>

<file path=ppt/charts/_rels/chart7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2.xlsx"/><Relationship Id="rId1" Type="http://schemas.openxmlformats.org/officeDocument/2006/relationships/themeOverride" Target="../theme/themeOverride70.xml"/></Relationships>
</file>

<file path=ppt/charts/_rels/chart7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3.xlsx"/><Relationship Id="rId1" Type="http://schemas.openxmlformats.org/officeDocument/2006/relationships/themeOverride" Target="../theme/themeOverride71.xml"/></Relationships>
</file>

<file path=ppt/charts/_rels/chart7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4.xlsx"/><Relationship Id="rId1" Type="http://schemas.openxmlformats.org/officeDocument/2006/relationships/themeOverride" Target="../theme/themeOverride72.xml"/></Relationships>
</file>

<file path=ppt/charts/_rels/chart7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5.xlsx"/><Relationship Id="rId1" Type="http://schemas.openxmlformats.org/officeDocument/2006/relationships/themeOverride" Target="../theme/themeOverride73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alexandre\Desktop\EXAMENS\ANNEE%20EN%20COURS\creation%20fili&#232;re%20pro.xlsm" TargetMode="External"/></Relationships>
</file>

<file path=ppt/charts/_rels/chart8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6.xlsx"/><Relationship Id="rId1" Type="http://schemas.openxmlformats.org/officeDocument/2006/relationships/themeOverride" Target="../theme/themeOverride74.xml"/></Relationships>
</file>

<file path=ppt/charts/_rels/chart8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7.xlsx"/><Relationship Id="rId1" Type="http://schemas.openxmlformats.org/officeDocument/2006/relationships/themeOverride" Target="../theme/themeOverride75.xml"/></Relationships>
</file>

<file path=ppt/charts/_rels/chart8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8.xlsx"/><Relationship Id="rId1" Type="http://schemas.openxmlformats.org/officeDocument/2006/relationships/themeOverride" Target="../theme/themeOverride76.xml"/></Relationships>
</file>

<file path=ppt/charts/_rels/chart8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9.xlsx"/><Relationship Id="rId1" Type="http://schemas.openxmlformats.org/officeDocument/2006/relationships/themeOverride" Target="../theme/themeOverride77.xml"/></Relationships>
</file>

<file path=ppt/charts/_rels/chart8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0.xlsx"/><Relationship Id="rId1" Type="http://schemas.openxmlformats.org/officeDocument/2006/relationships/themeOverride" Target="../theme/themeOverride78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re\Desktop\EXAMENS\ANNEE%20EN%20COURS\creation%20fili&#232;re%20pro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485134202331815E-2"/>
          <c:y val="0.12114326216488615"/>
          <c:w val="0.88607878571551124"/>
          <c:h val="0.81840889550994556"/>
        </c:manualLayout>
      </c:layout>
      <c:barChart>
        <c:barDir val="col"/>
        <c:grouping val="clustered"/>
        <c:varyColors val="0"/>
        <c:ser>
          <c:idx val="0"/>
          <c:order val="0"/>
          <c:tx>
            <c:v>Effectifs Filles</c:v>
          </c:tx>
          <c:spPr>
            <a:solidFill>
              <a:srgbClr val="E06ACF"/>
            </a:solidFill>
            <a:ln w="25400" cap="flat" cmpd="sng" algn="ctr">
              <a:solidFill>
                <a:srgbClr val="D638BF"/>
              </a:solidFill>
              <a:prstDash val="solid"/>
            </a:ln>
            <a:effectLst/>
          </c:spPr>
          <c:invertIfNegative val="0"/>
          <c:cat>
            <c:numRef>
              <c:f>GENERALITES!$A$36:$A$46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GENERALITES!$E$36:$E$46</c:f>
              <c:numCache>
                <c:formatCode>General</c:formatCode>
                <c:ptCount val="11"/>
                <c:pt idx="0">
                  <c:v>1283</c:v>
                </c:pt>
                <c:pt idx="1">
                  <c:v>1413</c:v>
                </c:pt>
                <c:pt idx="2">
                  <c:v>1397</c:v>
                </c:pt>
                <c:pt idx="3">
                  <c:v>1461</c:v>
                </c:pt>
                <c:pt idx="4">
                  <c:v>2222</c:v>
                </c:pt>
                <c:pt idx="5">
                  <c:v>2503</c:v>
                </c:pt>
                <c:pt idx="6">
                  <c:v>1951</c:v>
                </c:pt>
                <c:pt idx="7">
                  <c:v>2731</c:v>
                </c:pt>
                <c:pt idx="8">
                  <c:v>2639</c:v>
                </c:pt>
                <c:pt idx="9">
                  <c:v>2687</c:v>
                </c:pt>
                <c:pt idx="10">
                  <c:v>2645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BC-4242-A7B0-BE5206B0E7A2}"/>
            </c:ext>
          </c:extLst>
        </c:ser>
        <c:ser>
          <c:idx val="1"/>
          <c:order val="1"/>
          <c:tx>
            <c:v>Effectifs Garçons</c:v>
          </c:tx>
          <c:spPr>
            <a:solidFill>
              <a:schemeClr val="accent1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invertIfNegative val="0"/>
          <c:cat>
            <c:numRef>
              <c:f>GENERALITES!$A$36:$A$46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GENERALITES!$I$36:$I$46</c:f>
              <c:numCache>
                <c:formatCode>General</c:formatCode>
                <c:ptCount val="11"/>
                <c:pt idx="0">
                  <c:v>1841</c:v>
                </c:pt>
                <c:pt idx="1">
                  <c:v>1805</c:v>
                </c:pt>
                <c:pt idx="2">
                  <c:v>1843</c:v>
                </c:pt>
                <c:pt idx="3">
                  <c:v>1916</c:v>
                </c:pt>
                <c:pt idx="4">
                  <c:v>2993</c:v>
                </c:pt>
                <c:pt idx="5">
                  <c:v>3761</c:v>
                </c:pt>
                <c:pt idx="6">
                  <c:v>3062</c:v>
                </c:pt>
                <c:pt idx="7">
                  <c:v>3177</c:v>
                </c:pt>
                <c:pt idx="8">
                  <c:v>3345</c:v>
                </c:pt>
                <c:pt idx="9">
                  <c:v>3290</c:v>
                </c:pt>
                <c:pt idx="10">
                  <c:v>3453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BC-4242-A7B0-BE5206B0E7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4728960"/>
        <c:axId val="192554688"/>
      </c:barChart>
      <c:lineChart>
        <c:grouping val="standard"/>
        <c:varyColors val="0"/>
        <c:ser>
          <c:idx val="2"/>
          <c:order val="2"/>
          <c:tx>
            <c:v>Moyennes Filles</c:v>
          </c:tx>
          <c:spPr>
            <a:ln>
              <a:solidFill>
                <a:srgbClr val="FF99FF"/>
              </a:solidFill>
            </a:ln>
          </c:spPr>
          <c:marker>
            <c:symbol val="none"/>
          </c:marker>
          <c:cat>
            <c:numRef>
              <c:f>GENERALITES!$A$36:$A$46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GENERALITES!$G$36:$G$46</c:f>
              <c:numCache>
                <c:formatCode>General</c:formatCode>
                <c:ptCount val="11"/>
                <c:pt idx="0">
                  <c:v>11.83</c:v>
                </c:pt>
                <c:pt idx="1">
                  <c:v>11.8</c:v>
                </c:pt>
                <c:pt idx="2">
                  <c:v>11.98</c:v>
                </c:pt>
                <c:pt idx="3">
                  <c:v>12</c:v>
                </c:pt>
                <c:pt idx="4">
                  <c:v>12</c:v>
                </c:pt>
                <c:pt idx="5">
                  <c:v>12.229284525790355</c:v>
                </c:pt>
                <c:pt idx="6">
                  <c:v>12.108848207475214</c:v>
                </c:pt>
                <c:pt idx="7">
                  <c:v>12.505746969903303</c:v>
                </c:pt>
                <c:pt idx="8">
                  <c:v>12.524742841256566</c:v>
                </c:pt>
                <c:pt idx="9">
                  <c:v>12.706336469286086</c:v>
                </c:pt>
                <c:pt idx="10">
                  <c:v>12.6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BBC-4242-A7B0-BE5206B0E7A2}"/>
            </c:ext>
          </c:extLst>
        </c:ser>
        <c:ser>
          <c:idx val="3"/>
          <c:order val="3"/>
          <c:tx>
            <c:v>Moyennes Garçons</c:v>
          </c:tx>
          <c:spPr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numRef>
              <c:f>GENERALITES!$A$36:$A$46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GENERALITES!$K$36:$K$46</c:f>
              <c:numCache>
                <c:formatCode>General</c:formatCode>
                <c:ptCount val="11"/>
                <c:pt idx="0">
                  <c:v>13.08</c:v>
                </c:pt>
                <c:pt idx="1">
                  <c:v>13.08</c:v>
                </c:pt>
                <c:pt idx="2">
                  <c:v>13.09</c:v>
                </c:pt>
                <c:pt idx="3">
                  <c:v>13.3</c:v>
                </c:pt>
                <c:pt idx="4">
                  <c:v>13.1</c:v>
                </c:pt>
                <c:pt idx="5">
                  <c:v>13.091530612244883</c:v>
                </c:pt>
                <c:pt idx="6">
                  <c:v>13.12610123428829</c:v>
                </c:pt>
                <c:pt idx="7">
                  <c:v>13.176989600437899</c:v>
                </c:pt>
                <c:pt idx="8">
                  <c:v>13.16540417142267</c:v>
                </c:pt>
                <c:pt idx="9">
                  <c:v>13.401785336995546</c:v>
                </c:pt>
                <c:pt idx="10">
                  <c:v>13.14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BBC-4242-A7B0-BE5206B0E7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727936"/>
        <c:axId val="192554112"/>
      </c:lineChart>
      <c:catAx>
        <c:axId val="194727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92554112"/>
        <c:crosses val="autoZero"/>
        <c:auto val="1"/>
        <c:lblAlgn val="ctr"/>
        <c:lblOffset val="100"/>
        <c:noMultiLvlLbl val="0"/>
      </c:catAx>
      <c:valAx>
        <c:axId val="192554112"/>
        <c:scaling>
          <c:orientation val="minMax"/>
          <c:max val="13.5"/>
          <c:min val="9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4727936"/>
        <c:crosses val="autoZero"/>
        <c:crossBetween val="between"/>
      </c:valAx>
      <c:valAx>
        <c:axId val="19255468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194728960"/>
        <c:crosses val="max"/>
        <c:crossBetween val="between"/>
      </c:valAx>
      <c:catAx>
        <c:axId val="1947289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2554688"/>
        <c:crosses val="autoZero"/>
        <c:auto val="1"/>
        <c:lblAlgn val="ctr"/>
        <c:lblOffset val="100"/>
        <c:noMultiLvlLbl val="0"/>
      </c:catAx>
    </c:plotArea>
    <c:legend>
      <c:legendPos val="t"/>
      <c:overlay val="0"/>
    </c:legend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pro.xlsm]GENERALITES APSA!Tableau croisé dynamique4</c:name>
    <c:fmtId val="27"/>
  </c:pivotSource>
  <c:chart>
    <c:autoTitleDeleted val="1"/>
    <c:pivotFmts>
      <c:pivotFmt>
        <c:idx val="0"/>
      </c:pivotFmt>
      <c:pivotFmt>
        <c:idx val="1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'GENERALITES APSA'!$N$34</c:f>
              <c:strCache>
                <c:ptCount val="1"/>
                <c:pt idx="0">
                  <c:v> 2007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APSA'!$N$35:$N$40</c:f>
              <c:numCache>
                <c:formatCode>0.00%</c:formatCode>
                <c:ptCount val="5"/>
                <c:pt idx="0">
                  <c:v>0.24234105633029537</c:v>
                </c:pt>
                <c:pt idx="1">
                  <c:v>7.3569781486768418E-2</c:v>
                </c:pt>
                <c:pt idx="2">
                  <c:v>7.6314922587020967E-2</c:v>
                </c:pt>
                <c:pt idx="3">
                  <c:v>0.54386735478203585</c:v>
                </c:pt>
                <c:pt idx="4">
                  <c:v>6.3906884813879433E-2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B0-4307-BF1A-46E46ECF4473}"/>
            </c:ext>
          </c:extLst>
        </c:ser>
        <c:ser>
          <c:idx val="1"/>
          <c:order val="1"/>
          <c:tx>
            <c:strRef>
              <c:f>'GENERALITES APSA'!$O$34</c:f>
              <c:strCache>
                <c:ptCount val="1"/>
                <c:pt idx="0">
                  <c:v> 2008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APSA'!$O$35:$O$40</c:f>
              <c:numCache>
                <c:formatCode>0.00%</c:formatCode>
                <c:ptCount val="5"/>
                <c:pt idx="0">
                  <c:v>0.19719282098481361</c:v>
                </c:pt>
                <c:pt idx="1">
                  <c:v>8.6746433502070869E-2</c:v>
                </c:pt>
                <c:pt idx="2">
                  <c:v>7.9728485964104923E-2</c:v>
                </c:pt>
                <c:pt idx="3">
                  <c:v>0.55717901518637825</c:v>
                </c:pt>
                <c:pt idx="4">
                  <c:v>7.9153244362632311E-2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B0-4307-BF1A-46E46ECF4473}"/>
            </c:ext>
          </c:extLst>
        </c:ser>
        <c:ser>
          <c:idx val="2"/>
          <c:order val="2"/>
          <c:tx>
            <c:strRef>
              <c:f>'GENERALITES APSA'!$P$34</c:f>
              <c:strCache>
                <c:ptCount val="1"/>
                <c:pt idx="0">
                  <c:v> 2009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APSA'!$P$35:$P$40</c:f>
              <c:numCache>
                <c:formatCode>0.00%</c:formatCode>
                <c:ptCount val="5"/>
                <c:pt idx="0">
                  <c:v>0.23691157061152701</c:v>
                </c:pt>
                <c:pt idx="1">
                  <c:v>6.9511658600967891E-2</c:v>
                </c:pt>
                <c:pt idx="2">
                  <c:v>6.6322041355037401E-2</c:v>
                </c:pt>
                <c:pt idx="3">
                  <c:v>0.53519577650681915</c:v>
                </c:pt>
                <c:pt idx="4">
                  <c:v>9.2058952925648918E-2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B0-4307-BF1A-46E46ECF4473}"/>
            </c:ext>
          </c:extLst>
        </c:ser>
        <c:ser>
          <c:idx val="3"/>
          <c:order val="3"/>
          <c:tx>
            <c:strRef>
              <c:f>'GENERALITES APSA'!$Q$34</c:f>
              <c:strCache>
                <c:ptCount val="1"/>
                <c:pt idx="0">
                  <c:v> 2010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APSA'!$Q$35:$Q$40</c:f>
              <c:numCache>
                <c:formatCode>0.00%</c:formatCode>
                <c:ptCount val="5"/>
                <c:pt idx="0">
                  <c:v>0.24246284501061571</c:v>
                </c:pt>
                <c:pt idx="1">
                  <c:v>6.8259023354564755E-2</c:v>
                </c:pt>
                <c:pt idx="2">
                  <c:v>6.2526539278131635E-2</c:v>
                </c:pt>
                <c:pt idx="3">
                  <c:v>0.54469214437367308</c:v>
                </c:pt>
                <c:pt idx="4">
                  <c:v>8.2059447983014858E-2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5B0-4307-BF1A-46E46ECF4473}"/>
            </c:ext>
          </c:extLst>
        </c:ser>
        <c:ser>
          <c:idx val="4"/>
          <c:order val="4"/>
          <c:tx>
            <c:strRef>
              <c:f>'GENERALITES APSA'!$R$34</c:f>
              <c:strCache>
                <c:ptCount val="1"/>
                <c:pt idx="0">
                  <c:v> 2011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APSA'!$R$35:$R$40</c:f>
              <c:numCache>
                <c:formatCode>0.00%</c:formatCode>
                <c:ptCount val="5"/>
                <c:pt idx="0">
                  <c:v>0.24225815291860783</c:v>
                </c:pt>
                <c:pt idx="1">
                  <c:v>9.5231570293231024E-2</c:v>
                </c:pt>
                <c:pt idx="2">
                  <c:v>7.337626747053988E-2</c:v>
                </c:pt>
                <c:pt idx="3">
                  <c:v>0.42593861331871746</c:v>
                </c:pt>
                <c:pt idx="4">
                  <c:v>0.16319539599890381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B0-4307-BF1A-46E46ECF4473}"/>
            </c:ext>
          </c:extLst>
        </c:ser>
        <c:ser>
          <c:idx val="5"/>
          <c:order val="5"/>
          <c:tx>
            <c:strRef>
              <c:f>'GENERALITES APSA'!$S$34</c:f>
              <c:strCache>
                <c:ptCount val="1"/>
                <c:pt idx="0">
                  <c:v> 2012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APSA'!$S$35:$S$40</c:f>
              <c:numCache>
                <c:formatCode>0.00%</c:formatCode>
                <c:ptCount val="5"/>
                <c:pt idx="0">
                  <c:v>0.27291397723271915</c:v>
                </c:pt>
                <c:pt idx="1">
                  <c:v>0.10356765637835935</c:v>
                </c:pt>
                <c:pt idx="2">
                  <c:v>7.9450768689121001E-2</c:v>
                </c:pt>
                <c:pt idx="3">
                  <c:v>0.32742635840863749</c:v>
                </c:pt>
                <c:pt idx="4">
                  <c:v>0.216641239291163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5B0-4307-BF1A-46E46ECF4473}"/>
            </c:ext>
          </c:extLst>
        </c:ser>
        <c:ser>
          <c:idx val="6"/>
          <c:order val="6"/>
          <c:tx>
            <c:strRef>
              <c:f>'GENERALITES APSA'!$T$34</c:f>
              <c:strCache>
                <c:ptCount val="1"/>
                <c:pt idx="0">
                  <c:v> 2013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APSA'!$T$35:$T$40</c:f>
              <c:numCache>
                <c:formatCode>0.00%</c:formatCode>
                <c:ptCount val="5"/>
                <c:pt idx="0">
                  <c:v>0.23758068680763245</c:v>
                </c:pt>
                <c:pt idx="1">
                  <c:v>0.10244176536798477</c:v>
                </c:pt>
                <c:pt idx="2">
                  <c:v>9.072411060333252E-2</c:v>
                </c:pt>
                <c:pt idx="3">
                  <c:v>0.32206004858016968</c:v>
                </c:pt>
                <c:pt idx="4">
                  <c:v>0.24719338119029999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5B0-4307-BF1A-46E46ECF4473}"/>
            </c:ext>
          </c:extLst>
        </c:ser>
        <c:ser>
          <c:idx val="7"/>
          <c:order val="7"/>
          <c:tx>
            <c:strRef>
              <c:f>'GENERALITES APSA'!$U$34</c:f>
              <c:strCache>
                <c:ptCount val="1"/>
                <c:pt idx="0">
                  <c:v> 2014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APSA'!$U$35:$U$40</c:f>
              <c:numCache>
                <c:formatCode>0.00%</c:formatCode>
                <c:ptCount val="5"/>
                <c:pt idx="0">
                  <c:v>0.21393686718284693</c:v>
                </c:pt>
                <c:pt idx="1">
                  <c:v>0.10184633710541989</c:v>
                </c:pt>
                <c:pt idx="2">
                  <c:v>0.10119118522930316</c:v>
                </c:pt>
                <c:pt idx="3">
                  <c:v>0.31637879690291842</c:v>
                </c:pt>
                <c:pt idx="4">
                  <c:v>0.26664681357951159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5B0-4307-BF1A-46E46ECF4473}"/>
            </c:ext>
          </c:extLst>
        </c:ser>
        <c:ser>
          <c:idx val="8"/>
          <c:order val="8"/>
          <c:tx>
            <c:strRef>
              <c:f>'GENERALITES APSA'!$V$34</c:f>
              <c:strCache>
                <c:ptCount val="1"/>
                <c:pt idx="0">
                  <c:v> 2015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APSA'!$V$35:$V$40</c:f>
              <c:numCache>
                <c:formatCode>0.00%</c:formatCode>
                <c:ptCount val="5"/>
                <c:pt idx="0">
                  <c:v>0.22655519176800748</c:v>
                </c:pt>
                <c:pt idx="1">
                  <c:v>0.11962114125350795</c:v>
                </c:pt>
                <c:pt idx="2">
                  <c:v>9.6644059869036486E-2</c:v>
                </c:pt>
                <c:pt idx="3">
                  <c:v>0.2974158091674462</c:v>
                </c:pt>
                <c:pt idx="4">
                  <c:v>0.25976379794200188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5B0-4307-BF1A-46E46ECF4473}"/>
            </c:ext>
          </c:extLst>
        </c:ser>
        <c:ser>
          <c:idx val="9"/>
          <c:order val="9"/>
          <c:tx>
            <c:strRef>
              <c:f>'GENERALITES APSA'!$W$34</c:f>
              <c:strCache>
                <c:ptCount val="1"/>
                <c:pt idx="0">
                  <c:v> 2016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APSA'!$W$35:$W$40</c:f>
              <c:numCache>
                <c:formatCode>0.00%</c:formatCode>
                <c:ptCount val="5"/>
                <c:pt idx="0">
                  <c:v>0.20931176436481708</c:v>
                </c:pt>
                <c:pt idx="1">
                  <c:v>0.13167507392590017</c:v>
                </c:pt>
                <c:pt idx="2">
                  <c:v>0.10065518640923059</c:v>
                </c:pt>
                <c:pt idx="3">
                  <c:v>0.30370499217255176</c:v>
                </c:pt>
                <c:pt idx="4">
                  <c:v>0.25465298312750045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5B0-4307-BF1A-46E46ECF4473}"/>
            </c:ext>
          </c:extLst>
        </c:ser>
        <c:ser>
          <c:idx val="10"/>
          <c:order val="10"/>
          <c:tx>
            <c:strRef>
              <c:f>'GENERALITES APSA'!$X$34</c:f>
              <c:strCache>
                <c:ptCount val="1"/>
                <c:pt idx="0">
                  <c:v> 2017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APSA'!$X$35:$X$40</c:f>
              <c:numCache>
                <c:formatCode>0.00%</c:formatCode>
                <c:ptCount val="5"/>
                <c:pt idx="0">
                  <c:v>0.2131119183532261</c:v>
                </c:pt>
                <c:pt idx="1">
                  <c:v>0.11514732168598282</c:v>
                </c:pt>
                <c:pt idx="2">
                  <c:v>0.10188548693997579</c:v>
                </c:pt>
                <c:pt idx="3">
                  <c:v>0.31269099925041804</c:v>
                </c:pt>
                <c:pt idx="4">
                  <c:v>0.2571642737703973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5B0-4307-BF1A-46E46ECF44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5133952"/>
        <c:axId val="196355776"/>
      </c:barChart>
      <c:catAx>
        <c:axId val="1951339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6355776"/>
        <c:crosses val="autoZero"/>
        <c:auto val="1"/>
        <c:lblAlgn val="ctr"/>
        <c:lblOffset val="100"/>
        <c:noMultiLvlLbl val="0"/>
      </c:catAx>
      <c:valAx>
        <c:axId val="196355776"/>
        <c:scaling>
          <c:orientation val="minMax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crossAx val="19513395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pro.xlsm]GENERALITES APSA!Tableau croisé dynamique12</c:name>
    <c:fmtId val="33"/>
  </c:pivotSource>
  <c:chart>
    <c:autoTitleDeleted val="1"/>
    <c:pivotFmts>
      <c:pivotFmt>
        <c:idx val="0"/>
      </c:pivotFmt>
      <c:pivotFmt>
        <c:idx val="1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8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9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0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"/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4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6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9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0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</c:pivotFmt>
      <c:pivotFmt>
        <c:idx val="32"/>
      </c:pivotFmt>
      <c:pivotFmt>
        <c:idx val="33"/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7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'GENERALITES APSA'!$B$63:$B$64</c:f>
              <c:strCache>
                <c:ptCount val="1"/>
                <c:pt idx="0">
                  <c:v>2007</c:v>
                </c:pt>
              </c:strCache>
            </c:strRef>
          </c:tx>
          <c:invertIfNegative val="0"/>
          <c:cat>
            <c:strRef>
              <c:f>'GENERALITES APSA'!$A$65:$A$70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'GENERALITES APSA'!$B$65:$B$70</c:f>
              <c:numCache>
                <c:formatCode>0.00</c:formatCode>
                <c:ptCount val="6"/>
                <c:pt idx="0">
                  <c:v>12.306312726474141</c:v>
                </c:pt>
                <c:pt idx="1">
                  <c:v>11.877888536474853</c:v>
                </c:pt>
                <c:pt idx="2">
                  <c:v>12.160955223880597</c:v>
                </c:pt>
                <c:pt idx="3">
                  <c:v>12.994071942446045</c:v>
                </c:pt>
                <c:pt idx="4">
                  <c:v>12.768574601251766</c:v>
                </c:pt>
                <c:pt idx="5">
                  <c:v>9.3429896907216516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15-4E36-8E8A-E1280DA95B1D}"/>
            </c:ext>
          </c:extLst>
        </c:ser>
        <c:ser>
          <c:idx val="1"/>
          <c:order val="1"/>
          <c:tx>
            <c:strRef>
              <c:f>'GENERALITES APSA'!$C$63:$C$64</c:f>
              <c:strCache>
                <c:ptCount val="1"/>
                <c:pt idx="0">
                  <c:v>2008</c:v>
                </c:pt>
              </c:strCache>
            </c:strRef>
          </c:tx>
          <c:invertIfNegative val="0"/>
          <c:cat>
            <c:strRef>
              <c:f>'GENERALITES APSA'!$A$65:$A$70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'GENERALITES APSA'!$C$65:$C$70</c:f>
              <c:numCache>
                <c:formatCode>0.00</c:formatCode>
                <c:ptCount val="6"/>
                <c:pt idx="0">
                  <c:v>12.136444776806258</c:v>
                </c:pt>
                <c:pt idx="1">
                  <c:v>12.232438739789966</c:v>
                </c:pt>
                <c:pt idx="2">
                  <c:v>11.887413793103448</c:v>
                </c:pt>
                <c:pt idx="3">
                  <c:v>13.02679365079365</c:v>
                </c:pt>
                <c:pt idx="4">
                  <c:v>12.581399958703283</c:v>
                </c:pt>
                <c:pt idx="5">
                  <c:v>8.1412500000000012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15-4E36-8E8A-E1280DA95B1D}"/>
            </c:ext>
          </c:extLst>
        </c:ser>
        <c:ser>
          <c:idx val="2"/>
          <c:order val="2"/>
          <c:tx>
            <c:strRef>
              <c:f>'GENERALITES APSA'!$D$63:$D$64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'GENERALITES APSA'!$A$65:$A$70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'GENERALITES APSA'!$D$65:$D$70</c:f>
              <c:numCache>
                <c:formatCode>0.00</c:formatCode>
                <c:ptCount val="6"/>
                <c:pt idx="0">
                  <c:v>12.638589397187161</c:v>
                </c:pt>
                <c:pt idx="1">
                  <c:v>12.296747035692496</c:v>
                </c:pt>
                <c:pt idx="2">
                  <c:v>12.587680161128226</c:v>
                </c:pt>
                <c:pt idx="3">
                  <c:v>12.812806182290856</c:v>
                </c:pt>
                <c:pt idx="4">
                  <c:v>12.784605036331437</c:v>
                </c:pt>
                <c:pt idx="5">
                  <c:v>12.582362709439465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15-4E36-8E8A-E1280DA95B1D}"/>
            </c:ext>
          </c:extLst>
        </c:ser>
        <c:ser>
          <c:idx val="3"/>
          <c:order val="3"/>
          <c:tx>
            <c:strRef>
              <c:f>'GENERALITES APSA'!$E$63:$E$64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'GENERALITES APSA'!$A$65:$A$70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'GENERALITES APSA'!$E$65:$E$70</c:f>
              <c:numCache>
                <c:formatCode>0.00</c:formatCode>
                <c:ptCount val="6"/>
                <c:pt idx="0">
                  <c:v>12.786922901075869</c:v>
                </c:pt>
                <c:pt idx="1">
                  <c:v>12.536152640579459</c:v>
                </c:pt>
                <c:pt idx="2">
                  <c:v>12.722403481012279</c:v>
                </c:pt>
                <c:pt idx="3">
                  <c:v>12.509833510777272</c:v>
                </c:pt>
                <c:pt idx="4">
                  <c:v>12.899460839420453</c:v>
                </c:pt>
                <c:pt idx="5">
                  <c:v>13.045679371081699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C15-4E36-8E8A-E1280DA95B1D}"/>
            </c:ext>
          </c:extLst>
        </c:ser>
        <c:ser>
          <c:idx val="4"/>
          <c:order val="4"/>
          <c:tx>
            <c:strRef>
              <c:f>'GENERALITES APSA'!$F$63:$F$64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'GENERALITES APSA'!$A$65:$A$70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'GENERALITES APSA'!$F$65:$F$70</c:f>
              <c:numCache>
                <c:formatCode>0.00</c:formatCode>
                <c:ptCount val="6"/>
                <c:pt idx="0">
                  <c:v>12.679078475324784</c:v>
                </c:pt>
                <c:pt idx="1">
                  <c:v>12.011504863998175</c:v>
                </c:pt>
                <c:pt idx="2">
                  <c:v>13.230615599762583</c:v>
                </c:pt>
                <c:pt idx="3">
                  <c:v>12.338709563917085</c:v>
                </c:pt>
                <c:pt idx="4">
                  <c:v>12.967896495739053</c:v>
                </c:pt>
                <c:pt idx="5">
                  <c:v>12.747448398869919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C15-4E36-8E8A-E1280DA95B1D}"/>
            </c:ext>
          </c:extLst>
        </c:ser>
        <c:ser>
          <c:idx val="5"/>
          <c:order val="5"/>
          <c:tx>
            <c:strRef>
              <c:f>'GENERALITES APSA'!$G$63:$G$64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'GENERALITES APSA'!$A$65:$A$70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'GENERALITES APSA'!$G$65:$G$70</c:f>
              <c:numCache>
                <c:formatCode>0.00</c:formatCode>
                <c:ptCount val="6"/>
                <c:pt idx="0">
                  <c:v>12.761172397605916</c:v>
                </c:pt>
                <c:pt idx="1">
                  <c:v>12.131842614491507</c:v>
                </c:pt>
                <c:pt idx="2">
                  <c:v>13.16770538243626</c:v>
                </c:pt>
                <c:pt idx="3">
                  <c:v>12.624519940915803</c:v>
                </c:pt>
                <c:pt idx="4">
                  <c:v>12.997903225806455</c:v>
                </c:pt>
                <c:pt idx="5">
                  <c:v>13.051950162513544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C15-4E36-8E8A-E1280DA95B1D}"/>
            </c:ext>
          </c:extLst>
        </c:ser>
        <c:ser>
          <c:idx val="6"/>
          <c:order val="6"/>
          <c:tx>
            <c:strRef>
              <c:f>'GENERALITES APSA'!$H$63:$H$64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'GENERALITES APSA'!$A$65:$A$70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'GENERALITES APSA'!$H$65:$H$70</c:f>
              <c:numCache>
                <c:formatCode>0.00</c:formatCode>
                <c:ptCount val="6"/>
                <c:pt idx="0">
                  <c:v>12.745058130296465</c:v>
                </c:pt>
                <c:pt idx="1">
                  <c:v>12.06507993881444</c:v>
                </c:pt>
                <c:pt idx="2">
                  <c:v>12.831496708880183</c:v>
                </c:pt>
                <c:pt idx="3">
                  <c:v>12.544726364836581</c:v>
                </c:pt>
                <c:pt idx="4">
                  <c:v>13.058845452068431</c:v>
                </c:pt>
                <c:pt idx="5">
                  <c:v>13.027473968341379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C15-4E36-8E8A-E1280DA95B1D}"/>
            </c:ext>
          </c:extLst>
        </c:ser>
        <c:ser>
          <c:idx val="7"/>
          <c:order val="7"/>
          <c:tx>
            <c:strRef>
              <c:f>'GENERALITES APSA'!$I$63:$I$64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'GENERALITES APSA'!$A$65:$A$70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'GENERALITES APSA'!$I$65:$I$70</c:f>
              <c:numCache>
                <c:formatCode>0.00</c:formatCode>
                <c:ptCount val="6"/>
                <c:pt idx="0">
                  <c:v>12.88</c:v>
                </c:pt>
                <c:pt idx="1">
                  <c:v>11.97</c:v>
                </c:pt>
                <c:pt idx="2">
                  <c:v>13.35</c:v>
                </c:pt>
                <c:pt idx="3">
                  <c:v>13.3</c:v>
                </c:pt>
                <c:pt idx="4">
                  <c:v>13.01</c:v>
                </c:pt>
                <c:pt idx="5">
                  <c:v>13.07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C15-4E36-8E8A-E1280DA95B1D}"/>
            </c:ext>
          </c:extLst>
        </c:ser>
        <c:ser>
          <c:idx val="8"/>
          <c:order val="8"/>
          <c:tx>
            <c:strRef>
              <c:f>'GENERALITES APSA'!$J$63:$J$64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'GENERALITES APSA'!$A$65:$A$70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'GENERALITES APSA'!$J$65:$J$70</c:f>
              <c:numCache>
                <c:formatCode>0.00</c:formatCode>
                <c:ptCount val="6"/>
                <c:pt idx="0">
                  <c:v>12.891569128394099</c:v>
                </c:pt>
                <c:pt idx="1">
                  <c:v>12.11</c:v>
                </c:pt>
                <c:pt idx="2">
                  <c:v>12.57</c:v>
                </c:pt>
                <c:pt idx="3">
                  <c:v>12.98</c:v>
                </c:pt>
                <c:pt idx="4">
                  <c:v>13.22</c:v>
                </c:pt>
                <c:pt idx="5">
                  <c:v>13.08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C15-4E36-8E8A-E1280DA95B1D}"/>
            </c:ext>
          </c:extLst>
        </c:ser>
        <c:ser>
          <c:idx val="9"/>
          <c:order val="9"/>
          <c:tx>
            <c:strRef>
              <c:f>'GENERALITES APSA'!$K$63:$K$64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'GENERALITES APSA'!$A$65:$A$70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'GENERALITES APSA'!$K$65:$K$70</c:f>
              <c:numCache>
                <c:formatCode>0.00</c:formatCode>
                <c:ptCount val="6"/>
                <c:pt idx="0">
                  <c:v>13.100676889900624</c:v>
                </c:pt>
                <c:pt idx="1">
                  <c:v>12.239977285633117</c:v>
                </c:pt>
                <c:pt idx="2">
                  <c:v>13.49385222786238</c:v>
                </c:pt>
                <c:pt idx="3">
                  <c:v>13.197064110245664</c:v>
                </c:pt>
                <c:pt idx="4">
                  <c:v>13.264964853866054</c:v>
                </c:pt>
                <c:pt idx="5">
                  <c:v>13.397918593894536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C15-4E36-8E8A-E1280DA95B1D}"/>
            </c:ext>
          </c:extLst>
        </c:ser>
        <c:ser>
          <c:idx val="10"/>
          <c:order val="10"/>
          <c:tx>
            <c:strRef>
              <c:f>'GENERALITES APSA'!$L$63:$L$64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'GENERALITES APSA'!$A$65:$A$70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'GENERALITES APSA'!$L$65:$L$70</c:f>
              <c:numCache>
                <c:formatCode>0.00</c:formatCode>
                <c:ptCount val="6"/>
                <c:pt idx="0">
                  <c:v>12.91</c:v>
                </c:pt>
                <c:pt idx="1">
                  <c:v>11.95</c:v>
                </c:pt>
                <c:pt idx="2">
                  <c:v>13.09</c:v>
                </c:pt>
                <c:pt idx="3">
                  <c:v>13.19</c:v>
                </c:pt>
                <c:pt idx="4">
                  <c:v>13.22</c:v>
                </c:pt>
                <c:pt idx="5">
                  <c:v>13.14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C15-4E36-8E8A-E1280DA95B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7237248"/>
        <c:axId val="196360960"/>
      </c:barChart>
      <c:catAx>
        <c:axId val="1972372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6360960"/>
        <c:crosses val="autoZero"/>
        <c:auto val="1"/>
        <c:lblAlgn val="ctr"/>
        <c:lblOffset val="100"/>
        <c:noMultiLvlLbl val="0"/>
      </c:catAx>
      <c:valAx>
        <c:axId val="196360960"/>
        <c:scaling>
          <c:orientation val="minMax"/>
          <c:max val="17"/>
          <c:min val="8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97237248"/>
        <c:crosses val="autoZero"/>
        <c:crossBetween val="between"/>
        <c:majorUnit val="2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pro.xlsm]GENERALITES APSA!Tableau croisé dynamique5</c:name>
    <c:fmtId val="22"/>
  </c:pivotSource>
  <c:chart>
    <c:autoTitleDeleted val="1"/>
    <c:pivotFmts>
      <c:pivotFmt>
        <c:idx val="0"/>
        <c:marker>
          <c:symbol val="none"/>
        </c:marker>
        <c:dLbl>
          <c:idx val="0"/>
          <c:numFmt formatCode="0.00%" sourceLinked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marker>
          <c:symbol val="none"/>
        </c:marker>
        <c:dLbl>
          <c:idx val="0"/>
          <c:numFmt formatCode="0.00%" sourceLinked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marker>
          <c:symbol val="none"/>
        </c:marker>
        <c:dLbl>
          <c:idx val="0"/>
          <c:numFmt formatCode="0.00%" sourceLinked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'GENERALITES APSA'!$N$73</c:f>
              <c:strCache>
                <c:ptCount val="1"/>
                <c:pt idx="0">
                  <c:v> 2007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APSA'!$M$74:$M$79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APSA'!$N$74:$N$79</c:f>
              <c:numCache>
                <c:formatCode>0.00%</c:formatCode>
                <c:ptCount val="5"/>
                <c:pt idx="0">
                  <c:v>0.20603955104222341</c:v>
                </c:pt>
                <c:pt idx="1">
                  <c:v>0.10502405130946019</c:v>
                </c:pt>
                <c:pt idx="2">
                  <c:v>0.10689470871191876</c:v>
                </c:pt>
                <c:pt idx="3">
                  <c:v>0.535542490646713</c:v>
                </c:pt>
                <c:pt idx="4">
                  <c:v>4.6499198289684664E-2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62-4E41-B99D-1B65F9A9C569}"/>
            </c:ext>
          </c:extLst>
        </c:ser>
        <c:ser>
          <c:idx val="1"/>
          <c:order val="1"/>
          <c:tx>
            <c:strRef>
              <c:f>'GENERALITES APSA'!$O$73</c:f>
              <c:strCache>
                <c:ptCount val="1"/>
                <c:pt idx="0">
                  <c:v> 2008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APSA'!$M$74:$M$79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APSA'!$O$74:$O$79</c:f>
              <c:numCache>
                <c:formatCode>0.00%</c:formatCode>
                <c:ptCount val="5"/>
                <c:pt idx="0">
                  <c:v>0.18402961396086726</c:v>
                </c:pt>
                <c:pt idx="1">
                  <c:v>0.11316763617133792</c:v>
                </c:pt>
                <c:pt idx="2">
                  <c:v>0.10893707033315705</c:v>
                </c:pt>
                <c:pt idx="3">
                  <c:v>0.52538339502908515</c:v>
                </c:pt>
                <c:pt idx="4">
                  <c:v>6.8482284505552618E-2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62-4E41-B99D-1B65F9A9C569}"/>
            </c:ext>
          </c:extLst>
        </c:ser>
        <c:ser>
          <c:idx val="2"/>
          <c:order val="2"/>
          <c:tx>
            <c:strRef>
              <c:f>'GENERALITES APSA'!$P$73</c:f>
              <c:strCache>
                <c:ptCount val="1"/>
                <c:pt idx="0">
                  <c:v> 2009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APSA'!$M$74:$M$79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APSA'!$P$74:$P$79</c:f>
              <c:numCache>
                <c:formatCode>0.00%</c:formatCode>
                <c:ptCount val="5"/>
                <c:pt idx="0">
                  <c:v>0.19957927951617144</c:v>
                </c:pt>
                <c:pt idx="1">
                  <c:v>8.7562450696818298E-2</c:v>
                </c:pt>
                <c:pt idx="2">
                  <c:v>9.0717854325532477E-2</c:v>
                </c:pt>
                <c:pt idx="3">
                  <c:v>0.50775703392058902</c:v>
                </c:pt>
                <c:pt idx="4">
                  <c:v>0.11438338154088877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A62-4E41-B99D-1B65F9A9C569}"/>
            </c:ext>
          </c:extLst>
        </c:ser>
        <c:ser>
          <c:idx val="3"/>
          <c:order val="3"/>
          <c:tx>
            <c:strRef>
              <c:f>'GENERALITES APSA'!$Q$73</c:f>
              <c:strCache>
                <c:ptCount val="1"/>
                <c:pt idx="0">
                  <c:v> 2010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APSA'!$M$74:$M$79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APSA'!$Q$74:$Q$79</c:f>
              <c:numCache>
                <c:formatCode>0.00%</c:formatCode>
                <c:ptCount val="5"/>
                <c:pt idx="0">
                  <c:v>0.2104722792607803</c:v>
                </c:pt>
                <c:pt idx="1">
                  <c:v>8.0338809034907602E-2</c:v>
                </c:pt>
                <c:pt idx="2">
                  <c:v>9.1375770020533875E-2</c:v>
                </c:pt>
                <c:pt idx="3">
                  <c:v>0.51437371663244358</c:v>
                </c:pt>
                <c:pt idx="4">
                  <c:v>0.1034394250513347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A62-4E41-B99D-1B65F9A9C569}"/>
            </c:ext>
          </c:extLst>
        </c:ser>
        <c:ser>
          <c:idx val="4"/>
          <c:order val="4"/>
          <c:tx>
            <c:strRef>
              <c:f>'GENERALITES APSA'!$R$73</c:f>
              <c:strCache>
                <c:ptCount val="1"/>
                <c:pt idx="0">
                  <c:v> 2011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APSA'!$M$74:$M$79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APSA'!$R$74:$R$79</c:f>
              <c:numCache>
                <c:formatCode>0.00%</c:formatCode>
                <c:ptCount val="5"/>
                <c:pt idx="0">
                  <c:v>0.20104306864064603</c:v>
                </c:pt>
                <c:pt idx="1">
                  <c:v>9.9091520861372809E-2</c:v>
                </c:pt>
                <c:pt idx="2">
                  <c:v>0.10497981157469717</c:v>
                </c:pt>
                <c:pt idx="3">
                  <c:v>0.40932032301480487</c:v>
                </c:pt>
                <c:pt idx="4">
                  <c:v>0.18556527590847913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62-4E41-B99D-1B65F9A9C569}"/>
            </c:ext>
          </c:extLst>
        </c:ser>
        <c:ser>
          <c:idx val="5"/>
          <c:order val="5"/>
          <c:tx>
            <c:strRef>
              <c:f>'GENERALITES APSA'!$S$73</c:f>
              <c:strCache>
                <c:ptCount val="1"/>
                <c:pt idx="0">
                  <c:v> 2012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APSA'!$M$74:$M$79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APSA'!$S$74:$S$79</c:f>
              <c:numCache>
                <c:formatCode>0.00%</c:formatCode>
                <c:ptCount val="5"/>
                <c:pt idx="0">
                  <c:v>0.24996062372027092</c:v>
                </c:pt>
                <c:pt idx="1">
                  <c:v>0.11781382894944085</c:v>
                </c:pt>
                <c:pt idx="2">
                  <c:v>0.10930855252795715</c:v>
                </c:pt>
                <c:pt idx="3">
                  <c:v>0.33501338793510788</c:v>
                </c:pt>
                <c:pt idx="4">
                  <c:v>0.18790360686722318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A62-4E41-B99D-1B65F9A9C569}"/>
            </c:ext>
          </c:extLst>
        </c:ser>
        <c:ser>
          <c:idx val="6"/>
          <c:order val="6"/>
          <c:tx>
            <c:strRef>
              <c:f>'GENERALITES APSA'!$T$73</c:f>
              <c:strCache>
                <c:ptCount val="1"/>
                <c:pt idx="0">
                  <c:v> 2013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APSA'!$M$74:$M$79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APSA'!$T$74:$T$79</c:f>
              <c:numCache>
                <c:formatCode>0.00%</c:formatCode>
                <c:ptCount val="5"/>
                <c:pt idx="0">
                  <c:v>0.213136225938797</c:v>
                </c:pt>
                <c:pt idx="1">
                  <c:v>0.11171407252550125</c:v>
                </c:pt>
                <c:pt idx="2">
                  <c:v>0.12724551558494568</c:v>
                </c:pt>
                <c:pt idx="3">
                  <c:v>0.31455838680267334</c:v>
                </c:pt>
                <c:pt idx="4">
                  <c:v>0.23334580659866333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A62-4E41-B99D-1B65F9A9C569}"/>
            </c:ext>
          </c:extLst>
        </c:ser>
        <c:ser>
          <c:idx val="7"/>
          <c:order val="7"/>
          <c:tx>
            <c:strRef>
              <c:f>'GENERALITES APSA'!$U$73</c:f>
              <c:strCache>
                <c:ptCount val="1"/>
                <c:pt idx="0">
                  <c:v> 2014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APSA'!$M$74:$M$79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APSA'!$U$74:$U$79</c:f>
              <c:numCache>
                <c:formatCode>0.00%</c:formatCode>
                <c:ptCount val="5"/>
                <c:pt idx="0">
                  <c:v>0.18038226705601274</c:v>
                </c:pt>
                <c:pt idx="1">
                  <c:v>9.2513936819750467E-2</c:v>
                </c:pt>
                <c:pt idx="2">
                  <c:v>0.15887974515529599</c:v>
                </c:pt>
                <c:pt idx="3">
                  <c:v>0.30913193522697108</c:v>
                </c:pt>
                <c:pt idx="4">
                  <c:v>0.25909211574196972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A62-4E41-B99D-1B65F9A9C569}"/>
            </c:ext>
          </c:extLst>
        </c:ser>
        <c:ser>
          <c:idx val="8"/>
          <c:order val="8"/>
          <c:tx>
            <c:strRef>
              <c:f>'GENERALITES APSA'!$V$73</c:f>
              <c:strCache>
                <c:ptCount val="1"/>
                <c:pt idx="0">
                  <c:v> 2015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APSA'!$M$74:$M$79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APSA'!$V$74:$V$79</c:f>
              <c:numCache>
                <c:formatCode>0.00%</c:formatCode>
                <c:ptCount val="5"/>
                <c:pt idx="0">
                  <c:v>0.18185505678745267</c:v>
                </c:pt>
                <c:pt idx="1">
                  <c:v>0.11208761492698756</c:v>
                </c:pt>
                <c:pt idx="2">
                  <c:v>0.15386695511087073</c:v>
                </c:pt>
                <c:pt idx="3">
                  <c:v>0.29488912925905897</c:v>
                </c:pt>
                <c:pt idx="4">
                  <c:v>0.25730124391563008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A62-4E41-B99D-1B65F9A9C569}"/>
            </c:ext>
          </c:extLst>
        </c:ser>
        <c:ser>
          <c:idx val="9"/>
          <c:order val="9"/>
          <c:tx>
            <c:strRef>
              <c:f>'GENERALITES APSA'!$W$73</c:f>
              <c:strCache>
                <c:ptCount val="1"/>
                <c:pt idx="0">
                  <c:v> 2016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APSA'!$M$74:$M$79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APSA'!$W$74:$W$79</c:f>
              <c:numCache>
                <c:formatCode>0.00%</c:formatCode>
                <c:ptCount val="5"/>
                <c:pt idx="0">
                  <c:v>0.1635036496350365</c:v>
                </c:pt>
                <c:pt idx="1">
                  <c:v>0.12315859323158593</c:v>
                </c:pt>
                <c:pt idx="2">
                  <c:v>0.15275381552753817</c:v>
                </c:pt>
                <c:pt idx="3">
                  <c:v>0.31001990710019905</c:v>
                </c:pt>
                <c:pt idx="4">
                  <c:v>0.25056403450564035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A62-4E41-B99D-1B65F9A9C569}"/>
            </c:ext>
          </c:extLst>
        </c:ser>
        <c:ser>
          <c:idx val="10"/>
          <c:order val="10"/>
          <c:tx>
            <c:strRef>
              <c:f>'GENERALITES APSA'!$X$73</c:f>
              <c:strCache>
                <c:ptCount val="1"/>
                <c:pt idx="0">
                  <c:v> 2017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APSA'!$M$74:$M$79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APSA'!$X$74:$X$79</c:f>
              <c:numCache>
                <c:formatCode>0.00%</c:formatCode>
                <c:ptCount val="5"/>
                <c:pt idx="0">
                  <c:v>0.16673539518900343</c:v>
                </c:pt>
                <c:pt idx="1">
                  <c:v>0.11216494845360825</c:v>
                </c:pt>
                <c:pt idx="2">
                  <c:v>0.15876288659793814</c:v>
                </c:pt>
                <c:pt idx="3">
                  <c:v>0.30405498281786941</c:v>
                </c:pt>
                <c:pt idx="4">
                  <c:v>0.25828178694158077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A62-4E41-B99D-1B65F9A9C56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6846592"/>
        <c:axId val="196357504"/>
      </c:barChart>
      <c:catAx>
        <c:axId val="1968465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6357504"/>
        <c:crosses val="autoZero"/>
        <c:auto val="1"/>
        <c:lblAlgn val="ctr"/>
        <c:lblOffset val="100"/>
        <c:noMultiLvlLbl val="0"/>
      </c:catAx>
      <c:valAx>
        <c:axId val="196357504"/>
        <c:scaling>
          <c:orientation val="minMax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crossAx val="19684659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pro.xlsm]GENERALITES APSA!Tableau croisé dynamique13</c:name>
    <c:fmtId val="14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'GENERALITES APSA'!$B$91:$B$92</c:f>
              <c:strCache>
                <c:ptCount val="1"/>
                <c:pt idx="0">
                  <c:v>2007</c:v>
                </c:pt>
              </c:strCache>
            </c:strRef>
          </c:tx>
          <c:invertIfNegative val="0"/>
          <c:cat>
            <c:strRef>
              <c:f>'GENERALITES APSA'!$A$93:$A$98</c:f>
              <c:strCache>
                <c:ptCount val="6"/>
                <c:pt idx="0">
                  <c:v>Moy Générale F</c:v>
                </c:pt>
                <c:pt idx="1">
                  <c:v>Moy CP1 F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'GENERALITES APSA'!$B$93:$B$98</c:f>
              <c:numCache>
                <c:formatCode>0.00</c:formatCode>
                <c:ptCount val="6"/>
                <c:pt idx="0">
                  <c:v>11.209310529128809</c:v>
                </c:pt>
                <c:pt idx="1">
                  <c:v>11.026199740596626</c:v>
                </c:pt>
                <c:pt idx="2">
                  <c:v>11.529618320610687</c:v>
                </c:pt>
                <c:pt idx="3">
                  <c:v>12.91075</c:v>
                </c:pt>
                <c:pt idx="4">
                  <c:v>11.850598802395211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14-4737-9E54-76E4F3CFDD30}"/>
            </c:ext>
          </c:extLst>
        </c:ser>
        <c:ser>
          <c:idx val="1"/>
          <c:order val="1"/>
          <c:tx>
            <c:strRef>
              <c:f>'GENERALITES APSA'!$C$91:$C$92</c:f>
              <c:strCache>
                <c:ptCount val="1"/>
                <c:pt idx="0">
                  <c:v>2008</c:v>
                </c:pt>
              </c:strCache>
            </c:strRef>
          </c:tx>
          <c:invertIfNegative val="0"/>
          <c:cat>
            <c:strRef>
              <c:f>'GENERALITES APSA'!$A$93:$A$98</c:f>
              <c:strCache>
                <c:ptCount val="6"/>
                <c:pt idx="0">
                  <c:v>Moy Générale F</c:v>
                </c:pt>
                <c:pt idx="1">
                  <c:v>Moy CP1 F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'GENERALITES APSA'!$C$93:$C$98</c:f>
              <c:numCache>
                <c:formatCode>0.00</c:formatCode>
                <c:ptCount val="6"/>
                <c:pt idx="0">
                  <c:v>10.948804865150715</c:v>
                </c:pt>
                <c:pt idx="1">
                  <c:v>11.517844827586208</c:v>
                </c:pt>
                <c:pt idx="2">
                  <c:v>11.288948598130844</c:v>
                </c:pt>
                <c:pt idx="3">
                  <c:v>13.088737864077672</c:v>
                </c:pt>
                <c:pt idx="4">
                  <c:v>11.659652742828385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14-4737-9E54-76E4F3CFDD30}"/>
            </c:ext>
          </c:extLst>
        </c:ser>
        <c:ser>
          <c:idx val="2"/>
          <c:order val="2"/>
          <c:tx>
            <c:strRef>
              <c:f>'GENERALITES APSA'!$D$91:$D$92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'GENERALITES APSA'!$A$93:$A$98</c:f>
              <c:strCache>
                <c:ptCount val="6"/>
                <c:pt idx="0">
                  <c:v>Moy Générale F</c:v>
                </c:pt>
                <c:pt idx="1">
                  <c:v>Moy CP1 F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'GENERALITES APSA'!$D$93:$D$98</c:f>
              <c:numCache>
                <c:formatCode>0.00</c:formatCode>
                <c:ptCount val="6"/>
                <c:pt idx="0">
                  <c:v>11.989572309764331</c:v>
                </c:pt>
                <c:pt idx="1">
                  <c:v>11.395011072305762</c:v>
                </c:pt>
                <c:pt idx="2">
                  <c:v>12.109367221076081</c:v>
                </c:pt>
                <c:pt idx="3">
                  <c:v>12.993618965262973</c:v>
                </c:pt>
                <c:pt idx="4">
                  <c:v>11.901887999032352</c:v>
                </c:pt>
                <c:pt idx="5">
                  <c:v>12.52819893422561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14-4737-9E54-76E4F3CFDD30}"/>
            </c:ext>
          </c:extLst>
        </c:ser>
        <c:ser>
          <c:idx val="3"/>
          <c:order val="3"/>
          <c:tx>
            <c:strRef>
              <c:f>'GENERALITES APSA'!$E$91:$E$92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'GENERALITES APSA'!$A$93:$A$98</c:f>
              <c:strCache>
                <c:ptCount val="6"/>
                <c:pt idx="0">
                  <c:v>Moy Générale F</c:v>
                </c:pt>
                <c:pt idx="1">
                  <c:v>Moy CP1 F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'GENERALITES APSA'!$E$93:$E$98</c:f>
              <c:numCache>
                <c:formatCode>0.00</c:formatCode>
                <c:ptCount val="6"/>
                <c:pt idx="0">
                  <c:v>12.020879321865083</c:v>
                </c:pt>
                <c:pt idx="1">
                  <c:v>11.751132524017823</c:v>
                </c:pt>
                <c:pt idx="2">
                  <c:v>11.718612052776626</c:v>
                </c:pt>
                <c:pt idx="3">
                  <c:v>12.487724949937386</c:v>
                </c:pt>
                <c:pt idx="4">
                  <c:v>11.956168419957566</c:v>
                </c:pt>
                <c:pt idx="5">
                  <c:v>12.713895781637717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14-4737-9E54-76E4F3CFDD30}"/>
            </c:ext>
          </c:extLst>
        </c:ser>
        <c:ser>
          <c:idx val="4"/>
          <c:order val="4"/>
          <c:tx>
            <c:strRef>
              <c:f>'GENERALITES APSA'!$F$91:$F$92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'GENERALITES APSA'!$A$93:$A$98</c:f>
              <c:strCache>
                <c:ptCount val="6"/>
                <c:pt idx="0">
                  <c:v>Moy Générale F</c:v>
                </c:pt>
                <c:pt idx="1">
                  <c:v>Moy CP1 F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'GENERALITES APSA'!$F$93:$F$98</c:f>
              <c:numCache>
                <c:formatCode>0.00</c:formatCode>
                <c:ptCount val="6"/>
                <c:pt idx="0">
                  <c:v>11.994092443713688</c:v>
                </c:pt>
                <c:pt idx="1">
                  <c:v>11.205288937281377</c:v>
                </c:pt>
                <c:pt idx="2">
                  <c:v>12.671539245833483</c:v>
                </c:pt>
                <c:pt idx="3">
                  <c:v>12.125119311658485</c:v>
                </c:pt>
                <c:pt idx="4">
                  <c:v>11.953335760219039</c:v>
                </c:pt>
                <c:pt idx="5">
                  <c:v>12.502709188122555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214-4737-9E54-76E4F3CFDD30}"/>
            </c:ext>
          </c:extLst>
        </c:ser>
        <c:ser>
          <c:idx val="5"/>
          <c:order val="5"/>
          <c:tx>
            <c:strRef>
              <c:f>'GENERALITES APSA'!$G$91:$G$92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'GENERALITES APSA'!$A$93:$A$98</c:f>
              <c:strCache>
                <c:ptCount val="6"/>
                <c:pt idx="0">
                  <c:v>Moy Générale F</c:v>
                </c:pt>
                <c:pt idx="1">
                  <c:v>Moy CP1 F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'GENERALITES APSA'!$G$93:$G$98</c:f>
              <c:numCache>
                <c:formatCode>0.00</c:formatCode>
                <c:ptCount val="6"/>
                <c:pt idx="0">
                  <c:v>12.195022838242245</c:v>
                </c:pt>
                <c:pt idx="1">
                  <c:v>11.308821676118461</c:v>
                </c:pt>
                <c:pt idx="2">
                  <c:v>12.271791443850267</c:v>
                </c:pt>
                <c:pt idx="3">
                  <c:v>12.755907780979827</c:v>
                </c:pt>
                <c:pt idx="4">
                  <c:v>12.156370474847204</c:v>
                </c:pt>
                <c:pt idx="5">
                  <c:v>13.068398994132439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214-4737-9E54-76E4F3CFDD30}"/>
            </c:ext>
          </c:extLst>
        </c:ser>
        <c:ser>
          <c:idx val="6"/>
          <c:order val="6"/>
          <c:tx>
            <c:strRef>
              <c:f>'GENERALITES APSA'!$H$91:$H$92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'GENERALITES APSA'!$A$93:$A$98</c:f>
              <c:strCache>
                <c:ptCount val="6"/>
                <c:pt idx="0">
                  <c:v>Moy Générale F</c:v>
                </c:pt>
                <c:pt idx="1">
                  <c:v>Moy CP1 F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'GENERALITES APSA'!$H$93:$H$98</c:f>
              <c:numCache>
                <c:formatCode>0.00</c:formatCode>
                <c:ptCount val="6"/>
                <c:pt idx="0">
                  <c:v>12.109277163491152</c:v>
                </c:pt>
                <c:pt idx="1">
                  <c:v>11.198621545771699</c:v>
                </c:pt>
                <c:pt idx="2">
                  <c:v>11.731191330990686</c:v>
                </c:pt>
                <c:pt idx="3">
                  <c:v>12.464186758409031</c:v>
                </c:pt>
                <c:pt idx="4">
                  <c:v>12.160887497926103</c:v>
                </c:pt>
                <c:pt idx="5">
                  <c:v>12.858963205075687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214-4737-9E54-76E4F3CFDD30}"/>
            </c:ext>
          </c:extLst>
        </c:ser>
        <c:ser>
          <c:idx val="7"/>
          <c:order val="7"/>
          <c:tx>
            <c:strRef>
              <c:f>'GENERALITES APSA'!$I$91:$I$92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'GENERALITES APSA'!$A$93:$A$98</c:f>
              <c:strCache>
                <c:ptCount val="6"/>
                <c:pt idx="0">
                  <c:v>Moy Générale F</c:v>
                </c:pt>
                <c:pt idx="1">
                  <c:v>Moy CP1 F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'GENERALITES APSA'!$I$93:$I$98</c:f>
              <c:numCache>
                <c:formatCode>0.00</c:formatCode>
                <c:ptCount val="6"/>
                <c:pt idx="0">
                  <c:v>12.51</c:v>
                </c:pt>
                <c:pt idx="1">
                  <c:v>11.2</c:v>
                </c:pt>
                <c:pt idx="2">
                  <c:v>12.82</c:v>
                </c:pt>
                <c:pt idx="3">
                  <c:v>13.32</c:v>
                </c:pt>
                <c:pt idx="4">
                  <c:v>12.28</c:v>
                </c:pt>
                <c:pt idx="5">
                  <c:v>13.04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214-4737-9E54-76E4F3CFDD30}"/>
            </c:ext>
          </c:extLst>
        </c:ser>
        <c:ser>
          <c:idx val="8"/>
          <c:order val="8"/>
          <c:tx>
            <c:strRef>
              <c:f>'GENERALITES APSA'!$J$91:$J$92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'GENERALITES APSA'!$A$93:$A$98</c:f>
              <c:strCache>
                <c:ptCount val="6"/>
                <c:pt idx="0">
                  <c:v>Moy Générale F</c:v>
                </c:pt>
                <c:pt idx="1">
                  <c:v>Moy CP1 F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'GENERALITES APSA'!$J$93:$J$98</c:f>
              <c:numCache>
                <c:formatCode>0.00</c:formatCode>
                <c:ptCount val="6"/>
                <c:pt idx="0">
                  <c:v>12.524742841256566</c:v>
                </c:pt>
                <c:pt idx="1">
                  <c:v>11.49</c:v>
                </c:pt>
                <c:pt idx="2">
                  <c:v>12.54</c:v>
                </c:pt>
                <c:pt idx="3">
                  <c:v>12.84</c:v>
                </c:pt>
                <c:pt idx="4">
                  <c:v>12.47</c:v>
                </c:pt>
                <c:pt idx="5">
                  <c:v>13.11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214-4737-9E54-76E4F3CFDD30}"/>
            </c:ext>
          </c:extLst>
        </c:ser>
        <c:ser>
          <c:idx val="9"/>
          <c:order val="9"/>
          <c:tx>
            <c:strRef>
              <c:f>'GENERALITES APSA'!$K$91:$K$92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'GENERALITES APSA'!$A$93:$A$98</c:f>
              <c:strCache>
                <c:ptCount val="6"/>
                <c:pt idx="0">
                  <c:v>Moy Générale F</c:v>
                </c:pt>
                <c:pt idx="1">
                  <c:v>Moy CP1 F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'GENERALITES APSA'!$K$93:$K$98</c:f>
              <c:numCache>
                <c:formatCode>0.00</c:formatCode>
                <c:ptCount val="6"/>
                <c:pt idx="0">
                  <c:v>12.706336469286086</c:v>
                </c:pt>
                <c:pt idx="1">
                  <c:v>11.557721518987357</c:v>
                </c:pt>
                <c:pt idx="2">
                  <c:v>12.95373525557012</c:v>
                </c:pt>
                <c:pt idx="3">
                  <c:v>13.384622383985436</c:v>
                </c:pt>
                <c:pt idx="4">
                  <c:v>12.470424346335195</c:v>
                </c:pt>
                <c:pt idx="5">
                  <c:v>13.23517316017316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214-4737-9E54-76E4F3CFDD30}"/>
            </c:ext>
          </c:extLst>
        </c:ser>
        <c:ser>
          <c:idx val="10"/>
          <c:order val="10"/>
          <c:tx>
            <c:strRef>
              <c:f>'GENERALITES APSA'!$L$91:$L$92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'GENERALITES APSA'!$A$93:$A$98</c:f>
              <c:strCache>
                <c:ptCount val="6"/>
                <c:pt idx="0">
                  <c:v>Moy Générale F</c:v>
                </c:pt>
                <c:pt idx="1">
                  <c:v>Moy CP1 F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'GENERALITES APSA'!$L$93:$L$98</c:f>
              <c:numCache>
                <c:formatCode>0.00</c:formatCode>
                <c:ptCount val="6"/>
                <c:pt idx="0">
                  <c:v>12.6</c:v>
                </c:pt>
                <c:pt idx="1">
                  <c:v>10.99</c:v>
                </c:pt>
                <c:pt idx="2">
                  <c:v>12.58</c:v>
                </c:pt>
                <c:pt idx="3">
                  <c:v>13.45</c:v>
                </c:pt>
                <c:pt idx="4">
                  <c:v>12.5</c:v>
                </c:pt>
                <c:pt idx="5">
                  <c:v>13.22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214-4737-9E54-76E4F3CFDD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7533696"/>
        <c:axId val="197288512"/>
      </c:barChart>
      <c:catAx>
        <c:axId val="1975336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7288512"/>
        <c:crosses val="autoZero"/>
        <c:auto val="1"/>
        <c:lblAlgn val="ctr"/>
        <c:lblOffset val="100"/>
        <c:noMultiLvlLbl val="0"/>
      </c:catAx>
      <c:valAx>
        <c:axId val="197288512"/>
        <c:scaling>
          <c:orientation val="minMax"/>
          <c:max val="15"/>
          <c:min val="8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9753369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pro.xlsm]GENERALITES APSA!Tableau croisé dynamique6</c:name>
    <c:fmtId val="21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'GENERALITES APSA'!$N$102</c:f>
              <c:strCache>
                <c:ptCount val="1"/>
                <c:pt idx="0">
                  <c:v> 2007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APSA'!$M$103:$M$108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APSA'!$N$103:$N$108</c:f>
              <c:numCache>
                <c:formatCode>0.00%</c:formatCode>
                <c:ptCount val="5"/>
                <c:pt idx="0">
                  <c:v>0.26766076421248836</c:v>
                </c:pt>
                <c:pt idx="1">
                  <c:v>5.1630941286113702E-2</c:v>
                </c:pt>
                <c:pt idx="2">
                  <c:v>5.498602050326188E-2</c:v>
                </c:pt>
                <c:pt idx="3">
                  <c:v>0.5496738117427773</c:v>
                </c:pt>
                <c:pt idx="4">
                  <c:v>7.6048462255358801E-2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27-4463-9931-A1FCA7F8FD83}"/>
            </c:ext>
          </c:extLst>
        </c:ser>
        <c:ser>
          <c:idx val="1"/>
          <c:order val="1"/>
          <c:tx>
            <c:strRef>
              <c:f>'GENERALITES APSA'!$O$102</c:f>
              <c:strCache>
                <c:ptCount val="1"/>
                <c:pt idx="0">
                  <c:v> 2008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APSA'!$M$103:$M$108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APSA'!$O$103:$O$108</c:f>
              <c:numCache>
                <c:formatCode>0.00%</c:formatCode>
                <c:ptCount val="5"/>
                <c:pt idx="0">
                  <c:v>0.20733197556008146</c:v>
                </c:pt>
                <c:pt idx="1">
                  <c:v>6.6395112016293278E-2</c:v>
                </c:pt>
                <c:pt idx="2">
                  <c:v>5.7230142566191446E-2</c:v>
                </c:pt>
                <c:pt idx="3">
                  <c:v>0.58167006109979635</c:v>
                </c:pt>
                <c:pt idx="4">
                  <c:v>8.7372708757637474E-2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27-4463-9931-A1FCA7F8FD83}"/>
            </c:ext>
          </c:extLst>
        </c:ser>
        <c:ser>
          <c:idx val="2"/>
          <c:order val="2"/>
          <c:tx>
            <c:strRef>
              <c:f>'GENERALITES APSA'!$P$102</c:f>
              <c:strCache>
                <c:ptCount val="1"/>
                <c:pt idx="0">
                  <c:v> 2009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APSA'!$M$103:$M$108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APSA'!$P$103:$P$108</c:f>
              <c:numCache>
                <c:formatCode>0.00%</c:formatCode>
                <c:ptCount val="5"/>
                <c:pt idx="0">
                  <c:v>0.26375496313102664</c:v>
                </c:pt>
                <c:pt idx="1">
                  <c:v>5.6532425789374174E-2</c:v>
                </c:pt>
                <c:pt idx="2">
                  <c:v>4.878048780487805E-2</c:v>
                </c:pt>
                <c:pt idx="3">
                  <c:v>0.55492531669502743</c:v>
                </c:pt>
                <c:pt idx="4">
                  <c:v>7.6006806579693706E-2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E27-4463-9931-A1FCA7F8FD83}"/>
            </c:ext>
          </c:extLst>
        </c:ser>
        <c:ser>
          <c:idx val="3"/>
          <c:order val="3"/>
          <c:tx>
            <c:strRef>
              <c:f>'GENERALITES APSA'!$Q$102</c:f>
              <c:strCache>
                <c:ptCount val="1"/>
                <c:pt idx="0">
                  <c:v> 2010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APSA'!$M$103:$M$108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APSA'!$Q$103:$Q$108</c:f>
              <c:numCache>
                <c:formatCode>0.00%</c:formatCode>
                <c:ptCount val="5"/>
                <c:pt idx="0">
                  <c:v>0.26502534395365679</c:v>
                </c:pt>
                <c:pt idx="1">
                  <c:v>5.9739319333816078E-2</c:v>
                </c:pt>
                <c:pt idx="2">
                  <c:v>4.2179580014482257E-2</c:v>
                </c:pt>
                <c:pt idx="3">
                  <c:v>0.56607530774800874</c:v>
                </c:pt>
                <c:pt idx="4">
                  <c:v>6.69804489500362E-2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E27-4463-9931-A1FCA7F8FD83}"/>
            </c:ext>
          </c:extLst>
        </c:ser>
        <c:ser>
          <c:idx val="4"/>
          <c:order val="4"/>
          <c:tx>
            <c:strRef>
              <c:f>'GENERALITES APSA'!$R$102</c:f>
              <c:strCache>
                <c:ptCount val="1"/>
                <c:pt idx="0">
                  <c:v> 2011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APSA'!$M$103:$M$108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APSA'!$R$103:$R$108</c:f>
              <c:numCache>
                <c:formatCode>0.00%</c:formatCode>
                <c:ptCount val="5"/>
                <c:pt idx="0">
                  <c:v>0.27057327785483126</c:v>
                </c:pt>
                <c:pt idx="1">
                  <c:v>9.2579750346740639E-2</c:v>
                </c:pt>
                <c:pt idx="2">
                  <c:v>5.1664355062413313E-2</c:v>
                </c:pt>
                <c:pt idx="3">
                  <c:v>0.4373555247341655</c:v>
                </c:pt>
                <c:pt idx="4">
                  <c:v>0.14782709200184929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E27-4463-9931-A1FCA7F8FD83}"/>
            </c:ext>
          </c:extLst>
        </c:ser>
        <c:ser>
          <c:idx val="5"/>
          <c:order val="5"/>
          <c:tx>
            <c:strRef>
              <c:f>'GENERALITES APSA'!$S$102</c:f>
              <c:strCache>
                <c:ptCount val="1"/>
                <c:pt idx="0">
                  <c:v> 2012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APSA'!$M$103:$M$108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APSA'!$S$103:$S$108</c:f>
              <c:numCache>
                <c:formatCode>0.00%</c:formatCode>
                <c:ptCount val="5"/>
                <c:pt idx="0">
                  <c:v>0.28654259796128306</c:v>
                </c:pt>
                <c:pt idx="1">
                  <c:v>9.5108949780230059E-2</c:v>
                </c:pt>
                <c:pt idx="2">
                  <c:v>6.1722622276255495E-2</c:v>
                </c:pt>
                <c:pt idx="3">
                  <c:v>0.32292153745440944</c:v>
                </c:pt>
                <c:pt idx="4">
                  <c:v>0.23370429252782193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E27-4463-9931-A1FCA7F8FD83}"/>
            </c:ext>
          </c:extLst>
        </c:ser>
        <c:ser>
          <c:idx val="6"/>
          <c:order val="6"/>
          <c:tx>
            <c:strRef>
              <c:f>'GENERALITES APSA'!$T$102</c:f>
              <c:strCache>
                <c:ptCount val="1"/>
                <c:pt idx="0">
                  <c:v> 2013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APSA'!$M$103:$M$108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APSA'!$T$103:$T$108</c:f>
              <c:numCache>
                <c:formatCode>0.00%</c:formatCode>
                <c:ptCount val="5"/>
                <c:pt idx="0">
                  <c:v>0.25224518775939941</c:v>
                </c:pt>
                <c:pt idx="1">
                  <c:v>9.6879206597805023E-2</c:v>
                </c:pt>
                <c:pt idx="2">
                  <c:v>6.8814545869827271E-2</c:v>
                </c:pt>
                <c:pt idx="3">
                  <c:v>0.32656040787696838</c:v>
                </c:pt>
                <c:pt idx="4">
                  <c:v>0.2555006742477417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E27-4463-9931-A1FCA7F8FD83}"/>
            </c:ext>
          </c:extLst>
        </c:ser>
        <c:ser>
          <c:idx val="7"/>
          <c:order val="7"/>
          <c:tx>
            <c:strRef>
              <c:f>'GENERALITES APSA'!$U$102</c:f>
              <c:strCache>
                <c:ptCount val="1"/>
                <c:pt idx="0">
                  <c:v> 2014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APSA'!$M$103:$M$108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APSA'!$U$103:$U$108</c:f>
              <c:numCache>
                <c:formatCode>0.00%</c:formatCode>
                <c:ptCount val="5"/>
                <c:pt idx="0">
                  <c:v>0.24124891961970613</c:v>
                </c:pt>
                <c:pt idx="1">
                  <c:v>0.10944252376836647</c:v>
                </c:pt>
                <c:pt idx="2">
                  <c:v>5.4235090751944687E-2</c:v>
                </c:pt>
                <c:pt idx="3">
                  <c:v>0.32227744165946415</c:v>
                </c:pt>
                <c:pt idx="4">
                  <c:v>0.27279602420051857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E27-4463-9931-A1FCA7F8FD83}"/>
            </c:ext>
          </c:extLst>
        </c:ser>
        <c:ser>
          <c:idx val="8"/>
          <c:order val="8"/>
          <c:tx>
            <c:strRef>
              <c:f>'GENERALITES APSA'!$V$102</c:f>
              <c:strCache>
                <c:ptCount val="1"/>
                <c:pt idx="0">
                  <c:v> 2015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APSA'!$M$103:$M$108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APSA'!$V$103:$V$108</c:f>
              <c:numCache>
                <c:formatCode>0.00%</c:formatCode>
                <c:ptCount val="5"/>
                <c:pt idx="0">
                  <c:v>0.26060980634528225</c:v>
                </c:pt>
                <c:pt idx="1">
                  <c:v>0.12536052740008241</c:v>
                </c:pt>
                <c:pt idx="2">
                  <c:v>5.3049031726411205E-2</c:v>
                </c:pt>
                <c:pt idx="3">
                  <c:v>0.29934074989699216</c:v>
                </c:pt>
                <c:pt idx="4">
                  <c:v>0.261639884631232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E27-4463-9931-A1FCA7F8FD83}"/>
            </c:ext>
          </c:extLst>
        </c:ser>
        <c:ser>
          <c:idx val="9"/>
          <c:order val="9"/>
          <c:tx>
            <c:strRef>
              <c:f>'GENERALITES APSA'!$W$102</c:f>
              <c:strCache>
                <c:ptCount val="1"/>
                <c:pt idx="0">
                  <c:v> 2016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APSA'!$M$103:$M$108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APSA'!$W$103:$W$108</c:f>
              <c:numCache>
                <c:formatCode>0.00%</c:formatCode>
                <c:ptCount val="5"/>
                <c:pt idx="0">
                  <c:v>0.24485172981878089</c:v>
                </c:pt>
                <c:pt idx="1">
                  <c:v>0.13828253706754531</c:v>
                </c:pt>
                <c:pt idx="2">
                  <c:v>6.0234761120263589E-2</c:v>
                </c:pt>
                <c:pt idx="3">
                  <c:v>0.29880560131795719</c:v>
                </c:pt>
                <c:pt idx="4">
                  <c:v>0.25782537067545303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E27-4463-9931-A1FCA7F8FD83}"/>
            </c:ext>
          </c:extLst>
        </c:ser>
        <c:ser>
          <c:idx val="10"/>
          <c:order val="10"/>
          <c:tx>
            <c:strRef>
              <c:f>'GENERALITES APSA'!$X$102</c:f>
              <c:strCache>
                <c:ptCount val="1"/>
                <c:pt idx="0">
                  <c:v> 2017</c:v>
                </c:pt>
              </c:strCache>
            </c:strRef>
          </c:tx>
          <c:invertIfNegative val="0"/>
          <c:dLbls>
            <c:delete val="1"/>
          </c:dLbls>
          <c:cat>
            <c:strRef>
              <c:f>'GENERALITES APSA'!$M$103:$M$108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'GENERALITES APSA'!$X$103:$X$108</c:f>
              <c:numCache>
                <c:formatCode>0.00%</c:formatCode>
                <c:ptCount val="5"/>
                <c:pt idx="0">
                  <c:v>0.24662296384584823</c:v>
                </c:pt>
                <c:pt idx="1">
                  <c:v>0.11730234406038935</c:v>
                </c:pt>
                <c:pt idx="2">
                  <c:v>6.0786650774731825E-2</c:v>
                </c:pt>
                <c:pt idx="3">
                  <c:v>0.31893126738180372</c:v>
                </c:pt>
                <c:pt idx="4">
                  <c:v>0.25635677393722683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E27-4463-9931-A1FCA7F8FD8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6848128"/>
        <c:axId val="196359232"/>
      </c:barChart>
      <c:catAx>
        <c:axId val="1968481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6359232"/>
        <c:crosses val="autoZero"/>
        <c:auto val="1"/>
        <c:lblAlgn val="ctr"/>
        <c:lblOffset val="100"/>
        <c:noMultiLvlLbl val="0"/>
      </c:catAx>
      <c:valAx>
        <c:axId val="196359232"/>
        <c:scaling>
          <c:orientation val="minMax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crossAx val="19684812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pro.xlsm]GENERALITES APSA!Tableau croisé dynamique14</c:name>
    <c:fmtId val="16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1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2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'GENERALITES APSA'!$B$117:$B$118</c:f>
              <c:strCache>
                <c:ptCount val="1"/>
                <c:pt idx="0">
                  <c:v>2007</c:v>
                </c:pt>
              </c:strCache>
            </c:strRef>
          </c:tx>
          <c:invertIfNegative val="0"/>
          <c:cat>
            <c:strRef>
              <c:f>'GENERALITES APSA'!$A$119:$A$124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'GENERALITES APSA'!$B$119:$B$124</c:f>
              <c:numCache>
                <c:formatCode>0.00</c:formatCode>
                <c:ptCount val="6"/>
                <c:pt idx="0">
                  <c:v>13.071453867660765</c:v>
                </c:pt>
                <c:pt idx="1">
                  <c:v>12.335167130919219</c:v>
                </c:pt>
                <c:pt idx="2">
                  <c:v>13.056678700361012</c:v>
                </c:pt>
                <c:pt idx="3">
                  <c:v>13.107050847457627</c:v>
                </c:pt>
                <c:pt idx="4">
                  <c:v>13.392387249915226</c:v>
                </c:pt>
                <c:pt idx="5">
                  <c:v>13.327500000000002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FC-43A2-8C3D-6533D504B0EB}"/>
            </c:ext>
          </c:extLst>
        </c:ser>
        <c:ser>
          <c:idx val="1"/>
          <c:order val="1"/>
          <c:tx>
            <c:strRef>
              <c:f>'GENERALITES APSA'!$C$117:$C$118</c:f>
              <c:strCache>
                <c:ptCount val="1"/>
                <c:pt idx="0">
                  <c:v>2008</c:v>
                </c:pt>
              </c:strCache>
            </c:strRef>
          </c:tx>
          <c:invertIfNegative val="0"/>
          <c:cat>
            <c:strRef>
              <c:f>'GENERALITES APSA'!$A$119:$A$124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'GENERALITES APSA'!$C$119:$C$124</c:f>
              <c:numCache>
                <c:formatCode>0.00</c:formatCode>
                <c:ptCount val="6"/>
                <c:pt idx="0">
                  <c:v>13.051241955193483</c:v>
                </c:pt>
                <c:pt idx="1">
                  <c:v>12.721001964636542</c:v>
                </c:pt>
                <c:pt idx="2">
                  <c:v>12.673128834355827</c:v>
                </c:pt>
                <c:pt idx="3">
                  <c:v>12.935971530249109</c:v>
                </c:pt>
                <c:pt idx="4">
                  <c:v>13.222685574229692</c:v>
                </c:pt>
                <c:pt idx="5">
                  <c:v>13.056363636363637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FC-43A2-8C3D-6533D504B0EB}"/>
            </c:ext>
          </c:extLst>
        </c:ser>
        <c:ser>
          <c:idx val="2"/>
          <c:order val="2"/>
          <c:tx>
            <c:strRef>
              <c:f>'GENERALITES APSA'!$D$117:$D$118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'GENERALITES APSA'!$A$119:$A$124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'GENERALITES APSA'!$D$119:$D$124</c:f>
              <c:numCache>
                <c:formatCode>0.00</c:formatCode>
                <c:ptCount val="6"/>
                <c:pt idx="0">
                  <c:v>13.105258329588185</c:v>
                </c:pt>
                <c:pt idx="1">
                  <c:v>12.787368968459903</c:v>
                </c:pt>
                <c:pt idx="2">
                  <c:v>13.12038320138697</c:v>
                </c:pt>
                <c:pt idx="3">
                  <c:v>12.571021646921166</c:v>
                </c:pt>
                <c:pt idx="4">
                  <c:v>13.365363673137068</c:v>
                </c:pt>
                <c:pt idx="5">
                  <c:v>12.640972764708186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FC-43A2-8C3D-6533D504B0EB}"/>
            </c:ext>
          </c:extLst>
        </c:ser>
        <c:ser>
          <c:idx val="3"/>
          <c:order val="3"/>
          <c:tx>
            <c:strRef>
              <c:f>'GENERALITES APSA'!$E$117:$E$118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'GENERALITES APSA'!$A$119:$A$124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'GENERALITES APSA'!$E$119:$E$124</c:f>
              <c:numCache>
                <c:formatCode>0.00</c:formatCode>
                <c:ptCount val="6"/>
                <c:pt idx="0">
                  <c:v>13.327202731742997</c:v>
                </c:pt>
                <c:pt idx="1">
                  <c:v>12.975849700402232</c:v>
                </c:pt>
                <c:pt idx="2">
                  <c:v>13.674484441732762</c:v>
                </c:pt>
                <c:pt idx="3">
                  <c:v>12.543613114463962</c:v>
                </c:pt>
                <c:pt idx="4">
                  <c:v>13.503988504467982</c:v>
                </c:pt>
                <c:pt idx="5">
                  <c:v>13.407054469854467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6FC-43A2-8C3D-6533D504B0EB}"/>
            </c:ext>
          </c:extLst>
        </c:ser>
        <c:ser>
          <c:idx val="4"/>
          <c:order val="4"/>
          <c:tx>
            <c:strRef>
              <c:f>'GENERALITES APSA'!$F$117:$F$118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'GENERALITES APSA'!$A$119:$A$124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'GENERALITES APSA'!$F$119:$F$124</c:f>
              <c:numCache>
                <c:formatCode>0.00</c:formatCode>
                <c:ptCount val="6"/>
                <c:pt idx="0">
                  <c:v>13.149669896024781</c:v>
                </c:pt>
                <c:pt idx="1">
                  <c:v>12.423050371228662</c:v>
                </c:pt>
                <c:pt idx="2">
                  <c:v>13.64172168273916</c:v>
                </c:pt>
                <c:pt idx="3">
                  <c:v>12.636875822103589</c:v>
                </c:pt>
                <c:pt idx="4">
                  <c:v>13.620229019396609</c:v>
                </c:pt>
                <c:pt idx="5">
                  <c:v>12.958509657239226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6FC-43A2-8C3D-6533D504B0EB}"/>
            </c:ext>
          </c:extLst>
        </c:ser>
        <c:ser>
          <c:idx val="5"/>
          <c:order val="5"/>
          <c:tx>
            <c:strRef>
              <c:f>'GENERALITES APSA'!$G$117:$G$118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'GENERALITES APSA'!$A$119:$A$124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'GENERALITES APSA'!$G$119:$G$124</c:f>
              <c:numCache>
                <c:formatCode>0.00</c:formatCode>
                <c:ptCount val="6"/>
                <c:pt idx="0">
                  <c:v>13.097325353034696</c:v>
                </c:pt>
                <c:pt idx="1">
                  <c:v>12.558126631853785</c:v>
                </c:pt>
                <c:pt idx="2">
                  <c:v>13.826647000983284</c:v>
                </c:pt>
                <c:pt idx="3">
                  <c:v>12.486363636363636</c:v>
                </c:pt>
                <c:pt idx="4">
                  <c:v>13.516275702287869</c:v>
                </c:pt>
                <c:pt idx="5">
                  <c:v>13.044097639055623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6FC-43A2-8C3D-6533D504B0EB}"/>
            </c:ext>
          </c:extLst>
        </c:ser>
        <c:ser>
          <c:idx val="6"/>
          <c:order val="6"/>
          <c:tx>
            <c:strRef>
              <c:f>'GENERALITES APSA'!$H$117:$H$118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'GENERALITES APSA'!$A$119:$A$124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'GENERALITES APSA'!$H$119:$H$124</c:f>
              <c:numCache>
                <c:formatCode>0.00</c:formatCode>
                <c:ptCount val="6"/>
                <c:pt idx="0">
                  <c:v>13.126469612852327</c:v>
                </c:pt>
                <c:pt idx="1">
                  <c:v>12.50428604013873</c:v>
                </c:pt>
                <c:pt idx="2">
                  <c:v>13.592658134836183</c:v>
                </c:pt>
                <c:pt idx="3">
                  <c:v>12.634068831999278</c:v>
                </c:pt>
                <c:pt idx="4">
                  <c:v>13.577741059120081</c:v>
                </c:pt>
                <c:pt idx="5">
                  <c:v>13.119799505156985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6FC-43A2-8C3D-6533D504B0EB}"/>
            </c:ext>
          </c:extLst>
        </c:ser>
        <c:ser>
          <c:idx val="7"/>
          <c:order val="7"/>
          <c:tx>
            <c:strRef>
              <c:f>'GENERALITES APSA'!$I$117:$I$118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'GENERALITES APSA'!$A$119:$A$124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'GENERALITES APSA'!$I$119:$I$124</c:f>
              <c:numCache>
                <c:formatCode>0.00</c:formatCode>
                <c:ptCount val="6"/>
                <c:pt idx="0">
                  <c:v>13.18</c:v>
                </c:pt>
                <c:pt idx="1">
                  <c:v>12.44</c:v>
                </c:pt>
                <c:pt idx="2">
                  <c:v>13.72</c:v>
                </c:pt>
                <c:pt idx="3">
                  <c:v>13.24</c:v>
                </c:pt>
                <c:pt idx="4">
                  <c:v>13.58</c:v>
                </c:pt>
                <c:pt idx="5">
                  <c:v>13.1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6FC-43A2-8C3D-6533D504B0EB}"/>
            </c:ext>
          </c:extLst>
        </c:ser>
        <c:ser>
          <c:idx val="8"/>
          <c:order val="8"/>
          <c:tx>
            <c:strRef>
              <c:f>'GENERALITES APSA'!$J$117:$J$118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'GENERALITES APSA'!$A$119:$A$124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'GENERALITES APSA'!$J$119:$J$124</c:f>
              <c:numCache>
                <c:formatCode>0.00</c:formatCode>
                <c:ptCount val="6"/>
                <c:pt idx="0">
                  <c:v>13.16540417142267</c:v>
                </c:pt>
                <c:pt idx="1">
                  <c:v>12.45</c:v>
                </c:pt>
                <c:pt idx="2">
                  <c:v>13.35</c:v>
                </c:pt>
                <c:pt idx="3">
                  <c:v>13.29</c:v>
                </c:pt>
                <c:pt idx="4">
                  <c:v>13.75</c:v>
                </c:pt>
                <c:pt idx="5">
                  <c:v>13.05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6FC-43A2-8C3D-6533D504B0EB}"/>
            </c:ext>
          </c:extLst>
        </c:ser>
        <c:ser>
          <c:idx val="9"/>
          <c:order val="9"/>
          <c:tx>
            <c:strRef>
              <c:f>'GENERALITES APSA'!$K$117:$K$118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'GENERALITES APSA'!$A$119:$A$124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'GENERALITES APSA'!$K$119:$K$124</c:f>
              <c:numCache>
                <c:formatCode>0.00</c:formatCode>
                <c:ptCount val="6"/>
                <c:pt idx="0">
                  <c:v>13.401785336995546</c:v>
                </c:pt>
                <c:pt idx="1">
                  <c:v>12.585922122379111</c:v>
                </c:pt>
                <c:pt idx="2">
                  <c:v>13.901881188118812</c:v>
                </c:pt>
                <c:pt idx="3">
                  <c:v>12.835438596491226</c:v>
                </c:pt>
                <c:pt idx="4">
                  <c:v>13.868174422388542</c:v>
                </c:pt>
                <c:pt idx="5">
                  <c:v>13.519386106623593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6FC-43A2-8C3D-6533D504B0EB}"/>
            </c:ext>
          </c:extLst>
        </c:ser>
        <c:ser>
          <c:idx val="10"/>
          <c:order val="10"/>
          <c:tx>
            <c:strRef>
              <c:f>'GENERALITES APSA'!$L$117:$L$118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'GENERALITES APSA'!$A$119:$A$124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'GENERALITES APSA'!$L$119:$L$124</c:f>
              <c:numCache>
                <c:formatCode>0.00</c:formatCode>
                <c:ptCount val="6"/>
                <c:pt idx="0">
                  <c:v>13.14</c:v>
                </c:pt>
                <c:pt idx="1">
                  <c:v>12.39</c:v>
                </c:pt>
                <c:pt idx="2">
                  <c:v>13.44</c:v>
                </c:pt>
                <c:pt idx="3">
                  <c:v>12.73</c:v>
                </c:pt>
                <c:pt idx="4">
                  <c:v>13.71</c:v>
                </c:pt>
                <c:pt idx="5">
                  <c:v>13.09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6FC-43A2-8C3D-6533D504B0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7237760"/>
        <c:axId val="197290240"/>
      </c:barChart>
      <c:catAx>
        <c:axId val="1972377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7290240"/>
        <c:crosses val="autoZero"/>
        <c:auto val="1"/>
        <c:lblAlgn val="ctr"/>
        <c:lblOffset val="100"/>
        <c:noMultiLvlLbl val="0"/>
      </c:catAx>
      <c:valAx>
        <c:axId val="197290240"/>
        <c:scaling>
          <c:orientation val="minMax"/>
          <c:max val="15"/>
          <c:min val="11.5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9723776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pro.xlsm]RESUMES PAR CP ET ECART TYPE!Tableau croisé dynamique5</c:name>
    <c:fmtId val="24"/>
  </c:pivotSource>
  <c:chart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</c:pivotFmt>
      <c:pivotFmt>
        <c:idx val="16"/>
      </c:pivotFmt>
      <c:pivotFmt>
        <c:idx val="17"/>
      </c:pivotFmt>
      <c:pivotFmt>
        <c:idx val="18"/>
      </c:pivotFmt>
      <c:pivotFmt>
        <c:idx val="19"/>
      </c:pivotFmt>
      <c:pivotFmt>
        <c:idx val="20"/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</c:pivotFmt>
      <c:pivotFmt>
        <c:idx val="29"/>
      </c:pivotFmt>
      <c:pivotFmt>
        <c:idx val="30"/>
      </c:pivotFmt>
      <c:pivotFmt>
        <c:idx val="31"/>
      </c:pivotFmt>
      <c:pivotFmt>
        <c:idx val="32"/>
      </c:pivotFmt>
      <c:pivotFmt>
        <c:idx val="33"/>
      </c:pivotFmt>
      <c:pivotFmt>
        <c:idx val="34"/>
      </c:pivotFmt>
      <c:pivotFmt>
        <c:idx val="35"/>
      </c:pivotFmt>
      <c:pivotFmt>
        <c:idx val="36"/>
      </c:pivotFmt>
      <c:pivotFmt>
        <c:idx val="37"/>
      </c:pivotFmt>
      <c:pivotFmt>
        <c:idx val="38"/>
      </c:pivotFmt>
      <c:pivotFmt>
        <c:idx val="39"/>
      </c:pivotFmt>
      <c:pivotFmt>
        <c:idx val="40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41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42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</c:pivotFmt>
      <c:pivotFmt>
        <c:idx val="45"/>
      </c:pivotFmt>
      <c:pivotFmt>
        <c:idx val="46"/>
      </c:pivotFmt>
      <c:pivotFmt>
        <c:idx val="47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48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49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50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  <c:pivotFmt>
        <c:idx val="51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54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55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56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57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58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  <c:pivotFmt>
        <c:idx val="59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62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63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64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65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66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  <c:pivotFmt>
        <c:idx val="67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70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71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72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73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74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  <c:pivotFmt>
        <c:idx val="75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6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7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78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79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80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81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82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  <c:pivotFmt>
        <c:idx val="83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4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5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86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87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88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89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90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'RESUMES PAR CP ET ECART TYPE'!$D$4</c:f>
              <c:strCache>
                <c:ptCount val="1"/>
                <c:pt idx="0">
                  <c:v> EFF G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'RESUMES PAR CP ET ECART TYPE'!$A$5:$A$12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DE VITESSE</c:v>
                </c:pt>
                <c:pt idx="5">
                  <c:v>RELAIS VITESSE</c:v>
                </c:pt>
                <c:pt idx="6">
                  <c:v>SAUT EN PENTABOND</c:v>
                </c:pt>
              </c:strCache>
            </c:strRef>
          </c:cat>
          <c:val>
            <c:numRef>
              <c:f>'RESUMES PAR CP ET ECART TYPE'!$D$5:$D$12</c:f>
              <c:numCache>
                <c:formatCode>General</c:formatCode>
                <c:ptCount val="7"/>
                <c:pt idx="0">
                  <c:v>1268</c:v>
                </c:pt>
                <c:pt idx="1">
                  <c:v>13</c:v>
                </c:pt>
                <c:pt idx="2">
                  <c:v>82</c:v>
                </c:pt>
                <c:pt idx="3">
                  <c:v>225</c:v>
                </c:pt>
                <c:pt idx="4">
                  <c:v>83</c:v>
                </c:pt>
                <c:pt idx="5">
                  <c:v>251</c:v>
                </c:pt>
                <c:pt idx="6">
                  <c:v>561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F5-4D7A-8B7F-5083ED7DF064}"/>
            </c:ext>
          </c:extLst>
        </c:ser>
        <c:ser>
          <c:idx val="3"/>
          <c:order val="3"/>
          <c:tx>
            <c:strRef>
              <c:f>'RESUMES PAR CP ET ECART TYPE'!$E$4</c:f>
              <c:strCache>
                <c:ptCount val="1"/>
                <c:pt idx="0">
                  <c:v> EFF F</c:v>
                </c:pt>
              </c:strCache>
            </c:strRef>
          </c:tx>
          <c:spPr>
            <a:solidFill>
              <a:srgbClr val="E06AC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'RESUMES PAR CP ET ECART TYPE'!$A$5:$A$12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DE VITESSE</c:v>
                </c:pt>
                <c:pt idx="5">
                  <c:v>RELAIS VITESSE</c:v>
                </c:pt>
                <c:pt idx="6">
                  <c:v>SAUT EN PENTABOND</c:v>
                </c:pt>
              </c:strCache>
            </c:strRef>
          </c:cat>
          <c:val>
            <c:numRef>
              <c:f>'RESUMES PAR CP ET ECART TYPE'!$E$5:$E$12</c:f>
              <c:numCache>
                <c:formatCode>General</c:formatCode>
                <c:ptCount val="7"/>
                <c:pt idx="0">
                  <c:v>497</c:v>
                </c:pt>
                <c:pt idx="1">
                  <c:v>6</c:v>
                </c:pt>
                <c:pt idx="2">
                  <c:v>60</c:v>
                </c:pt>
                <c:pt idx="3">
                  <c:v>112</c:v>
                </c:pt>
                <c:pt idx="4">
                  <c:v>84</c:v>
                </c:pt>
                <c:pt idx="5">
                  <c:v>135</c:v>
                </c:pt>
                <c:pt idx="6">
                  <c:v>319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F5-4D7A-8B7F-5083ED7DF0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6089856"/>
        <c:axId val="197294272"/>
      </c:barChart>
      <c:lineChart>
        <c:grouping val="standard"/>
        <c:varyColors val="0"/>
        <c:ser>
          <c:idx val="0"/>
          <c:order val="0"/>
          <c:tx>
            <c:strRef>
              <c:f>'RESUMES PAR CP ET ECART TYPE'!$B$4</c:f>
              <c:strCache>
                <c:ptCount val="1"/>
                <c:pt idx="0">
                  <c:v> Moy G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diamond"/>
            <c:size val="7"/>
            <c:spPr>
              <a:solidFill>
                <a:srgbClr val="0070C0"/>
              </a:solidFill>
              <a:ln>
                <a:solidFill>
                  <a:srgbClr val="00B0F0"/>
                </a:solidFill>
              </a:ln>
            </c:spPr>
          </c:marker>
          <c:cat>
            <c:strRef>
              <c:f>'RESUMES PAR CP ET ECART TYPE'!$A$5:$A$12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DE VITESSE</c:v>
                </c:pt>
                <c:pt idx="5">
                  <c:v>RELAIS VITESSE</c:v>
                </c:pt>
                <c:pt idx="6">
                  <c:v>SAUT EN PENTABOND</c:v>
                </c:pt>
              </c:strCache>
            </c:strRef>
          </c:cat>
          <c:val>
            <c:numRef>
              <c:f>'RESUMES PAR CP ET ECART TYPE'!$B$5:$B$12</c:f>
              <c:numCache>
                <c:formatCode>0.00</c:formatCode>
                <c:ptCount val="7"/>
                <c:pt idx="0">
                  <c:v>12.102795527156546</c:v>
                </c:pt>
                <c:pt idx="1">
                  <c:v>13.25</c:v>
                </c:pt>
                <c:pt idx="2">
                  <c:v>12.198734177215188</c:v>
                </c:pt>
                <c:pt idx="3">
                  <c:v>12.664444444444449</c:v>
                </c:pt>
                <c:pt idx="4">
                  <c:v>14.455128205128204</c:v>
                </c:pt>
                <c:pt idx="5">
                  <c:v>12.86448979591836</c:v>
                </c:pt>
                <c:pt idx="6">
                  <c:v>12.457481751824826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0F5-4D7A-8B7F-5083ED7DF064}"/>
            </c:ext>
          </c:extLst>
        </c:ser>
        <c:ser>
          <c:idx val="1"/>
          <c:order val="1"/>
          <c:tx>
            <c:strRef>
              <c:f>'RESUMES PAR CP ET ECART TYPE'!$C$4</c:f>
              <c:strCache>
                <c:ptCount val="1"/>
                <c:pt idx="0">
                  <c:v> Moy F</c:v>
                </c:pt>
              </c:strCache>
            </c:strRef>
          </c:tx>
          <c:spPr>
            <a:ln>
              <a:solidFill>
                <a:srgbClr val="FF99FF"/>
              </a:solidFill>
            </a:ln>
          </c:spPr>
          <c:marker>
            <c:symbol val="diamond"/>
            <c:size val="7"/>
            <c:spPr>
              <a:solidFill>
                <a:srgbClr val="D638BF"/>
              </a:solidFill>
              <a:ln>
                <a:solidFill>
                  <a:srgbClr val="FF99FF"/>
                </a:solidFill>
              </a:ln>
            </c:spPr>
          </c:marker>
          <c:cat>
            <c:strRef>
              <c:f>'RESUMES PAR CP ET ECART TYPE'!$A$5:$A$12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DE VITESSE</c:v>
                </c:pt>
                <c:pt idx="5">
                  <c:v>RELAIS VITESSE</c:v>
                </c:pt>
                <c:pt idx="6">
                  <c:v>SAUT EN PENTABOND</c:v>
                </c:pt>
              </c:strCache>
            </c:strRef>
          </c:cat>
          <c:val>
            <c:numRef>
              <c:f>'RESUMES PAR CP ET ECART TYPE'!$C$5:$C$12</c:f>
              <c:numCache>
                <c:formatCode>0.00</c:formatCode>
                <c:ptCount val="7"/>
                <c:pt idx="0">
                  <c:v>10.462039045553144</c:v>
                </c:pt>
                <c:pt idx="1">
                  <c:v>9.9166666666666661</c:v>
                </c:pt>
                <c:pt idx="2">
                  <c:v>11.398305084745761</c:v>
                </c:pt>
                <c:pt idx="3">
                  <c:v>10.971296296296295</c:v>
                </c:pt>
                <c:pt idx="4">
                  <c:v>11.667105263157895</c:v>
                </c:pt>
                <c:pt idx="5">
                  <c:v>12.214173228346459</c:v>
                </c:pt>
                <c:pt idx="6">
                  <c:v>11.032119205298009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0F5-4D7A-8B7F-5083ED7DF064}"/>
            </c:ext>
          </c:extLst>
        </c:ser>
        <c:ser>
          <c:idx val="4"/>
          <c:order val="4"/>
          <c:tx>
            <c:strRef>
              <c:f>'RESUMES PAR CP ET ECART TYPE'!$F$4</c:f>
              <c:strCache>
                <c:ptCount val="1"/>
                <c:pt idx="0">
                  <c:v> Moy Acad CP G</c:v>
                </c:pt>
              </c:strCache>
            </c:strRef>
          </c:tx>
          <c:spPr>
            <a:ln w="28575">
              <a:solidFill>
                <a:srgbClr val="00B0F0"/>
              </a:solidFill>
              <a:prstDash val="sysDot"/>
            </a:ln>
          </c:spPr>
          <c:marker>
            <c:symbol val="none"/>
          </c:marker>
          <c:cat>
            <c:strRef>
              <c:f>'RESUMES PAR CP ET ECART TYPE'!$A$5:$A$12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DE VITESSE</c:v>
                </c:pt>
                <c:pt idx="5">
                  <c:v>RELAIS VITESSE</c:v>
                </c:pt>
                <c:pt idx="6">
                  <c:v>SAUT EN PENTABOND</c:v>
                </c:pt>
              </c:strCache>
            </c:strRef>
          </c:cat>
          <c:val>
            <c:numRef>
              <c:f>'RESUMES PAR CP ET ECART TYPE'!$F$5:$F$12</c:f>
              <c:numCache>
                <c:formatCode>0.00</c:formatCode>
                <c:ptCount val="7"/>
                <c:pt idx="0">
                  <c:v>12.4</c:v>
                </c:pt>
                <c:pt idx="1">
                  <c:v>12.4</c:v>
                </c:pt>
                <c:pt idx="2">
                  <c:v>12.4</c:v>
                </c:pt>
                <c:pt idx="3">
                  <c:v>12.4</c:v>
                </c:pt>
                <c:pt idx="4">
                  <c:v>12.4</c:v>
                </c:pt>
                <c:pt idx="5">
                  <c:v>12.4</c:v>
                </c:pt>
                <c:pt idx="6">
                  <c:v>12.4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0F5-4D7A-8B7F-5083ED7DF064}"/>
            </c:ext>
          </c:extLst>
        </c:ser>
        <c:ser>
          <c:idx val="5"/>
          <c:order val="5"/>
          <c:tx>
            <c:strRef>
              <c:f>'RESUMES PAR CP ET ECART TYPE'!$G$4</c:f>
              <c:strCache>
                <c:ptCount val="1"/>
                <c:pt idx="0">
                  <c:v> Moy Acad CP F</c:v>
                </c:pt>
              </c:strCache>
            </c:strRef>
          </c:tx>
          <c:spPr>
            <a:ln w="28575">
              <a:solidFill>
                <a:srgbClr val="E06ACF"/>
              </a:solidFill>
              <a:prstDash val="sysDot"/>
            </a:ln>
          </c:spPr>
          <c:marker>
            <c:symbol val="none"/>
          </c:marker>
          <c:cat>
            <c:strRef>
              <c:f>'RESUMES PAR CP ET ECART TYPE'!$A$5:$A$12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DE VITESSE</c:v>
                </c:pt>
                <c:pt idx="5">
                  <c:v>RELAIS VITESSE</c:v>
                </c:pt>
                <c:pt idx="6">
                  <c:v>SAUT EN PENTABOND</c:v>
                </c:pt>
              </c:strCache>
            </c:strRef>
          </c:cat>
          <c:val>
            <c:numRef>
              <c:f>'RESUMES PAR CP ET ECART TYPE'!$G$5:$G$12</c:f>
              <c:numCache>
                <c:formatCode>0.00</c:formatCode>
                <c:ptCount val="7"/>
                <c:pt idx="0">
                  <c:v>10.99</c:v>
                </c:pt>
                <c:pt idx="1">
                  <c:v>10.99</c:v>
                </c:pt>
                <c:pt idx="2">
                  <c:v>10.99</c:v>
                </c:pt>
                <c:pt idx="3">
                  <c:v>10.99</c:v>
                </c:pt>
                <c:pt idx="4">
                  <c:v>10.99</c:v>
                </c:pt>
                <c:pt idx="5">
                  <c:v>10.99</c:v>
                </c:pt>
                <c:pt idx="6">
                  <c:v>10.99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0F5-4D7A-8B7F-5083ED7DF064}"/>
            </c:ext>
          </c:extLst>
        </c:ser>
        <c:ser>
          <c:idx val="6"/>
          <c:order val="6"/>
          <c:tx>
            <c:strRef>
              <c:f>'RESUMES PAR CP ET ECART TYPE'!$H$4</c:f>
              <c:strCache>
                <c:ptCount val="1"/>
                <c:pt idx="0">
                  <c:v> Moy Acad G</c:v>
                </c:pt>
              </c:strCache>
            </c:strRef>
          </c:tx>
          <c:spPr>
            <a:ln w="28575">
              <a:solidFill>
                <a:srgbClr val="00B0F0"/>
              </a:solidFill>
              <a:prstDash val="sysDash"/>
            </a:ln>
          </c:spPr>
          <c:marker>
            <c:symbol val="none"/>
          </c:marker>
          <c:cat>
            <c:strRef>
              <c:f>'RESUMES PAR CP ET ECART TYPE'!$A$5:$A$12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DE VITESSE</c:v>
                </c:pt>
                <c:pt idx="5">
                  <c:v>RELAIS VITESSE</c:v>
                </c:pt>
                <c:pt idx="6">
                  <c:v>SAUT EN PENTABOND</c:v>
                </c:pt>
              </c:strCache>
            </c:strRef>
          </c:cat>
          <c:val>
            <c:numRef>
              <c:f>'RESUMES PAR CP ET ECART TYPE'!$H$5:$H$12</c:f>
              <c:numCache>
                <c:formatCode>0.00</c:formatCode>
                <c:ptCount val="7"/>
                <c:pt idx="0">
                  <c:v>13.13689925598233</c:v>
                </c:pt>
                <c:pt idx="1">
                  <c:v>13.13689925598233</c:v>
                </c:pt>
                <c:pt idx="2">
                  <c:v>13.13689925598233</c:v>
                </c:pt>
                <c:pt idx="3">
                  <c:v>13.13689925598233</c:v>
                </c:pt>
                <c:pt idx="4">
                  <c:v>13.13689925598233</c:v>
                </c:pt>
                <c:pt idx="5">
                  <c:v>13.13689925598233</c:v>
                </c:pt>
                <c:pt idx="6">
                  <c:v>13.13689925598233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0F5-4D7A-8B7F-5083ED7DF064}"/>
            </c:ext>
          </c:extLst>
        </c:ser>
        <c:ser>
          <c:idx val="7"/>
          <c:order val="7"/>
          <c:tx>
            <c:strRef>
              <c:f>'RESUMES PAR CP ET ECART TYPE'!$I$4</c:f>
              <c:strCache>
                <c:ptCount val="1"/>
                <c:pt idx="0">
                  <c:v> Moy Acad F</c:v>
                </c:pt>
              </c:strCache>
            </c:strRef>
          </c:tx>
          <c:spPr>
            <a:ln w="28575">
              <a:solidFill>
                <a:srgbClr val="D638BF"/>
              </a:solidFill>
              <a:prstDash val="sysDash"/>
            </a:ln>
          </c:spPr>
          <c:marker>
            <c:symbol val="none"/>
          </c:marker>
          <c:cat>
            <c:strRef>
              <c:f>'RESUMES PAR CP ET ECART TYPE'!$A$5:$A$12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DE VITESSE</c:v>
                </c:pt>
                <c:pt idx="5">
                  <c:v>RELAIS VITESSE</c:v>
                </c:pt>
                <c:pt idx="6">
                  <c:v>SAUT EN PENTABOND</c:v>
                </c:pt>
              </c:strCache>
            </c:strRef>
          </c:cat>
          <c:val>
            <c:numRef>
              <c:f>'RESUMES PAR CP ET ECART TYPE'!$I$5:$I$12</c:f>
              <c:numCache>
                <c:formatCode>0.00</c:formatCode>
                <c:ptCount val="7"/>
                <c:pt idx="0">
                  <c:v>12.599160978384541</c:v>
                </c:pt>
                <c:pt idx="1">
                  <c:v>12.599160978384541</c:v>
                </c:pt>
                <c:pt idx="2">
                  <c:v>12.599160978384541</c:v>
                </c:pt>
                <c:pt idx="3">
                  <c:v>12.599160978384541</c:v>
                </c:pt>
                <c:pt idx="4">
                  <c:v>12.599160978384541</c:v>
                </c:pt>
                <c:pt idx="5">
                  <c:v>12.599160978384541</c:v>
                </c:pt>
                <c:pt idx="6">
                  <c:v>12.599160978384541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0F5-4D7A-8B7F-5083ED7DF0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090368"/>
        <c:axId val="197294848"/>
      </c:lineChart>
      <c:catAx>
        <c:axId val="196089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7294272"/>
        <c:crosses val="autoZero"/>
        <c:auto val="1"/>
        <c:lblAlgn val="ctr"/>
        <c:lblOffset val="100"/>
        <c:noMultiLvlLbl val="0"/>
      </c:catAx>
      <c:valAx>
        <c:axId val="197294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6089856"/>
        <c:crosses val="autoZero"/>
        <c:crossBetween val="between"/>
      </c:valAx>
      <c:valAx>
        <c:axId val="197294848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crossAx val="196090368"/>
        <c:crosses val="max"/>
        <c:crossBetween val="between"/>
      </c:valAx>
      <c:catAx>
        <c:axId val="1960903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7294848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1.5471152191836493E-2"/>
          <c:y val="0.90376265841021375"/>
          <c:w val="0.96905754145055178"/>
          <c:h val="7.9069996489959701E-2"/>
        </c:manualLayout>
      </c:layout>
      <c:overlay val="0"/>
    </c:legend>
    <c:plotVisOnly val="1"/>
    <c:dispBlanksAs val="gap"/>
    <c:showDLblsOverMax val="0"/>
  </c:chart>
  <c:spPr>
    <a:solidFill>
      <a:sysClr val="window" lastClr="FFFFFF"/>
    </a:solidFill>
    <a:ln w="6350"/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pro.xlsm]RESUMES PAR CP ET ECART TYPE!Tableau croisé dynamique14</c:name>
    <c:fmtId val="22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'RESUMES PAR CP ET ECART TYPE'!$B$30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'RESUMES PAR CP ET ECART TYPE'!$A$31:$A$38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'RESUMES PAR CP ET ECART TYPE'!$B$31:$B$38</c:f>
              <c:numCache>
                <c:formatCode>0.00</c:formatCode>
                <c:ptCount val="7"/>
                <c:pt idx="0">
                  <c:v>-1.6553555030827791</c:v>
                </c:pt>
                <c:pt idx="1">
                  <c:v>0</c:v>
                </c:pt>
                <c:pt idx="2">
                  <c:v>-0.9534729145895664</c:v>
                </c:pt>
                <c:pt idx="3">
                  <c:v>-2.6176470588235272</c:v>
                </c:pt>
                <c:pt idx="4">
                  <c:v>0.98761737089204971</c:v>
                </c:pt>
                <c:pt idx="5">
                  <c:v>-1.4153622175634819</c:v>
                </c:pt>
                <c:pt idx="6">
                  <c:v>-0.65297619047619193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AA-4898-A0D4-D4773CCB74CF}"/>
            </c:ext>
          </c:extLst>
        </c:ser>
        <c:ser>
          <c:idx val="1"/>
          <c:order val="1"/>
          <c:tx>
            <c:strRef>
              <c:f>'RESUMES PAR CP ET ECART TYPE'!$C$30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'RESUMES PAR CP ET ECART TYPE'!$A$31:$A$38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'RESUMES PAR CP ET ECART TYPE'!$C$31:$C$38</c:f>
              <c:numCache>
                <c:formatCode>0.00</c:formatCode>
                <c:ptCount val="7"/>
                <c:pt idx="0">
                  <c:v>-1.2154736946094022</c:v>
                </c:pt>
                <c:pt idx="1">
                  <c:v>0</c:v>
                </c:pt>
                <c:pt idx="2">
                  <c:v>-1.3315169366715747</c:v>
                </c:pt>
                <c:pt idx="3">
                  <c:v>-2.3000417710943974</c:v>
                </c:pt>
                <c:pt idx="4">
                  <c:v>3.7172413793103445</c:v>
                </c:pt>
                <c:pt idx="5">
                  <c:v>-2.2449844236760104</c:v>
                </c:pt>
                <c:pt idx="6">
                  <c:v>-0.31787588761963725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AA-4898-A0D4-D4773CCB74CF}"/>
            </c:ext>
          </c:extLst>
        </c:ser>
        <c:ser>
          <c:idx val="2"/>
          <c:order val="2"/>
          <c:tx>
            <c:strRef>
              <c:f>'RESUMES PAR CP ET ECART TYPE'!$D$30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'RESUMES PAR CP ET ECART TYPE'!$A$31:$A$38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'RESUMES PAR CP ET ECART TYPE'!$D$31:$D$38</c:f>
              <c:numCache>
                <c:formatCode>0.00</c:formatCode>
                <c:ptCount val="7"/>
                <c:pt idx="0">
                  <c:v>-0.68944667947998362</c:v>
                </c:pt>
                <c:pt idx="1">
                  <c:v>-3.7531746031746032</c:v>
                </c:pt>
                <c:pt idx="2">
                  <c:v>-2.0235990338164225</c:v>
                </c:pt>
                <c:pt idx="3">
                  <c:v>-1.6156609053497988</c:v>
                </c:pt>
                <c:pt idx="4">
                  <c:v>1.048549810844893</c:v>
                </c:pt>
                <c:pt idx="5">
                  <c:v>-1.8256011894206967</c:v>
                </c:pt>
                <c:pt idx="6">
                  <c:v>-2.1536076499565251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AA-4898-A0D4-D4773CCB74CF}"/>
            </c:ext>
          </c:extLst>
        </c:ser>
        <c:ser>
          <c:idx val="3"/>
          <c:order val="3"/>
          <c:tx>
            <c:strRef>
              <c:f>'RESUMES PAR CP ET ECART TYPE'!$E$30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'RESUMES PAR CP ET ECART TYPE'!$A$31:$A$38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'RESUMES PAR CP ET ECART TYPE'!$E$31:$E$38</c:f>
              <c:numCache>
                <c:formatCode>0.00</c:formatCode>
                <c:ptCount val="7"/>
                <c:pt idx="0">
                  <c:v>-1.1000000000000014</c:v>
                </c:pt>
                <c:pt idx="1">
                  <c:v>-0.29999999999999893</c:v>
                </c:pt>
                <c:pt idx="2">
                  <c:v>-0.20000000000000107</c:v>
                </c:pt>
                <c:pt idx="3">
                  <c:v>-2.2999999999999989</c:v>
                </c:pt>
                <c:pt idx="4">
                  <c:v>-0.80000000000000071</c:v>
                </c:pt>
                <c:pt idx="5">
                  <c:v>-1.5999999999999996</c:v>
                </c:pt>
                <c:pt idx="6">
                  <c:v>-0.90000000000000036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AA-4898-A0D4-D4773CCB74CF}"/>
            </c:ext>
          </c:extLst>
        </c:ser>
        <c:ser>
          <c:idx val="4"/>
          <c:order val="4"/>
          <c:tx>
            <c:strRef>
              <c:f>'RESUMES PAR CP ET ECART TYPE'!$F$30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'RESUMES PAR CP ET ECART TYPE'!$A$31:$A$38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'RESUMES PAR CP ET ECART TYPE'!$F$31:$F$38</c:f>
              <c:numCache>
                <c:formatCode>0.00</c:formatCode>
                <c:ptCount val="7"/>
                <c:pt idx="0">
                  <c:v>-0.58038090457865188</c:v>
                </c:pt>
                <c:pt idx="1">
                  <c:v>-3.1766666666666676</c:v>
                </c:pt>
                <c:pt idx="2">
                  <c:v>-1.4116341829085464</c:v>
                </c:pt>
                <c:pt idx="3">
                  <c:v>-1.8446962273395382</c:v>
                </c:pt>
                <c:pt idx="4">
                  <c:v>-0.90769230769230802</c:v>
                </c:pt>
                <c:pt idx="5">
                  <c:v>-2.0316175019731588</c:v>
                </c:pt>
                <c:pt idx="6">
                  <c:v>-0.83231354856900452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BAA-4898-A0D4-D4773CCB74CF}"/>
            </c:ext>
          </c:extLst>
        </c:ser>
        <c:ser>
          <c:idx val="5"/>
          <c:order val="5"/>
          <c:tx>
            <c:strRef>
              <c:f>'RESUMES PAR CP ET ECART TYPE'!$G$30</c:f>
              <c:strCache>
                <c:ptCount val="1"/>
                <c:pt idx="0">
                  <c:v> 2014</c:v>
                </c:pt>
              </c:strCache>
            </c:strRef>
          </c:tx>
          <c:invertIfNegative val="0"/>
          <c:cat>
            <c:strRef>
              <c:f>'RESUMES PAR CP ET ECART TYPE'!$A$31:$A$38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'RESUMES PAR CP ET ECART TYPE'!$G$31:$G$38</c:f>
              <c:numCache>
                <c:formatCode>General</c:formatCode>
                <c:ptCount val="7"/>
                <c:pt idx="0" formatCode="0.00">
                  <c:v>-1.0288619732318587</c:v>
                </c:pt>
                <c:pt idx="2" formatCode="0.00">
                  <c:v>-0.43948717948717686</c:v>
                </c:pt>
                <c:pt idx="3" formatCode="0.00">
                  <c:v>-0.6879268879268885</c:v>
                </c:pt>
                <c:pt idx="4" formatCode="0.00">
                  <c:v>-2.4187500000000011</c:v>
                </c:pt>
                <c:pt idx="5" formatCode="0.00">
                  <c:v>-1.7314422050444378</c:v>
                </c:pt>
                <c:pt idx="6" formatCode="0.00">
                  <c:v>-0.91639558524543396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BAA-4898-A0D4-D4773CCB74CF}"/>
            </c:ext>
          </c:extLst>
        </c:ser>
        <c:ser>
          <c:idx val="6"/>
          <c:order val="6"/>
          <c:tx>
            <c:strRef>
              <c:f>'RESUMES PAR CP ET ECART TYPE'!$H$30</c:f>
              <c:strCache>
                <c:ptCount val="1"/>
                <c:pt idx="0">
                  <c:v> 2015</c:v>
                </c:pt>
              </c:strCache>
            </c:strRef>
          </c:tx>
          <c:invertIfNegative val="0"/>
          <c:cat>
            <c:strRef>
              <c:f>'RESUMES PAR CP ET ECART TYPE'!$A$31:$A$38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'RESUMES PAR CP ET ECART TYPE'!$H$31:$H$38</c:f>
              <c:numCache>
                <c:formatCode>0.00</c:formatCode>
                <c:ptCount val="7"/>
                <c:pt idx="0">
                  <c:v>-1.0320002288590846</c:v>
                </c:pt>
                <c:pt idx="1">
                  <c:v>1.1692307692307686</c:v>
                </c:pt>
                <c:pt idx="2">
                  <c:v>-0.65045454545454362</c:v>
                </c:pt>
                <c:pt idx="3">
                  <c:v>-1.125907029478455</c:v>
                </c:pt>
                <c:pt idx="4">
                  <c:v>-0.17705263157894713</c:v>
                </c:pt>
                <c:pt idx="5">
                  <c:v>-1.4979356715644343</c:v>
                </c:pt>
                <c:pt idx="6">
                  <c:v>0.7287148291837422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BAA-4898-A0D4-D4773CCB74CF}"/>
            </c:ext>
          </c:extLst>
        </c:ser>
        <c:ser>
          <c:idx val="7"/>
          <c:order val="7"/>
          <c:tx>
            <c:strRef>
              <c:f>'RESUMES PAR CP ET ECART TYPE'!$I$30</c:f>
              <c:strCache>
                <c:ptCount val="1"/>
                <c:pt idx="0">
                  <c:v> 2016</c:v>
                </c:pt>
              </c:strCache>
            </c:strRef>
          </c:tx>
          <c:invertIfNegative val="0"/>
          <c:cat>
            <c:strRef>
              <c:f>'RESUMES PAR CP ET ECART TYPE'!$A$31:$A$38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'RESUMES PAR CP ET ECART TYPE'!$I$31:$I$38</c:f>
              <c:numCache>
                <c:formatCode>0.00</c:formatCode>
                <c:ptCount val="7"/>
                <c:pt idx="0">
                  <c:v>-1.0266546813090685</c:v>
                </c:pt>
                <c:pt idx="1">
                  <c:v>-5.7374999999999989</c:v>
                </c:pt>
                <c:pt idx="2">
                  <c:v>-0.80163380281690344</c:v>
                </c:pt>
                <c:pt idx="3">
                  <c:v>-0.81958072548623484</c:v>
                </c:pt>
                <c:pt idx="4">
                  <c:v>-1.8931034482758626</c:v>
                </c:pt>
                <c:pt idx="5">
                  <c:v>-1.3898292351700459</c:v>
                </c:pt>
                <c:pt idx="6">
                  <c:v>-0.36336202200677725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BAA-4898-A0D4-D4773CCB74CF}"/>
            </c:ext>
          </c:extLst>
        </c:ser>
        <c:ser>
          <c:idx val="8"/>
          <c:order val="8"/>
          <c:tx>
            <c:strRef>
              <c:f>'RESUMES PAR CP ET ECART TYPE'!$J$30</c:f>
              <c:strCache>
                <c:ptCount val="1"/>
                <c:pt idx="0">
                  <c:v> 2017</c:v>
                </c:pt>
              </c:strCache>
            </c:strRef>
          </c:tx>
          <c:invertIfNegative val="0"/>
          <c:cat>
            <c:strRef>
              <c:f>'RESUMES PAR CP ET ECART TYPE'!$A$31:$A$38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'RESUMES PAR CP ET ECART TYPE'!$J$31:$J$38</c:f>
              <c:numCache>
                <c:formatCode>0.00</c:formatCode>
                <c:ptCount val="7"/>
                <c:pt idx="0">
                  <c:v>-1.6407564816034022</c:v>
                </c:pt>
                <c:pt idx="1">
                  <c:v>-3.3333333333333339</c:v>
                </c:pt>
                <c:pt idx="2">
                  <c:v>-0.80042909246942706</c:v>
                </c:pt>
                <c:pt idx="3">
                  <c:v>-1.6931481481481541</c:v>
                </c:pt>
                <c:pt idx="4">
                  <c:v>-2.7880229419703095</c:v>
                </c:pt>
                <c:pt idx="5">
                  <c:v>-1.4253625465268165</c:v>
                </c:pt>
                <c:pt idx="6">
                  <c:v>-0.65031656757190071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BAA-4898-A0D4-D4773CCB74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6087808"/>
        <c:axId val="197292544"/>
      </c:barChart>
      <c:catAx>
        <c:axId val="1960878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7292544"/>
        <c:crosses val="autoZero"/>
        <c:auto val="1"/>
        <c:lblAlgn val="ctr"/>
        <c:lblOffset val="100"/>
        <c:noMultiLvlLbl val="0"/>
      </c:catAx>
      <c:valAx>
        <c:axId val="197292544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9608780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legend>
      <c:legendPos val="t"/>
      <c:overlay val="0"/>
    </c:legend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dynamique1</c:name>
    <c:fmtId val="21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EFFECTIFS'!$B$3:$B$4</c:f>
              <c:strCache>
                <c:ptCount val="1"/>
                <c:pt idx="0">
                  <c:v>COURSE DE DEMI-FOND</c:v>
                </c:pt>
              </c:strCache>
            </c:strRef>
          </c:tx>
          <c:cat>
            <c:strRef>
              <c:f>'TCD MOYENNES ET EFFECTIFS'!$A$5:$A$15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EFFECTIFS'!$B$5:$B$15</c:f>
              <c:numCache>
                <c:formatCode>0.00</c:formatCode>
                <c:ptCount val="11"/>
                <c:pt idx="0">
                  <c:v>10.61</c:v>
                </c:pt>
                <c:pt idx="1">
                  <c:v>11.09</c:v>
                </c:pt>
                <c:pt idx="2">
                  <c:v>10.774603174603175</c:v>
                </c:pt>
                <c:pt idx="3">
                  <c:v>11.468669527896996</c:v>
                </c:pt>
                <c:pt idx="4">
                  <c:v>11.245340050377829</c:v>
                </c:pt>
                <c:pt idx="5">
                  <c:v>11.2</c:v>
                </c:pt>
                <c:pt idx="6">
                  <c:v>11.741247002398087</c:v>
                </c:pt>
                <c:pt idx="7">
                  <c:v>10.929642248722311</c:v>
                </c:pt>
                <c:pt idx="8">
                  <c:v>11.072222222222216</c:v>
                </c:pt>
                <c:pt idx="9">
                  <c:v>11.355394190871376</c:v>
                </c:pt>
                <c:pt idx="10">
                  <c:v>10.462039045553144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1EB-4F54-A1AA-5531049A1132}"/>
            </c:ext>
          </c:extLst>
        </c:ser>
        <c:ser>
          <c:idx val="1"/>
          <c:order val="1"/>
          <c:tx>
            <c:strRef>
              <c:f>'TCD MOYENNES ET EFFECTIFS'!$C$3:$C$4</c:f>
              <c:strCache>
                <c:ptCount val="1"/>
                <c:pt idx="0">
                  <c:v>COURSE DE HAIES</c:v>
                </c:pt>
              </c:strCache>
            </c:strRef>
          </c:tx>
          <c:cat>
            <c:strRef>
              <c:f>'TCD MOYENNES ET EFFECTIFS'!$A$5:$A$15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EFFECTIFS'!$C$5:$C$15</c:f>
              <c:numCache>
                <c:formatCode>0.00</c:formatCode>
                <c:ptCount val="11"/>
                <c:pt idx="0">
                  <c:v>10.47</c:v>
                </c:pt>
                <c:pt idx="1">
                  <c:v>9.26</c:v>
                </c:pt>
                <c:pt idx="4">
                  <c:v>9.4357142857142851</c:v>
                </c:pt>
                <c:pt idx="5">
                  <c:v>12.4</c:v>
                </c:pt>
                <c:pt idx="6">
                  <c:v>10.35</c:v>
                </c:pt>
                <c:pt idx="8">
                  <c:v>12.7</c:v>
                </c:pt>
                <c:pt idx="9">
                  <c:v>10.25</c:v>
                </c:pt>
                <c:pt idx="10">
                  <c:v>9.9166666666666661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1EB-4F54-A1AA-5531049A1132}"/>
            </c:ext>
          </c:extLst>
        </c:ser>
        <c:ser>
          <c:idx val="2"/>
          <c:order val="2"/>
          <c:tx>
            <c:strRef>
              <c:f>'TCD MOYENNES ET EFFECTIFS'!$D$3:$D$4</c:f>
              <c:strCache>
                <c:ptCount val="1"/>
                <c:pt idx="0">
                  <c:v>RELAIS VITESSE</c:v>
                </c:pt>
              </c:strCache>
            </c:strRef>
          </c:tx>
          <c:cat>
            <c:strRef>
              <c:f>'TCD MOYENNES ET EFFECTIFS'!$A$5:$A$15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EFFECTIFS'!$D$5:$D$15</c:f>
              <c:numCache>
                <c:formatCode>0.00</c:formatCode>
                <c:ptCount val="11"/>
                <c:pt idx="0">
                  <c:v>10.72</c:v>
                </c:pt>
                <c:pt idx="1">
                  <c:v>12.36</c:v>
                </c:pt>
                <c:pt idx="2">
                  <c:v>11.309722222222222</c:v>
                </c:pt>
                <c:pt idx="3">
                  <c:v>12.01139240506329</c:v>
                </c:pt>
                <c:pt idx="4">
                  <c:v>10.306896551724137</c:v>
                </c:pt>
                <c:pt idx="5">
                  <c:v>11.5</c:v>
                </c:pt>
                <c:pt idx="6">
                  <c:v>11.712195121951218</c:v>
                </c:pt>
                <c:pt idx="7">
                  <c:v>11.513636363636364</c:v>
                </c:pt>
                <c:pt idx="8">
                  <c:v>13.623741007194241</c:v>
                </c:pt>
                <c:pt idx="9">
                  <c:v>12.963503649635026</c:v>
                </c:pt>
                <c:pt idx="10">
                  <c:v>12.214173228346459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1EB-4F54-A1AA-5531049A11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562304"/>
        <c:axId val="198615616"/>
      </c:lineChart>
      <c:catAx>
        <c:axId val="1985623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5616"/>
        <c:crosses val="autoZero"/>
        <c:auto val="1"/>
        <c:lblAlgn val="ctr"/>
        <c:lblOffset val="100"/>
        <c:noMultiLvlLbl val="0"/>
      </c:catAx>
      <c:valAx>
        <c:axId val="198615616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9856230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dynamique9</c:name>
    <c:fmtId val="36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  <c:pivotFmt>
        <c:idx val="137"/>
      </c:pivotFmt>
      <c:pivotFmt>
        <c:idx val="138"/>
      </c:pivotFmt>
      <c:pivotFmt>
        <c:idx val="139"/>
      </c:pivotFmt>
      <c:pivotFmt>
        <c:idx val="140"/>
      </c:pivotFmt>
      <c:pivotFmt>
        <c:idx val="141"/>
      </c:pivotFmt>
      <c:pivotFmt>
        <c:idx val="142"/>
      </c:pivotFmt>
      <c:pivotFmt>
        <c:idx val="143"/>
      </c:pivotFmt>
      <c:pivotFmt>
        <c:idx val="144"/>
      </c:pivotFmt>
      <c:pivotFmt>
        <c:idx val="145"/>
      </c:pivotFmt>
      <c:pivotFmt>
        <c:idx val="146"/>
      </c:pivotFmt>
      <c:pivotFmt>
        <c:idx val="147"/>
      </c:pivotFmt>
      <c:pivotFmt>
        <c:idx val="148"/>
      </c:pivotFmt>
      <c:pivotFmt>
        <c:idx val="149"/>
      </c:pivotFmt>
      <c:pivotFmt>
        <c:idx val="150"/>
      </c:pivotFmt>
      <c:pivotFmt>
        <c:idx val="151"/>
      </c:pivotFmt>
      <c:pivotFmt>
        <c:idx val="152"/>
      </c:pivotFmt>
      <c:pivotFmt>
        <c:idx val="153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EFFECTIFS'!$B$43:$B$44</c:f>
              <c:strCache>
                <c:ptCount val="1"/>
                <c:pt idx="0">
                  <c:v>COURSE DE DEMI-FOND</c:v>
                </c:pt>
              </c:strCache>
            </c:strRef>
          </c:tx>
          <c:cat>
            <c:strRef>
              <c:f>'TCD MOYENNES ET EFFECTIFS'!$A$45:$A$55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EFFECTIFS'!$B$45:$B$55</c:f>
              <c:numCache>
                <c:formatCode>General</c:formatCode>
                <c:ptCount val="11"/>
                <c:pt idx="0">
                  <c:v>356</c:v>
                </c:pt>
                <c:pt idx="1">
                  <c:v>339</c:v>
                </c:pt>
                <c:pt idx="2">
                  <c:v>317</c:v>
                </c:pt>
                <c:pt idx="3">
                  <c:v>243</c:v>
                </c:pt>
                <c:pt idx="4">
                  <c:v>408</c:v>
                </c:pt>
                <c:pt idx="5">
                  <c:v>602</c:v>
                </c:pt>
                <c:pt idx="6">
                  <c:v>433</c:v>
                </c:pt>
                <c:pt idx="7">
                  <c:v>605</c:v>
                </c:pt>
                <c:pt idx="8">
                  <c:v>558</c:v>
                </c:pt>
                <c:pt idx="9">
                  <c:v>508</c:v>
                </c:pt>
                <c:pt idx="10">
                  <c:v>497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5AE-43C1-85A4-A5D889EAF722}"/>
            </c:ext>
          </c:extLst>
        </c:ser>
        <c:ser>
          <c:idx val="1"/>
          <c:order val="1"/>
          <c:tx>
            <c:strRef>
              <c:f>'TCD MOYENNES ET EFFECTIFS'!$C$43:$C$44</c:f>
              <c:strCache>
                <c:ptCount val="1"/>
                <c:pt idx="0">
                  <c:v>COURSE DE HAIES</c:v>
                </c:pt>
              </c:strCache>
            </c:strRef>
          </c:tx>
          <c:cat>
            <c:strRef>
              <c:f>'TCD MOYENNES ET EFFECTIFS'!$A$45:$A$55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EFFECTIFS'!$C$45:$C$55</c:f>
              <c:numCache>
                <c:formatCode>General</c:formatCode>
                <c:ptCount val="11"/>
                <c:pt idx="0">
                  <c:v>6</c:v>
                </c:pt>
                <c:pt idx="1">
                  <c:v>5</c:v>
                </c:pt>
                <c:pt idx="4">
                  <c:v>14</c:v>
                </c:pt>
                <c:pt idx="5">
                  <c:v>17</c:v>
                </c:pt>
                <c:pt idx="6">
                  <c:v>2</c:v>
                </c:pt>
                <c:pt idx="8">
                  <c:v>2</c:v>
                </c:pt>
                <c:pt idx="9">
                  <c:v>3</c:v>
                </c:pt>
                <c:pt idx="10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5AE-43C1-85A4-A5D889EAF722}"/>
            </c:ext>
          </c:extLst>
        </c:ser>
        <c:ser>
          <c:idx val="2"/>
          <c:order val="2"/>
          <c:tx>
            <c:strRef>
              <c:f>'TCD MOYENNES ET EFFECTIFS'!$D$43:$D$44</c:f>
              <c:strCache>
                <c:ptCount val="1"/>
                <c:pt idx="0">
                  <c:v>RELAIS VITESSE</c:v>
                </c:pt>
              </c:strCache>
            </c:strRef>
          </c:tx>
          <c:cat>
            <c:strRef>
              <c:f>'TCD MOYENNES ET EFFECTIFS'!$A$45:$A$55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EFFECTIFS'!$D$45:$D$55</c:f>
              <c:numCache>
                <c:formatCode>General</c:formatCode>
                <c:ptCount val="11"/>
                <c:pt idx="0">
                  <c:v>65</c:v>
                </c:pt>
                <c:pt idx="1">
                  <c:v>42</c:v>
                </c:pt>
                <c:pt idx="2">
                  <c:v>72</c:v>
                </c:pt>
                <c:pt idx="3">
                  <c:v>80</c:v>
                </c:pt>
                <c:pt idx="4">
                  <c:v>89</c:v>
                </c:pt>
                <c:pt idx="5">
                  <c:v>184</c:v>
                </c:pt>
                <c:pt idx="6">
                  <c:v>42</c:v>
                </c:pt>
                <c:pt idx="7">
                  <c:v>90</c:v>
                </c:pt>
                <c:pt idx="8">
                  <c:v>144</c:v>
                </c:pt>
                <c:pt idx="9">
                  <c:v>144</c:v>
                </c:pt>
                <c:pt idx="10">
                  <c:v>135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5AE-43C1-85A4-A5D889EAF7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665728"/>
        <c:axId val="198617344"/>
      </c:lineChart>
      <c:catAx>
        <c:axId val="1986657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7344"/>
        <c:crosses val="autoZero"/>
        <c:auto val="1"/>
        <c:lblAlgn val="ctr"/>
        <c:lblOffset val="100"/>
        <c:noMultiLvlLbl val="0"/>
      </c:catAx>
      <c:valAx>
        <c:axId val="1986173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9866572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/>
              <a:t>Bac GT Différentiel G/F</a:t>
            </a:r>
          </a:p>
        </c:rich>
      </c:tx>
      <c:layout>
        <c:manualLayout>
          <c:xMode val="edge"/>
          <c:yMode val="edge"/>
          <c:x val="0.36009765760412027"/>
          <c:y val="0.92070225671551864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541353383458646"/>
          <c:y val="0.10382569066817512"/>
          <c:w val="0.79174612898239749"/>
          <c:h val="0.79781846513439814"/>
        </c:manualLayout>
      </c:layout>
      <c:lineChart>
        <c:grouping val="standard"/>
        <c:varyColors val="0"/>
        <c:ser>
          <c:idx val="0"/>
          <c:order val="0"/>
          <c:spPr>
            <a:ln w="25400">
              <a:solidFill>
                <a:srgbClr val="00000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99CC00"/>
                </a:solidFill>
                <a:prstDash val="solid"/>
              </a:ln>
            </c:spPr>
            <c:trendlineType val="poly"/>
            <c:order val="2"/>
            <c:dispRSqr val="0"/>
            <c:dispEq val="0"/>
          </c:trendline>
          <c:cat>
            <c:numRef>
              <c:f>GENERALITES!$A$53:$A$67</c:f>
              <c:numCache>
                <c:formatCode>General</c:formatCode>
                <c:ptCount val="15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</c:numCache>
            </c:numRef>
          </c:cat>
          <c:val>
            <c:numRef>
              <c:f>GENERALITES!$B$53:$B$67</c:f>
              <c:numCache>
                <c:formatCode>General</c:formatCode>
                <c:ptCount val="15"/>
                <c:pt idx="0">
                  <c:v>-1.4</c:v>
                </c:pt>
                <c:pt idx="1">
                  <c:v>-1.28</c:v>
                </c:pt>
                <c:pt idx="2">
                  <c:v>-1.34</c:v>
                </c:pt>
                <c:pt idx="3">
                  <c:v>-1.43</c:v>
                </c:pt>
                <c:pt idx="4">
                  <c:v>-1.3</c:v>
                </c:pt>
                <c:pt idx="5">
                  <c:v>-1.32</c:v>
                </c:pt>
                <c:pt idx="6">
                  <c:v>-1.22</c:v>
                </c:pt>
                <c:pt idx="7" formatCode="0.00">
                  <c:v>-1.2944023822267035</c:v>
                </c:pt>
                <c:pt idx="8">
                  <c:v>-1.21</c:v>
                </c:pt>
                <c:pt idx="9">
                  <c:v>-1.1000000000000001</c:v>
                </c:pt>
                <c:pt idx="10" formatCode="0.00">
                  <c:v>-0.77993773649128606</c:v>
                </c:pt>
                <c:pt idx="11" formatCode="0.00">
                  <c:v>-0.75</c:v>
                </c:pt>
                <c:pt idx="12" formatCode="0.00">
                  <c:v>-0.6</c:v>
                </c:pt>
                <c:pt idx="13" formatCode="0.00">
                  <c:v>-0.53</c:v>
                </c:pt>
                <c:pt idx="14" formatCode="0.00">
                  <c:v>-0.51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FAB-4792-A7C4-C366255D0E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729472"/>
        <c:axId val="192556416"/>
      </c:lineChart>
      <c:catAx>
        <c:axId val="194729472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General" sourceLinked="1"/>
        <c:majorTickMark val="in"/>
        <c:minorTickMark val="none"/>
        <c:tickLblPos val="high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9255641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92556416"/>
        <c:scaling>
          <c:orientation val="minMax"/>
          <c:max val="-0.4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94729472"/>
        <c:crosses val="autoZero"/>
        <c:crossBetween val="between"/>
        <c:minorUnit val="0.1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4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dynamique2</c:name>
    <c:fmtId val="30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EFFECTIFS'!$B$78:$B$79</c:f>
              <c:strCache>
                <c:ptCount val="1"/>
                <c:pt idx="0">
                  <c:v>COURSE DE DEMI-FOND</c:v>
                </c:pt>
              </c:strCache>
            </c:strRef>
          </c:tx>
          <c:cat>
            <c:strRef>
              <c:f>'TCD MOYENNES ET EFFECTIFS'!$A$80:$A$90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EFFECTIFS'!$B$80:$B$90</c:f>
              <c:numCache>
                <c:formatCode>0.00</c:formatCode>
                <c:ptCount val="11"/>
                <c:pt idx="0">
                  <c:v>12.15</c:v>
                </c:pt>
                <c:pt idx="1">
                  <c:v>12.57</c:v>
                </c:pt>
                <c:pt idx="2">
                  <c:v>12.429958677685955</c:v>
                </c:pt>
                <c:pt idx="3">
                  <c:v>12.684143222506398</c:v>
                </c:pt>
                <c:pt idx="4">
                  <c:v>11.934786729857812</c:v>
                </c:pt>
                <c:pt idx="5">
                  <c:v>12.3</c:v>
                </c:pt>
                <c:pt idx="6">
                  <c:v>12.321627906976738</c:v>
                </c:pt>
                <c:pt idx="7">
                  <c:v>11.95850422195417</c:v>
                </c:pt>
                <c:pt idx="8">
                  <c:v>12.1042224510813</c:v>
                </c:pt>
                <c:pt idx="9">
                  <c:v>12.382048872180444</c:v>
                </c:pt>
                <c:pt idx="10">
                  <c:v>12.102795527156546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E8B-4F8B-9EAC-22B67548A3F7}"/>
            </c:ext>
          </c:extLst>
        </c:ser>
        <c:ser>
          <c:idx val="1"/>
          <c:order val="1"/>
          <c:tx>
            <c:strRef>
              <c:f>'TCD MOYENNES ET EFFECTIFS'!$C$78:$C$79</c:f>
              <c:strCache>
                <c:ptCount val="1"/>
                <c:pt idx="0">
                  <c:v>COURSE DE HAIES</c:v>
                </c:pt>
              </c:strCache>
            </c:strRef>
          </c:tx>
          <c:cat>
            <c:strRef>
              <c:f>'TCD MOYENNES ET EFFECTIFS'!$A$80:$A$90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EFFECTIFS'!$C$80:$C$90</c:f>
              <c:numCache>
                <c:formatCode>0.00</c:formatCode>
                <c:ptCount val="11"/>
                <c:pt idx="0">
                  <c:v>12.26</c:v>
                </c:pt>
                <c:pt idx="1">
                  <c:v>12.84</c:v>
                </c:pt>
                <c:pt idx="2">
                  <c:v>12.849295774647889</c:v>
                </c:pt>
                <c:pt idx="3">
                  <c:v>11.896491228070175</c:v>
                </c:pt>
                <c:pt idx="4">
                  <c:v>13.188888888888888</c:v>
                </c:pt>
                <c:pt idx="5">
                  <c:v>12.7</c:v>
                </c:pt>
                <c:pt idx="6">
                  <c:v>13.526666666666667</c:v>
                </c:pt>
                <c:pt idx="7">
                  <c:v>14.907692307692308</c:v>
                </c:pt>
                <c:pt idx="8">
                  <c:v>11.530769230769231</c:v>
                </c:pt>
                <c:pt idx="9">
                  <c:v>15.987499999999999</c:v>
                </c:pt>
                <c:pt idx="10">
                  <c:v>13.25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E8B-4F8B-9EAC-22B67548A3F7}"/>
            </c:ext>
          </c:extLst>
        </c:ser>
        <c:ser>
          <c:idx val="2"/>
          <c:order val="2"/>
          <c:tx>
            <c:strRef>
              <c:f>'TCD MOYENNES ET EFFECTIFS'!$D$78:$D$79</c:f>
              <c:strCache>
                <c:ptCount val="1"/>
                <c:pt idx="0">
                  <c:v>RELAIS VITESSE</c:v>
                </c:pt>
              </c:strCache>
            </c:strRef>
          </c:tx>
          <c:cat>
            <c:strRef>
              <c:f>'TCD MOYENNES ET EFFECTIFS'!$A$80:$A$90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EFFECTIFS'!$D$80:$D$90</c:f>
              <c:numCache>
                <c:formatCode>0.00</c:formatCode>
                <c:ptCount val="11"/>
                <c:pt idx="0">
                  <c:v>11.73</c:v>
                </c:pt>
                <c:pt idx="1">
                  <c:v>11.19</c:v>
                </c:pt>
                <c:pt idx="2">
                  <c:v>11.962698412698414</c:v>
                </c:pt>
                <c:pt idx="3">
                  <c:v>12.329268292682928</c:v>
                </c:pt>
                <c:pt idx="4">
                  <c:v>12.460504201680662</c:v>
                </c:pt>
                <c:pt idx="5">
                  <c:v>12.4</c:v>
                </c:pt>
                <c:pt idx="6">
                  <c:v>12.544508670520223</c:v>
                </c:pt>
                <c:pt idx="7">
                  <c:v>12.430031948881798</c:v>
                </c:pt>
                <c:pt idx="8">
                  <c:v>12.895026178010498</c:v>
                </c:pt>
                <c:pt idx="9">
                  <c:v>13.326865671641803</c:v>
                </c:pt>
                <c:pt idx="10">
                  <c:v>12.86448979591836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E8B-4F8B-9EAC-22B67548A3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667776"/>
        <c:axId val="198619072"/>
      </c:lineChart>
      <c:catAx>
        <c:axId val="1986677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9072"/>
        <c:crosses val="autoZero"/>
        <c:auto val="1"/>
        <c:lblAlgn val="ctr"/>
        <c:lblOffset val="100"/>
        <c:noMultiLvlLbl val="0"/>
      </c:catAx>
      <c:valAx>
        <c:axId val="198619072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9866777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dynamique4</c:name>
    <c:fmtId val="27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  <c:pivotFmt>
        <c:idx val="137"/>
      </c:pivotFmt>
      <c:pivotFmt>
        <c:idx val="138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EFFECTIFS'!$B$117:$B$118</c:f>
              <c:strCache>
                <c:ptCount val="1"/>
                <c:pt idx="0">
                  <c:v>COURSE DE DEMI-FOND</c:v>
                </c:pt>
              </c:strCache>
            </c:strRef>
          </c:tx>
          <c:cat>
            <c:strRef>
              <c:f>'TCD MOYENNES ET EFFECTIFS'!$A$119:$A$129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EFFECTIFS'!$B$119:$B$129</c:f>
              <c:numCache>
                <c:formatCode>General</c:formatCode>
                <c:ptCount val="11"/>
                <c:pt idx="0">
                  <c:v>613</c:v>
                </c:pt>
                <c:pt idx="1">
                  <c:v>467</c:v>
                </c:pt>
                <c:pt idx="2">
                  <c:v>487</c:v>
                </c:pt>
                <c:pt idx="3">
                  <c:v>396</c:v>
                </c:pt>
                <c:pt idx="4">
                  <c:v>1077</c:v>
                </c:pt>
                <c:pt idx="5">
                  <c:v>1015</c:v>
                </c:pt>
                <c:pt idx="6">
                  <c:v>872</c:v>
                </c:pt>
                <c:pt idx="7">
                  <c:v>840</c:v>
                </c:pt>
                <c:pt idx="8">
                  <c:v>987</c:v>
                </c:pt>
                <c:pt idx="9">
                  <c:v>1085</c:v>
                </c:pt>
                <c:pt idx="10">
                  <c:v>1268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68-4A87-BDB2-A3DCF685159A}"/>
            </c:ext>
          </c:extLst>
        </c:ser>
        <c:ser>
          <c:idx val="1"/>
          <c:order val="1"/>
          <c:tx>
            <c:strRef>
              <c:f>'TCD MOYENNES ET EFFECTIFS'!$C$117:$C$118</c:f>
              <c:strCache>
                <c:ptCount val="1"/>
                <c:pt idx="0">
                  <c:v>COURSE DE HAIES</c:v>
                </c:pt>
              </c:strCache>
            </c:strRef>
          </c:tx>
          <c:cat>
            <c:strRef>
              <c:f>'TCD MOYENNES ET EFFECTIFS'!$A$119:$A$129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EFFECTIFS'!$C$119:$C$129</c:f>
              <c:numCache>
                <c:formatCode>General</c:formatCode>
                <c:ptCount val="11"/>
                <c:pt idx="0">
                  <c:v>40</c:v>
                </c:pt>
                <c:pt idx="1">
                  <c:v>39</c:v>
                </c:pt>
                <c:pt idx="2">
                  <c:v>73</c:v>
                </c:pt>
                <c:pt idx="3">
                  <c:v>57</c:v>
                </c:pt>
                <c:pt idx="4">
                  <c:v>27</c:v>
                </c:pt>
                <c:pt idx="5">
                  <c:v>83</c:v>
                </c:pt>
                <c:pt idx="6">
                  <c:v>30</c:v>
                </c:pt>
                <c:pt idx="7">
                  <c:v>13</c:v>
                </c:pt>
                <c:pt idx="8">
                  <c:v>26</c:v>
                </c:pt>
                <c:pt idx="9">
                  <c:v>16</c:v>
                </c:pt>
                <c:pt idx="10">
                  <c:v>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D68-4A87-BDB2-A3DCF685159A}"/>
            </c:ext>
          </c:extLst>
        </c:ser>
        <c:ser>
          <c:idx val="2"/>
          <c:order val="2"/>
          <c:tx>
            <c:strRef>
              <c:f>'TCD MOYENNES ET EFFECTIFS'!$D$117:$D$118</c:f>
              <c:strCache>
                <c:ptCount val="1"/>
                <c:pt idx="0">
                  <c:v>RELAIS VITESSE</c:v>
                </c:pt>
              </c:strCache>
            </c:strRef>
          </c:tx>
          <c:cat>
            <c:strRef>
              <c:f>'TCD MOYENNES ET EFFECTIFS'!$A$119:$A$129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EFFECTIFS'!$D$119:$D$129</c:f>
              <c:numCache>
                <c:formatCode>General</c:formatCode>
                <c:ptCount val="11"/>
                <c:pt idx="0">
                  <c:v>82</c:v>
                </c:pt>
                <c:pt idx="1">
                  <c:v>100</c:v>
                </c:pt>
                <c:pt idx="2">
                  <c:v>126</c:v>
                </c:pt>
                <c:pt idx="3">
                  <c:v>43</c:v>
                </c:pt>
                <c:pt idx="4">
                  <c:v>119</c:v>
                </c:pt>
                <c:pt idx="5">
                  <c:v>385</c:v>
                </c:pt>
                <c:pt idx="6">
                  <c:v>179</c:v>
                </c:pt>
                <c:pt idx="7">
                  <c:v>316</c:v>
                </c:pt>
                <c:pt idx="8">
                  <c:v>390</c:v>
                </c:pt>
                <c:pt idx="9">
                  <c:v>271</c:v>
                </c:pt>
                <c:pt idx="10">
                  <c:v>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D68-4A87-BDB2-A3DCF68515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238144"/>
        <c:axId val="198621376"/>
      </c:lineChart>
      <c:catAx>
        <c:axId val="1992381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21376"/>
        <c:crosses val="autoZero"/>
        <c:auto val="1"/>
        <c:lblAlgn val="ctr"/>
        <c:lblOffset val="100"/>
        <c:noMultiLvlLbl val="0"/>
      </c:catAx>
      <c:valAx>
        <c:axId val="1986213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9923814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dynamique1</c:name>
    <c:fmtId val="24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EFFECTIFS'!$B$3:$B$4</c:f>
              <c:strCache>
                <c:ptCount val="1"/>
                <c:pt idx="0">
                  <c:v>DISQUE</c:v>
                </c:pt>
              </c:strCache>
            </c:strRef>
          </c:tx>
          <c:cat>
            <c:strRef>
              <c:f>'TCD MOYENNES ET EFFECTIFS'!$A$5:$A$15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EFFECTIFS'!$B$5:$B$15</c:f>
              <c:numCache>
                <c:formatCode>0.00</c:formatCode>
                <c:ptCount val="11"/>
                <c:pt idx="0">
                  <c:v>11.35</c:v>
                </c:pt>
                <c:pt idx="1">
                  <c:v>11.85</c:v>
                </c:pt>
                <c:pt idx="2">
                  <c:v>11.803389830508472</c:v>
                </c:pt>
                <c:pt idx="3">
                  <c:v>12.111340206185567</c:v>
                </c:pt>
                <c:pt idx="4">
                  <c:v>11.664444444444447</c:v>
                </c:pt>
                <c:pt idx="5">
                  <c:v>12.7</c:v>
                </c:pt>
                <c:pt idx="6">
                  <c:v>11.130434782608694</c:v>
                </c:pt>
                <c:pt idx="7">
                  <c:v>12.166666666666666</c:v>
                </c:pt>
                <c:pt idx="8">
                  <c:v>12.134545454545455</c:v>
                </c:pt>
                <c:pt idx="9">
                  <c:v>12.704000000000001</c:v>
                </c:pt>
                <c:pt idx="10">
                  <c:v>11.398305084745761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5A1-462E-9EF1-CC8969C49595}"/>
            </c:ext>
          </c:extLst>
        </c:ser>
        <c:ser>
          <c:idx val="1"/>
          <c:order val="1"/>
          <c:tx>
            <c:strRef>
              <c:f>'TCD MOYENNES ET EFFECTIFS'!$C$3:$C$4</c:f>
              <c:strCache>
                <c:ptCount val="1"/>
                <c:pt idx="0">
                  <c:v>LANCER DU JAVELOT</c:v>
                </c:pt>
              </c:strCache>
            </c:strRef>
          </c:tx>
          <c:cat>
            <c:strRef>
              <c:f>'TCD MOYENNES ET EFFECTIFS'!$A$5:$A$15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EFFECTIFS'!$C$5:$C$15</c:f>
              <c:numCache>
                <c:formatCode>0.00</c:formatCode>
                <c:ptCount val="11"/>
                <c:pt idx="0">
                  <c:v>11.29</c:v>
                </c:pt>
                <c:pt idx="1">
                  <c:v>10.89</c:v>
                </c:pt>
                <c:pt idx="2">
                  <c:v>10.4</c:v>
                </c:pt>
                <c:pt idx="3">
                  <c:v>10.391228070175442</c:v>
                </c:pt>
                <c:pt idx="4">
                  <c:v>11.400799999999997</c:v>
                </c:pt>
                <c:pt idx="5">
                  <c:v>10.3</c:v>
                </c:pt>
                <c:pt idx="6">
                  <c:v>10.632692307692308</c:v>
                </c:pt>
                <c:pt idx="7">
                  <c:v>12.059259259259258</c:v>
                </c:pt>
                <c:pt idx="8">
                  <c:v>11.513888888888889</c:v>
                </c:pt>
                <c:pt idx="9">
                  <c:v>11.344094488188979</c:v>
                </c:pt>
                <c:pt idx="10">
                  <c:v>10.971296296296295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5A1-462E-9EF1-CC8969C495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562304"/>
        <c:axId val="198615616"/>
      </c:lineChart>
      <c:catAx>
        <c:axId val="1985623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5616"/>
        <c:crosses val="autoZero"/>
        <c:auto val="1"/>
        <c:lblAlgn val="ctr"/>
        <c:lblOffset val="100"/>
        <c:noMultiLvlLbl val="0"/>
      </c:catAx>
      <c:valAx>
        <c:axId val="198615616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9856230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dynamique9</c:name>
    <c:fmtId val="39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  <c:pivotFmt>
        <c:idx val="137"/>
      </c:pivotFmt>
      <c:pivotFmt>
        <c:idx val="138"/>
      </c:pivotFmt>
      <c:pivotFmt>
        <c:idx val="139"/>
      </c:pivotFmt>
      <c:pivotFmt>
        <c:idx val="140"/>
      </c:pivotFmt>
      <c:pivotFmt>
        <c:idx val="141"/>
      </c:pivotFmt>
      <c:pivotFmt>
        <c:idx val="142"/>
      </c:pivotFmt>
      <c:pivotFmt>
        <c:idx val="143"/>
      </c:pivotFmt>
      <c:pivotFmt>
        <c:idx val="144"/>
      </c:pivotFmt>
      <c:pivotFmt>
        <c:idx val="145"/>
      </c:pivotFmt>
      <c:pivotFmt>
        <c:idx val="146"/>
      </c:pivotFmt>
      <c:pivotFmt>
        <c:idx val="147"/>
      </c:pivotFmt>
      <c:pivotFmt>
        <c:idx val="148"/>
      </c:pivotFmt>
      <c:pivotFmt>
        <c:idx val="149"/>
      </c:pivotFmt>
      <c:pivotFmt>
        <c:idx val="150"/>
      </c:pivotFmt>
      <c:pivotFmt>
        <c:idx val="151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EFFECTIFS'!$B$43:$B$44</c:f>
              <c:strCache>
                <c:ptCount val="1"/>
                <c:pt idx="0">
                  <c:v>DISQUE</c:v>
                </c:pt>
              </c:strCache>
            </c:strRef>
          </c:tx>
          <c:cat>
            <c:strRef>
              <c:f>'TCD MOYENNES ET EFFECTIFS'!$A$45:$A$55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EFFECTIFS'!$B$45:$B$55</c:f>
              <c:numCache>
                <c:formatCode>General</c:formatCode>
                <c:ptCount val="11"/>
                <c:pt idx="0">
                  <c:v>43</c:v>
                </c:pt>
                <c:pt idx="1">
                  <c:v>31</c:v>
                </c:pt>
                <c:pt idx="2">
                  <c:v>59</c:v>
                </c:pt>
                <c:pt idx="3">
                  <c:v>97</c:v>
                </c:pt>
                <c:pt idx="4">
                  <c:v>91</c:v>
                </c:pt>
                <c:pt idx="5">
                  <c:v>99</c:v>
                </c:pt>
                <c:pt idx="6">
                  <c:v>93</c:v>
                </c:pt>
                <c:pt idx="7">
                  <c:v>92</c:v>
                </c:pt>
                <c:pt idx="8">
                  <c:v>56</c:v>
                </c:pt>
                <c:pt idx="9">
                  <c:v>50</c:v>
                </c:pt>
                <c:pt idx="10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830-443B-90A0-18541928472A}"/>
            </c:ext>
          </c:extLst>
        </c:ser>
        <c:ser>
          <c:idx val="1"/>
          <c:order val="1"/>
          <c:tx>
            <c:strRef>
              <c:f>'TCD MOYENNES ET EFFECTIFS'!$C$43:$C$44</c:f>
              <c:strCache>
                <c:ptCount val="1"/>
                <c:pt idx="0">
                  <c:v>LANCER DU JAVELOT</c:v>
                </c:pt>
              </c:strCache>
            </c:strRef>
          </c:tx>
          <c:cat>
            <c:strRef>
              <c:f>'TCD MOYENNES ET EFFECTIFS'!$A$45:$A$55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EFFECTIFS'!$C$45:$C$55</c:f>
              <c:numCache>
                <c:formatCode>General</c:formatCode>
                <c:ptCount val="11"/>
                <c:pt idx="0">
                  <c:v>34</c:v>
                </c:pt>
                <c:pt idx="1">
                  <c:v>18</c:v>
                </c:pt>
                <c:pt idx="2">
                  <c:v>10</c:v>
                </c:pt>
                <c:pt idx="3">
                  <c:v>57</c:v>
                </c:pt>
                <c:pt idx="4">
                  <c:v>125</c:v>
                </c:pt>
                <c:pt idx="5">
                  <c:v>93</c:v>
                </c:pt>
                <c:pt idx="6">
                  <c:v>159</c:v>
                </c:pt>
                <c:pt idx="7">
                  <c:v>139</c:v>
                </c:pt>
                <c:pt idx="8">
                  <c:v>112</c:v>
                </c:pt>
                <c:pt idx="9">
                  <c:v>130</c:v>
                </c:pt>
                <c:pt idx="10">
                  <c:v>112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830-443B-90A0-1854192847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665728"/>
        <c:axId val="198617344"/>
      </c:lineChart>
      <c:catAx>
        <c:axId val="1986657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7344"/>
        <c:crosses val="autoZero"/>
        <c:auto val="1"/>
        <c:lblAlgn val="ctr"/>
        <c:lblOffset val="100"/>
        <c:noMultiLvlLbl val="0"/>
      </c:catAx>
      <c:valAx>
        <c:axId val="1986173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9866572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dynamique2</c:name>
    <c:fmtId val="33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EFFECTIFS'!$B$78:$B$79</c:f>
              <c:strCache>
                <c:ptCount val="1"/>
                <c:pt idx="0">
                  <c:v>DISQUE</c:v>
                </c:pt>
              </c:strCache>
            </c:strRef>
          </c:tx>
          <c:cat>
            <c:strRef>
              <c:f>'TCD MOYENNES ET EFFECTIFS'!$A$80:$A$90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EFFECTIFS'!$B$80:$B$90</c:f>
              <c:numCache>
                <c:formatCode>0.00</c:formatCode>
                <c:ptCount val="11"/>
                <c:pt idx="0">
                  <c:v>11.87</c:v>
                </c:pt>
                <c:pt idx="1">
                  <c:v>14.55</c:v>
                </c:pt>
                <c:pt idx="2">
                  <c:v>12.756862745098038</c:v>
                </c:pt>
                <c:pt idx="3">
                  <c:v>13.442857142857141</c:v>
                </c:pt>
                <c:pt idx="4">
                  <c:v>13.68804347826087</c:v>
                </c:pt>
                <c:pt idx="5">
                  <c:v>12.9</c:v>
                </c:pt>
                <c:pt idx="6">
                  <c:v>12.54206896551724</c:v>
                </c:pt>
                <c:pt idx="7">
                  <c:v>12.606153846153843</c:v>
                </c:pt>
                <c:pt idx="8">
                  <c:v>12.784999999999998</c:v>
                </c:pt>
                <c:pt idx="9">
                  <c:v>13.505633802816904</c:v>
                </c:pt>
                <c:pt idx="10">
                  <c:v>12.198734177215188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C62-4ACB-86C1-829985A210EF}"/>
            </c:ext>
          </c:extLst>
        </c:ser>
        <c:ser>
          <c:idx val="1"/>
          <c:order val="1"/>
          <c:tx>
            <c:strRef>
              <c:f>'TCD MOYENNES ET EFFECTIFS'!$C$78:$C$79</c:f>
              <c:strCache>
                <c:ptCount val="1"/>
                <c:pt idx="0">
                  <c:v>LANCER DU JAVELOT</c:v>
                </c:pt>
              </c:strCache>
            </c:strRef>
          </c:tx>
          <c:cat>
            <c:strRef>
              <c:f>'TCD MOYENNES ET EFFECTIFS'!$A$80:$A$90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EFFECTIFS'!$C$80:$C$90</c:f>
              <c:numCache>
                <c:formatCode>0.00</c:formatCode>
                <c:ptCount val="11"/>
                <c:pt idx="0">
                  <c:v>12.56</c:v>
                </c:pt>
                <c:pt idx="1">
                  <c:v>13.03</c:v>
                </c:pt>
                <c:pt idx="2">
                  <c:v>13.017647058823528</c:v>
                </c:pt>
                <c:pt idx="3">
                  <c:v>12.69126984126984</c:v>
                </c:pt>
                <c:pt idx="4">
                  <c:v>13.016460905349795</c:v>
                </c:pt>
                <c:pt idx="5">
                  <c:v>12.6</c:v>
                </c:pt>
                <c:pt idx="6">
                  <c:v>12.477388535031846</c:v>
                </c:pt>
                <c:pt idx="7">
                  <c:v>12.747186147186147</c:v>
                </c:pt>
                <c:pt idx="8">
                  <c:v>12.639795918367344</c:v>
                </c:pt>
                <c:pt idx="9">
                  <c:v>12.163675213675214</c:v>
                </c:pt>
                <c:pt idx="10">
                  <c:v>12.664444444444449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C62-4ACB-86C1-829985A210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667776"/>
        <c:axId val="198619072"/>
      </c:lineChart>
      <c:catAx>
        <c:axId val="1986677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9072"/>
        <c:crosses val="autoZero"/>
        <c:auto val="1"/>
        <c:lblAlgn val="ctr"/>
        <c:lblOffset val="100"/>
        <c:noMultiLvlLbl val="0"/>
      </c:catAx>
      <c:valAx>
        <c:axId val="198619072"/>
        <c:scaling>
          <c:orientation val="minMax"/>
          <c:min val="8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9866777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dynamique4</c:name>
    <c:fmtId val="31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EFFECTIFS'!$B$117:$B$118</c:f>
              <c:strCache>
                <c:ptCount val="1"/>
                <c:pt idx="0">
                  <c:v>DISQUE</c:v>
                </c:pt>
              </c:strCache>
            </c:strRef>
          </c:tx>
          <c:cat>
            <c:strRef>
              <c:f>'TCD MOYENNES ET EFFECTIFS'!$A$119:$A$129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EFFECTIFS'!$B$119:$B$129</c:f>
              <c:numCache>
                <c:formatCode>General</c:formatCode>
                <c:ptCount val="11"/>
                <c:pt idx="0">
                  <c:v>64</c:v>
                </c:pt>
                <c:pt idx="1">
                  <c:v>22</c:v>
                </c:pt>
                <c:pt idx="2">
                  <c:v>51</c:v>
                </c:pt>
                <c:pt idx="3">
                  <c:v>43</c:v>
                </c:pt>
                <c:pt idx="4">
                  <c:v>93</c:v>
                </c:pt>
                <c:pt idx="5">
                  <c:v>168</c:v>
                </c:pt>
                <c:pt idx="6">
                  <c:v>146</c:v>
                </c:pt>
                <c:pt idx="7">
                  <c:v>131</c:v>
                </c:pt>
                <c:pt idx="8">
                  <c:v>81</c:v>
                </c:pt>
                <c:pt idx="9">
                  <c:v>73</c:v>
                </c:pt>
                <c:pt idx="10">
                  <c:v>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2B3-416C-9DE2-044AC891BFBF}"/>
            </c:ext>
          </c:extLst>
        </c:ser>
        <c:ser>
          <c:idx val="1"/>
          <c:order val="1"/>
          <c:tx>
            <c:strRef>
              <c:f>'TCD MOYENNES ET EFFECTIFS'!$C$117:$C$118</c:f>
              <c:strCache>
                <c:ptCount val="1"/>
                <c:pt idx="0">
                  <c:v>LANCER DU JAVELOT</c:v>
                </c:pt>
              </c:strCache>
            </c:strRef>
          </c:tx>
          <c:cat>
            <c:strRef>
              <c:f>'TCD MOYENNES ET EFFECTIFS'!$A$119:$A$129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EFFECTIFS'!$C$119:$C$129</c:f>
              <c:numCache>
                <c:formatCode>General</c:formatCode>
                <c:ptCount val="11"/>
                <c:pt idx="0">
                  <c:v>123</c:v>
                </c:pt>
                <c:pt idx="1">
                  <c:v>63</c:v>
                </c:pt>
                <c:pt idx="2">
                  <c:v>68</c:v>
                </c:pt>
                <c:pt idx="3">
                  <c:v>127</c:v>
                </c:pt>
                <c:pt idx="4">
                  <c:v>243</c:v>
                </c:pt>
                <c:pt idx="5">
                  <c:v>276</c:v>
                </c:pt>
                <c:pt idx="6">
                  <c:v>317</c:v>
                </c:pt>
                <c:pt idx="7">
                  <c:v>238</c:v>
                </c:pt>
                <c:pt idx="8">
                  <c:v>295</c:v>
                </c:pt>
                <c:pt idx="9">
                  <c:v>237</c:v>
                </c:pt>
                <c:pt idx="10">
                  <c:v>225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2B3-416C-9DE2-044AC891BF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238144"/>
        <c:axId val="198621376"/>
      </c:lineChart>
      <c:catAx>
        <c:axId val="1992381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21376"/>
        <c:crosses val="autoZero"/>
        <c:auto val="1"/>
        <c:lblAlgn val="ctr"/>
        <c:lblOffset val="100"/>
        <c:noMultiLvlLbl val="0"/>
      </c:catAx>
      <c:valAx>
        <c:axId val="1986213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9923814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dynamique1</c:name>
    <c:fmtId val="27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EFFECTIFS'!$B$3:$B$4</c:f>
              <c:strCache>
                <c:ptCount val="1"/>
                <c:pt idx="0">
                  <c:v>SAUT EN PENTABOND</c:v>
                </c:pt>
              </c:strCache>
            </c:strRef>
          </c:tx>
          <c:cat>
            <c:strRef>
              <c:f>'TCD MOYENNES ET EFFECTIFS'!$A$5:$A$15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EFFECTIFS'!$B$5:$B$15</c:f>
              <c:numCache>
                <c:formatCode>0.00</c:formatCode>
                <c:ptCount val="11"/>
                <c:pt idx="0">
                  <c:v>10.65</c:v>
                </c:pt>
                <c:pt idx="1">
                  <c:v>12.01</c:v>
                </c:pt>
                <c:pt idx="2">
                  <c:v>11.930864197530862</c:v>
                </c:pt>
                <c:pt idx="3">
                  <c:v>11.093333333333337</c:v>
                </c:pt>
                <c:pt idx="4">
                  <c:v>11.037724550898206</c:v>
                </c:pt>
                <c:pt idx="5">
                  <c:v>10.8</c:v>
                </c:pt>
                <c:pt idx="6">
                  <c:v>10.614364640883979</c:v>
                </c:pt>
                <c:pt idx="7">
                  <c:v>11.023237597911232</c:v>
                </c:pt>
                <c:pt idx="8">
                  <c:v>11.163184079601985</c:v>
                </c:pt>
                <c:pt idx="9">
                  <c:v>11.137735849056602</c:v>
                </c:pt>
                <c:pt idx="10">
                  <c:v>11.032119205298009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937-4179-A2A0-6A9D2B7CD1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562304"/>
        <c:axId val="198615616"/>
      </c:lineChart>
      <c:catAx>
        <c:axId val="1985623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5616"/>
        <c:crosses val="autoZero"/>
        <c:auto val="1"/>
        <c:lblAlgn val="ctr"/>
        <c:lblOffset val="100"/>
        <c:noMultiLvlLbl val="0"/>
      </c:catAx>
      <c:valAx>
        <c:axId val="198615616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9856230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dynamique9</c:name>
    <c:fmtId val="43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  <c:pivotFmt>
        <c:idx val="137"/>
      </c:pivotFmt>
      <c:pivotFmt>
        <c:idx val="138"/>
      </c:pivotFmt>
      <c:pivotFmt>
        <c:idx val="139"/>
      </c:pivotFmt>
      <c:pivotFmt>
        <c:idx val="140"/>
      </c:pivotFmt>
      <c:pivotFmt>
        <c:idx val="141"/>
      </c:pivotFmt>
      <c:pivotFmt>
        <c:idx val="142"/>
      </c:pivotFmt>
      <c:pivotFmt>
        <c:idx val="143"/>
      </c:pivotFmt>
      <c:pivotFmt>
        <c:idx val="144"/>
      </c:pivotFmt>
      <c:pivotFmt>
        <c:idx val="145"/>
      </c:pivotFmt>
      <c:pivotFmt>
        <c:idx val="146"/>
      </c:pivotFmt>
      <c:pivotFmt>
        <c:idx val="147"/>
      </c:pivotFmt>
      <c:pivotFmt>
        <c:idx val="148"/>
      </c:pivotFmt>
      <c:pivotFmt>
        <c:idx val="149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EFFECTIFS'!$B$43:$B$44</c:f>
              <c:strCache>
                <c:ptCount val="1"/>
                <c:pt idx="0">
                  <c:v>SAUT EN PENTABOND</c:v>
                </c:pt>
              </c:strCache>
            </c:strRef>
          </c:tx>
          <c:cat>
            <c:strRef>
              <c:f>'TCD MOYENNES ET EFFECTIFS'!$A$45:$A$55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EFFECTIFS'!$B$45:$B$55</c:f>
              <c:numCache>
                <c:formatCode>General</c:formatCode>
                <c:ptCount val="11"/>
                <c:pt idx="0">
                  <c:v>55</c:v>
                </c:pt>
                <c:pt idx="1">
                  <c:v>84</c:v>
                </c:pt>
                <c:pt idx="2">
                  <c:v>82</c:v>
                </c:pt>
                <c:pt idx="3">
                  <c:v>107</c:v>
                </c:pt>
                <c:pt idx="4">
                  <c:v>170</c:v>
                </c:pt>
                <c:pt idx="5">
                  <c:v>293</c:v>
                </c:pt>
                <c:pt idx="6">
                  <c:v>371</c:v>
                </c:pt>
                <c:pt idx="7">
                  <c:v>417</c:v>
                </c:pt>
                <c:pt idx="8">
                  <c:v>419</c:v>
                </c:pt>
                <c:pt idx="9">
                  <c:v>324</c:v>
                </c:pt>
                <c:pt idx="10">
                  <c:v>319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0E7-4D5B-BD71-E5B302C900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665728"/>
        <c:axId val="198617344"/>
      </c:lineChart>
      <c:catAx>
        <c:axId val="1986657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7344"/>
        <c:crosses val="autoZero"/>
        <c:auto val="1"/>
        <c:lblAlgn val="ctr"/>
        <c:lblOffset val="100"/>
        <c:noMultiLvlLbl val="0"/>
      </c:catAx>
      <c:valAx>
        <c:axId val="1986173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9866572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dynamique2</c:name>
    <c:fmtId val="36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EFFECTIFS'!$B$78:$B$79</c:f>
              <c:strCache>
                <c:ptCount val="1"/>
                <c:pt idx="0">
                  <c:v>SAUT EN PENTABOND</c:v>
                </c:pt>
              </c:strCache>
            </c:strRef>
          </c:tx>
          <c:cat>
            <c:strRef>
              <c:f>'TCD MOYENNES ET EFFECTIFS'!$A$80:$A$90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EFFECTIFS'!$B$80:$B$90</c:f>
              <c:numCache>
                <c:formatCode>0.00</c:formatCode>
                <c:ptCount val="11"/>
                <c:pt idx="0">
                  <c:v>11.73</c:v>
                </c:pt>
                <c:pt idx="1">
                  <c:v>13.42</c:v>
                </c:pt>
                <c:pt idx="2">
                  <c:v>13.346226415094344</c:v>
                </c:pt>
                <c:pt idx="3">
                  <c:v>13.338317757009348</c:v>
                </c:pt>
                <c:pt idx="4">
                  <c:v>12.863325740318903</c:v>
                </c:pt>
                <c:pt idx="5">
                  <c:v>12.4</c:v>
                </c:pt>
                <c:pt idx="6">
                  <c:v>12.645982142857138</c:v>
                </c:pt>
                <c:pt idx="7">
                  <c:v>12.754679802955669</c:v>
                </c:pt>
                <c:pt idx="8">
                  <c:v>12.661119751166419</c:v>
                </c:pt>
                <c:pt idx="9">
                  <c:v>12.527565084226648</c:v>
                </c:pt>
                <c:pt idx="10">
                  <c:v>12.457481751824826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AA7-4B95-9A19-1481E7F590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667776"/>
        <c:axId val="198619072"/>
      </c:lineChart>
      <c:catAx>
        <c:axId val="1986677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9072"/>
        <c:crosses val="autoZero"/>
        <c:auto val="1"/>
        <c:lblAlgn val="ctr"/>
        <c:lblOffset val="100"/>
        <c:noMultiLvlLbl val="0"/>
      </c:catAx>
      <c:valAx>
        <c:axId val="198619072"/>
        <c:scaling>
          <c:orientation val="minMax"/>
          <c:min val="8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9866777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dynamique4</c:name>
    <c:fmtId val="34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EFFECTIFS'!$B$117:$B$118</c:f>
              <c:strCache>
                <c:ptCount val="1"/>
                <c:pt idx="0">
                  <c:v>SAUT EN PENTABOND</c:v>
                </c:pt>
              </c:strCache>
            </c:strRef>
          </c:tx>
          <c:cat>
            <c:strRef>
              <c:f>'TCD MOYENNES ET EFFECTIFS'!$A$119:$A$129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EFFECTIFS'!$B$119:$B$129</c:f>
              <c:numCache>
                <c:formatCode>General</c:formatCode>
                <c:ptCount val="11"/>
                <c:pt idx="0">
                  <c:v>102</c:v>
                </c:pt>
                <c:pt idx="1">
                  <c:v>180</c:v>
                </c:pt>
                <c:pt idx="2">
                  <c:v>217</c:v>
                </c:pt>
                <c:pt idx="3">
                  <c:v>325</c:v>
                </c:pt>
                <c:pt idx="4">
                  <c:v>441</c:v>
                </c:pt>
                <c:pt idx="5">
                  <c:v>698</c:v>
                </c:pt>
                <c:pt idx="6">
                  <c:v>677</c:v>
                </c:pt>
                <c:pt idx="7">
                  <c:v>618</c:v>
                </c:pt>
                <c:pt idx="8">
                  <c:v>654</c:v>
                </c:pt>
                <c:pt idx="9">
                  <c:v>666</c:v>
                </c:pt>
                <c:pt idx="10">
                  <c:v>561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18-4688-8FBC-A53F68D0D1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238144"/>
        <c:axId val="198621376"/>
      </c:lineChart>
      <c:catAx>
        <c:axId val="1992381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21376"/>
        <c:crosses val="autoZero"/>
        <c:auto val="1"/>
        <c:lblAlgn val="ctr"/>
        <c:lblOffset val="100"/>
        <c:noMultiLvlLbl val="0"/>
      </c:catAx>
      <c:valAx>
        <c:axId val="1986213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9923814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/>
              <a:t>Bac Pro Différentiel G/F</a:t>
            </a:r>
          </a:p>
        </c:rich>
      </c:tx>
      <c:layout>
        <c:manualLayout>
          <c:xMode val="edge"/>
          <c:yMode val="edge"/>
          <c:x val="0.36009765760412027"/>
          <c:y val="0.92070233464253715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541353383458646"/>
          <c:y val="0.10382569066817512"/>
          <c:w val="0.79174612898239749"/>
          <c:h val="0.79781846513439814"/>
        </c:manualLayout>
      </c:layout>
      <c:lineChart>
        <c:grouping val="standard"/>
        <c:varyColors val="0"/>
        <c:ser>
          <c:idx val="0"/>
          <c:order val="0"/>
          <c:spPr>
            <a:ln w="25400">
              <a:solidFill>
                <a:srgbClr val="00000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99CC00"/>
                </a:solidFill>
                <a:prstDash val="solid"/>
              </a:ln>
            </c:spPr>
            <c:trendlineType val="log"/>
            <c:dispRSqr val="0"/>
            <c:dispEq val="0"/>
          </c:trendline>
          <c:cat>
            <c:numRef>
              <c:f>GENERALITES!$D$57:$D$67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GENERALITES!$E$57:$E$67</c:f>
              <c:numCache>
                <c:formatCode>General</c:formatCode>
                <c:ptCount val="11"/>
                <c:pt idx="0">
                  <c:v>-1.25</c:v>
                </c:pt>
                <c:pt idx="1">
                  <c:v>-1.28</c:v>
                </c:pt>
                <c:pt idx="2">
                  <c:v>-1.1100000000000001</c:v>
                </c:pt>
                <c:pt idx="3" formatCode="0.00">
                  <c:v>-1.2944023822267035</c:v>
                </c:pt>
                <c:pt idx="4">
                  <c:v>-1.1599999999999999</c:v>
                </c:pt>
                <c:pt idx="5">
                  <c:v>-0.86</c:v>
                </c:pt>
                <c:pt idx="6" formatCode="0.00">
                  <c:v>-1.0172530268130764</c:v>
                </c:pt>
                <c:pt idx="7">
                  <c:v>-0.67</c:v>
                </c:pt>
                <c:pt idx="8">
                  <c:v>-0.64</c:v>
                </c:pt>
                <c:pt idx="9">
                  <c:v>-0.69</c:v>
                </c:pt>
                <c:pt idx="10">
                  <c:v>-0.54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C26-432A-81E0-B964E7C0C9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731008"/>
        <c:axId val="192558144"/>
      </c:lineChart>
      <c:catAx>
        <c:axId val="194731008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General" sourceLinked="1"/>
        <c:majorTickMark val="in"/>
        <c:minorTickMark val="none"/>
        <c:tickLblPos val="high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925581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92558144"/>
        <c:scaling>
          <c:orientation val="minMax"/>
          <c:max val="-0.40000000000000102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94731008"/>
        <c:crosses val="autoZero"/>
        <c:crossBetween val="between"/>
        <c:minorUnit val="0.1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4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dynamique1</c:name>
    <c:fmtId val="31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EFFECTIFS'!$B$3:$B$4</c:f>
              <c:strCache>
                <c:ptCount val="1"/>
                <c:pt idx="0">
                  <c:v>NATATION DE VITESSE</c:v>
                </c:pt>
              </c:strCache>
            </c:strRef>
          </c:tx>
          <c:cat>
            <c:strRef>
              <c:f>'TCD MOYENNES ET EFFECTIFS'!$A$5:$A$15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EFFECTIFS'!$B$5:$B$15</c:f>
              <c:numCache>
                <c:formatCode>0.00</c:formatCode>
                <c:ptCount val="11"/>
                <c:pt idx="0">
                  <c:v>11.65</c:v>
                </c:pt>
                <c:pt idx="1">
                  <c:v>11</c:v>
                </c:pt>
                <c:pt idx="2">
                  <c:v>13.579166666666699</c:v>
                </c:pt>
                <c:pt idx="3">
                  <c:v>14.45</c:v>
                </c:pt>
                <c:pt idx="4">
                  <c:v>12.163934426229508</c:v>
                </c:pt>
                <c:pt idx="5">
                  <c:v>11.7</c:v>
                </c:pt>
                <c:pt idx="6">
                  <c:v>12.692307692307692</c:v>
                </c:pt>
                <c:pt idx="7">
                  <c:v>11.28125</c:v>
                </c:pt>
                <c:pt idx="8">
                  <c:v>11.864000000000001</c:v>
                </c:pt>
                <c:pt idx="9">
                  <c:v>11.7</c:v>
                </c:pt>
                <c:pt idx="10">
                  <c:v>11.667105263157895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0FB-4949-AE08-990AA52272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562304"/>
        <c:axId val="198615616"/>
      </c:lineChart>
      <c:catAx>
        <c:axId val="1985623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5616"/>
        <c:crosses val="autoZero"/>
        <c:auto val="1"/>
        <c:lblAlgn val="ctr"/>
        <c:lblOffset val="100"/>
        <c:noMultiLvlLbl val="0"/>
      </c:catAx>
      <c:valAx>
        <c:axId val="198615616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9856230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dynamique9</c:name>
    <c:fmtId val="46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  <c:pivotFmt>
        <c:idx val="137"/>
      </c:pivotFmt>
      <c:pivotFmt>
        <c:idx val="138"/>
      </c:pivotFmt>
      <c:pivotFmt>
        <c:idx val="139"/>
      </c:pivotFmt>
      <c:pivotFmt>
        <c:idx val="140"/>
      </c:pivotFmt>
      <c:pivotFmt>
        <c:idx val="141"/>
      </c:pivotFmt>
      <c:pivotFmt>
        <c:idx val="142"/>
      </c:pivotFmt>
      <c:pivotFmt>
        <c:idx val="143"/>
      </c:pivotFmt>
      <c:pivotFmt>
        <c:idx val="144"/>
      </c:pivotFmt>
      <c:pivotFmt>
        <c:idx val="145"/>
      </c:pivotFmt>
      <c:pivotFmt>
        <c:idx val="146"/>
      </c:pivotFmt>
      <c:pivotFmt>
        <c:idx val="147"/>
      </c:pivotFmt>
      <c:pivotFmt>
        <c:idx val="148"/>
      </c:pivotFmt>
      <c:pivotFmt>
        <c:idx val="149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EFFECTIFS'!$B$43:$B$44</c:f>
              <c:strCache>
                <c:ptCount val="1"/>
                <c:pt idx="0">
                  <c:v>NATATION DE VITESSE</c:v>
                </c:pt>
              </c:strCache>
            </c:strRef>
          </c:tx>
          <c:cat>
            <c:strRef>
              <c:f>'TCD MOYENNES ET EFFECTIFS'!$A$45:$A$55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EFFECTIFS'!$B$45:$B$55</c:f>
              <c:numCache>
                <c:formatCode>General</c:formatCode>
                <c:ptCount val="11"/>
                <c:pt idx="0">
                  <c:v>36</c:v>
                </c:pt>
                <c:pt idx="1">
                  <c:v>31</c:v>
                </c:pt>
                <c:pt idx="2">
                  <c:v>56</c:v>
                </c:pt>
                <c:pt idx="3">
                  <c:v>46</c:v>
                </c:pt>
                <c:pt idx="4">
                  <c:v>67</c:v>
                </c:pt>
                <c:pt idx="5">
                  <c:v>69</c:v>
                </c:pt>
                <c:pt idx="6">
                  <c:v>39</c:v>
                </c:pt>
                <c:pt idx="7">
                  <c:v>16</c:v>
                </c:pt>
                <c:pt idx="8">
                  <c:v>54</c:v>
                </c:pt>
                <c:pt idx="9">
                  <c:v>73</c:v>
                </c:pt>
                <c:pt idx="10">
                  <c:v>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F2-4464-BA2A-6B682178C9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665728"/>
        <c:axId val="198617344"/>
      </c:lineChart>
      <c:catAx>
        <c:axId val="1986657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7344"/>
        <c:crosses val="autoZero"/>
        <c:auto val="1"/>
        <c:lblAlgn val="ctr"/>
        <c:lblOffset val="100"/>
        <c:noMultiLvlLbl val="0"/>
      </c:catAx>
      <c:valAx>
        <c:axId val="1986173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9866572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dynamique2</c:name>
    <c:fmtId val="39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EFFECTIFS'!$B$78:$B$79</c:f>
              <c:strCache>
                <c:ptCount val="1"/>
                <c:pt idx="0">
                  <c:v>NATATION DE VITESSE</c:v>
                </c:pt>
              </c:strCache>
            </c:strRef>
          </c:tx>
          <c:cat>
            <c:strRef>
              <c:f>'TCD MOYENNES ET EFFECTIFS'!$A$80:$A$90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EFFECTIFS'!$B$80:$B$90</c:f>
              <c:numCache>
                <c:formatCode>0.00</c:formatCode>
                <c:ptCount val="11"/>
                <c:pt idx="0">
                  <c:v>11.98</c:v>
                </c:pt>
                <c:pt idx="1">
                  <c:v>12.46</c:v>
                </c:pt>
                <c:pt idx="2">
                  <c:v>12.59154929577465</c:v>
                </c:pt>
                <c:pt idx="3">
                  <c:v>10.732758620689655</c:v>
                </c:pt>
                <c:pt idx="4">
                  <c:v>11.115384615384615</c:v>
                </c:pt>
                <c:pt idx="5">
                  <c:v>12.5</c:v>
                </c:pt>
                <c:pt idx="6">
                  <c:v>13.6</c:v>
                </c:pt>
                <c:pt idx="7">
                  <c:v>13.700000000000001</c:v>
                </c:pt>
                <c:pt idx="8">
                  <c:v>12.041052631578948</c:v>
                </c:pt>
                <c:pt idx="9">
                  <c:v>13.593103448275862</c:v>
                </c:pt>
                <c:pt idx="10">
                  <c:v>14.455128205128204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515-437C-965C-877213FB60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667776"/>
        <c:axId val="198619072"/>
      </c:lineChart>
      <c:catAx>
        <c:axId val="1986677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9072"/>
        <c:crosses val="autoZero"/>
        <c:auto val="1"/>
        <c:lblAlgn val="ctr"/>
        <c:lblOffset val="100"/>
        <c:noMultiLvlLbl val="0"/>
      </c:catAx>
      <c:valAx>
        <c:axId val="198619072"/>
        <c:scaling>
          <c:orientation val="minMax"/>
          <c:min val="8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9866777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dynamique4</c:name>
    <c:fmtId val="37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EFFECTIFS'!$B$117:$B$118</c:f>
              <c:strCache>
                <c:ptCount val="1"/>
                <c:pt idx="0">
                  <c:v>NATATION DE VITESSE</c:v>
                </c:pt>
              </c:strCache>
            </c:strRef>
          </c:tx>
          <c:cat>
            <c:strRef>
              <c:f>'TCD MOYENNES ET EFFECTIFS'!$A$119:$A$129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EFFECTIFS'!$B$119:$B$129</c:f>
              <c:numCache>
                <c:formatCode>General</c:formatCode>
                <c:ptCount val="11"/>
                <c:pt idx="0">
                  <c:v>101</c:v>
                </c:pt>
                <c:pt idx="1">
                  <c:v>84</c:v>
                </c:pt>
                <c:pt idx="2">
                  <c:v>76</c:v>
                </c:pt>
                <c:pt idx="3">
                  <c:v>59</c:v>
                </c:pt>
                <c:pt idx="4">
                  <c:v>78</c:v>
                </c:pt>
                <c:pt idx="5">
                  <c:v>61</c:v>
                </c:pt>
                <c:pt idx="6">
                  <c:v>26</c:v>
                </c:pt>
                <c:pt idx="7">
                  <c:v>77</c:v>
                </c:pt>
                <c:pt idx="8">
                  <c:v>97</c:v>
                </c:pt>
                <c:pt idx="9">
                  <c:v>30</c:v>
                </c:pt>
                <c:pt idx="10">
                  <c:v>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EAB-42BE-B219-7F2158FBC6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238144"/>
        <c:axId val="198621376"/>
      </c:lineChart>
      <c:catAx>
        <c:axId val="1992381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21376"/>
        <c:crosses val="autoZero"/>
        <c:auto val="1"/>
        <c:lblAlgn val="ctr"/>
        <c:lblOffset val="100"/>
        <c:noMultiLvlLbl val="0"/>
      </c:catAx>
      <c:valAx>
        <c:axId val="1986213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9923814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pro.xlsm]RESUMES PAR CP ET ECART TYPE!Tableau croisé dynamique5</c:name>
    <c:fmtId val="27"/>
  </c:pivotSource>
  <c:chart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</c:pivotFmt>
      <c:pivotFmt>
        <c:idx val="16"/>
      </c:pivotFmt>
      <c:pivotFmt>
        <c:idx val="17"/>
      </c:pivotFmt>
      <c:pivotFmt>
        <c:idx val="18"/>
      </c:pivotFmt>
      <c:pivotFmt>
        <c:idx val="19"/>
      </c:pivotFmt>
      <c:pivotFmt>
        <c:idx val="20"/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</c:pivotFmt>
      <c:pivotFmt>
        <c:idx val="29"/>
      </c:pivotFmt>
      <c:pivotFmt>
        <c:idx val="30"/>
      </c:pivotFmt>
      <c:pivotFmt>
        <c:idx val="31"/>
      </c:pivotFmt>
      <c:pivotFmt>
        <c:idx val="32"/>
      </c:pivotFmt>
      <c:pivotFmt>
        <c:idx val="33"/>
      </c:pivotFmt>
      <c:pivotFmt>
        <c:idx val="34"/>
      </c:pivotFmt>
      <c:pivotFmt>
        <c:idx val="35"/>
      </c:pivotFmt>
      <c:pivotFmt>
        <c:idx val="36"/>
      </c:pivotFmt>
      <c:pivotFmt>
        <c:idx val="37"/>
      </c:pivotFmt>
      <c:pivotFmt>
        <c:idx val="38"/>
      </c:pivotFmt>
      <c:pivotFmt>
        <c:idx val="39"/>
      </c:pivotFmt>
      <c:pivotFmt>
        <c:idx val="40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41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42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</c:pivotFmt>
      <c:pivotFmt>
        <c:idx val="45"/>
      </c:pivotFmt>
      <c:pivotFmt>
        <c:idx val="46"/>
      </c:pivotFmt>
      <c:pivotFmt>
        <c:idx val="47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48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49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50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  <c:pivotFmt>
        <c:idx val="51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54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55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56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57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58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  <c:pivotFmt>
        <c:idx val="59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62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63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64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65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66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  <c:pivotFmt>
        <c:idx val="67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 sz="1400" b="1"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 sz="1400" b="1"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70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71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72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73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74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  <c:pivotFmt>
        <c:idx val="75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 sz="1400" b="1"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6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 sz="1400" b="1"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7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78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79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80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81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82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  <c:pivotFmt>
        <c:idx val="83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 sz="1400" b="1"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4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 sz="1400" b="1"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5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86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87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88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89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90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'RESUMES PAR CP ET ECART TYPE'!$D$4</c:f>
              <c:strCache>
                <c:ptCount val="1"/>
                <c:pt idx="0">
                  <c:v> EFF G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'RESUMES PAR CP ET ECART TYPE'!$A$5:$A$8</c:f>
              <c:strCache>
                <c:ptCount val="3"/>
                <c:pt idx="0">
                  <c:v>COURSE D'ORIENTATION</c:v>
                </c:pt>
                <c:pt idx="1">
                  <c:v>ESCALADE</c:v>
                </c:pt>
                <c:pt idx="2">
                  <c:v>SAUVETAGE</c:v>
                </c:pt>
              </c:strCache>
            </c:strRef>
          </c:cat>
          <c:val>
            <c:numRef>
              <c:f>'RESUMES PAR CP ET ECART TYPE'!$D$5:$D$8</c:f>
              <c:numCache>
                <c:formatCode>General</c:formatCode>
                <c:ptCount val="3"/>
                <c:pt idx="0">
                  <c:v>556</c:v>
                </c:pt>
                <c:pt idx="1">
                  <c:v>592</c:v>
                </c:pt>
                <c:pt idx="2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1B-4A40-8388-68AB362DCA79}"/>
            </c:ext>
          </c:extLst>
        </c:ser>
        <c:ser>
          <c:idx val="3"/>
          <c:order val="3"/>
          <c:tx>
            <c:strRef>
              <c:f>'RESUMES PAR CP ET ECART TYPE'!$E$4</c:f>
              <c:strCache>
                <c:ptCount val="1"/>
                <c:pt idx="0">
                  <c:v> EFF F</c:v>
                </c:pt>
              </c:strCache>
            </c:strRef>
          </c:tx>
          <c:spPr>
            <a:solidFill>
              <a:srgbClr val="E06AC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'RESUMES PAR CP ET ECART TYPE'!$A$5:$A$8</c:f>
              <c:strCache>
                <c:ptCount val="3"/>
                <c:pt idx="0">
                  <c:v>COURSE D'ORIENTATION</c:v>
                </c:pt>
                <c:pt idx="1">
                  <c:v>ESCALADE</c:v>
                </c:pt>
                <c:pt idx="2">
                  <c:v>SAUVETAGE</c:v>
                </c:pt>
              </c:strCache>
            </c:strRef>
          </c:cat>
          <c:val>
            <c:numRef>
              <c:f>'RESUMES PAR CP ET ECART TYPE'!$E$5:$E$8</c:f>
              <c:numCache>
                <c:formatCode>General</c:formatCode>
                <c:ptCount val="3"/>
                <c:pt idx="0">
                  <c:v>384</c:v>
                </c:pt>
                <c:pt idx="1">
                  <c:v>425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1B-4A40-8388-68AB362DCA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6089856"/>
        <c:axId val="197294272"/>
      </c:barChart>
      <c:lineChart>
        <c:grouping val="standard"/>
        <c:varyColors val="0"/>
        <c:ser>
          <c:idx val="0"/>
          <c:order val="0"/>
          <c:tx>
            <c:strRef>
              <c:f>'RESUMES PAR CP ET ECART TYPE'!$B$4</c:f>
              <c:strCache>
                <c:ptCount val="1"/>
                <c:pt idx="0">
                  <c:v> Moy G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diamond"/>
            <c:size val="7"/>
            <c:spPr>
              <a:solidFill>
                <a:srgbClr val="0070C0"/>
              </a:solidFill>
              <a:ln>
                <a:solidFill>
                  <a:srgbClr val="00B0F0"/>
                </a:solidFill>
              </a:ln>
            </c:spPr>
          </c:marker>
          <c:cat>
            <c:strRef>
              <c:f>'RESUMES PAR CP ET ECART TYPE'!$A$5:$A$8</c:f>
              <c:strCache>
                <c:ptCount val="3"/>
                <c:pt idx="0">
                  <c:v>COURSE D'ORIENTATION</c:v>
                </c:pt>
                <c:pt idx="1">
                  <c:v>ESCALADE</c:v>
                </c:pt>
                <c:pt idx="2">
                  <c:v>SAUVETAGE</c:v>
                </c:pt>
              </c:strCache>
            </c:strRef>
          </c:cat>
          <c:val>
            <c:numRef>
              <c:f>'RESUMES PAR CP ET ECART TYPE'!$B$5:$B$8</c:f>
              <c:numCache>
                <c:formatCode>0.00</c:formatCode>
                <c:ptCount val="3"/>
                <c:pt idx="0">
                  <c:v>13.239814814814816</c:v>
                </c:pt>
                <c:pt idx="1">
                  <c:v>13.49058219178082</c:v>
                </c:pt>
                <c:pt idx="2">
                  <c:v>15.896969696969698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C1B-4A40-8388-68AB362DCA79}"/>
            </c:ext>
          </c:extLst>
        </c:ser>
        <c:ser>
          <c:idx val="1"/>
          <c:order val="1"/>
          <c:tx>
            <c:strRef>
              <c:f>'RESUMES PAR CP ET ECART TYPE'!$C$4</c:f>
              <c:strCache>
                <c:ptCount val="1"/>
                <c:pt idx="0">
                  <c:v> Moy F</c:v>
                </c:pt>
              </c:strCache>
            </c:strRef>
          </c:tx>
          <c:spPr>
            <a:ln>
              <a:solidFill>
                <a:srgbClr val="FF99FF"/>
              </a:solidFill>
            </a:ln>
          </c:spPr>
          <c:marker>
            <c:symbol val="diamond"/>
            <c:size val="7"/>
            <c:spPr>
              <a:solidFill>
                <a:srgbClr val="D638BF"/>
              </a:solidFill>
              <a:ln>
                <a:solidFill>
                  <a:srgbClr val="FF99FF"/>
                </a:solidFill>
              </a:ln>
            </c:spPr>
          </c:marker>
          <c:cat>
            <c:strRef>
              <c:f>'RESUMES PAR CP ET ECART TYPE'!$A$5:$A$8</c:f>
              <c:strCache>
                <c:ptCount val="3"/>
                <c:pt idx="0">
                  <c:v>COURSE D'ORIENTATION</c:v>
                </c:pt>
                <c:pt idx="1">
                  <c:v>ESCALADE</c:v>
                </c:pt>
                <c:pt idx="2">
                  <c:v>SAUVETAGE</c:v>
                </c:pt>
              </c:strCache>
            </c:strRef>
          </c:cat>
          <c:val>
            <c:numRef>
              <c:f>'RESUMES PAR CP ET ECART TYPE'!$C$5:$C$8</c:f>
              <c:numCache>
                <c:formatCode>0.00</c:formatCode>
                <c:ptCount val="3"/>
                <c:pt idx="0">
                  <c:v>11.863858695652173</c:v>
                </c:pt>
                <c:pt idx="1">
                  <c:v>13.181418092909521</c:v>
                </c:pt>
                <c:pt idx="2">
                  <c:v>13.757142857142856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C1B-4A40-8388-68AB362DCA79}"/>
            </c:ext>
          </c:extLst>
        </c:ser>
        <c:ser>
          <c:idx val="4"/>
          <c:order val="4"/>
          <c:tx>
            <c:strRef>
              <c:f>'RESUMES PAR CP ET ECART TYPE'!$F$4</c:f>
              <c:strCache>
                <c:ptCount val="1"/>
                <c:pt idx="0">
                  <c:v> Moy Acad CP G</c:v>
                </c:pt>
              </c:strCache>
            </c:strRef>
          </c:tx>
          <c:spPr>
            <a:ln w="28575">
              <a:solidFill>
                <a:srgbClr val="00B0F0"/>
              </a:solidFill>
              <a:prstDash val="sysDot"/>
            </a:ln>
          </c:spPr>
          <c:marker>
            <c:symbol val="none"/>
          </c:marker>
          <c:cat>
            <c:strRef>
              <c:f>'RESUMES PAR CP ET ECART TYPE'!$A$5:$A$8</c:f>
              <c:strCache>
                <c:ptCount val="3"/>
                <c:pt idx="0">
                  <c:v>COURSE D'ORIENTATION</c:v>
                </c:pt>
                <c:pt idx="1">
                  <c:v>ESCALADE</c:v>
                </c:pt>
                <c:pt idx="2">
                  <c:v>SAUVETAGE</c:v>
                </c:pt>
              </c:strCache>
            </c:strRef>
          </c:cat>
          <c:val>
            <c:numRef>
              <c:f>'RESUMES PAR CP ET ECART TYPE'!$F$5:$F$8</c:f>
              <c:numCache>
                <c:formatCode>0.00</c:formatCode>
                <c:ptCount val="3"/>
                <c:pt idx="0">
                  <c:v>13.44</c:v>
                </c:pt>
                <c:pt idx="1">
                  <c:v>13.44</c:v>
                </c:pt>
                <c:pt idx="2">
                  <c:v>13.44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C1B-4A40-8388-68AB362DCA79}"/>
            </c:ext>
          </c:extLst>
        </c:ser>
        <c:ser>
          <c:idx val="5"/>
          <c:order val="5"/>
          <c:tx>
            <c:strRef>
              <c:f>'RESUMES PAR CP ET ECART TYPE'!$G$4</c:f>
              <c:strCache>
                <c:ptCount val="1"/>
                <c:pt idx="0">
                  <c:v> Moy Acad CP F</c:v>
                </c:pt>
              </c:strCache>
            </c:strRef>
          </c:tx>
          <c:spPr>
            <a:ln w="28575">
              <a:solidFill>
                <a:srgbClr val="E06ACF"/>
              </a:solidFill>
              <a:prstDash val="sysDot"/>
            </a:ln>
          </c:spPr>
          <c:marker>
            <c:symbol val="none"/>
          </c:marker>
          <c:cat>
            <c:strRef>
              <c:f>'RESUMES PAR CP ET ECART TYPE'!$A$5:$A$8</c:f>
              <c:strCache>
                <c:ptCount val="3"/>
                <c:pt idx="0">
                  <c:v>COURSE D'ORIENTATION</c:v>
                </c:pt>
                <c:pt idx="1">
                  <c:v>ESCALADE</c:v>
                </c:pt>
                <c:pt idx="2">
                  <c:v>SAUVETAGE</c:v>
                </c:pt>
              </c:strCache>
            </c:strRef>
          </c:cat>
          <c:val>
            <c:numRef>
              <c:f>'RESUMES PAR CP ET ECART TYPE'!$G$5:$G$8</c:f>
              <c:numCache>
                <c:formatCode>0.00</c:formatCode>
                <c:ptCount val="3"/>
                <c:pt idx="0">
                  <c:v>12.58</c:v>
                </c:pt>
                <c:pt idx="1">
                  <c:v>12.58</c:v>
                </c:pt>
                <c:pt idx="2">
                  <c:v>12.58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C1B-4A40-8388-68AB362DCA79}"/>
            </c:ext>
          </c:extLst>
        </c:ser>
        <c:ser>
          <c:idx val="6"/>
          <c:order val="6"/>
          <c:tx>
            <c:strRef>
              <c:f>'RESUMES PAR CP ET ECART TYPE'!$H$4</c:f>
              <c:strCache>
                <c:ptCount val="1"/>
                <c:pt idx="0">
                  <c:v> Moy Acad G</c:v>
                </c:pt>
              </c:strCache>
            </c:strRef>
          </c:tx>
          <c:spPr>
            <a:ln w="28575">
              <a:solidFill>
                <a:srgbClr val="00B0F0"/>
              </a:solidFill>
              <a:prstDash val="sysDash"/>
            </a:ln>
          </c:spPr>
          <c:marker>
            <c:symbol val="none"/>
          </c:marker>
          <c:cat>
            <c:strRef>
              <c:f>'RESUMES PAR CP ET ECART TYPE'!$A$5:$A$8</c:f>
              <c:strCache>
                <c:ptCount val="3"/>
                <c:pt idx="0">
                  <c:v>COURSE D'ORIENTATION</c:v>
                </c:pt>
                <c:pt idx="1">
                  <c:v>ESCALADE</c:v>
                </c:pt>
                <c:pt idx="2">
                  <c:v>SAUVETAGE</c:v>
                </c:pt>
              </c:strCache>
            </c:strRef>
          </c:cat>
          <c:val>
            <c:numRef>
              <c:f>'RESUMES PAR CP ET ECART TYPE'!$H$5:$H$8</c:f>
              <c:numCache>
                <c:formatCode>0.00</c:formatCode>
                <c:ptCount val="3"/>
                <c:pt idx="0">
                  <c:v>13.13689925598233</c:v>
                </c:pt>
                <c:pt idx="1">
                  <c:v>13.13689925598233</c:v>
                </c:pt>
                <c:pt idx="2">
                  <c:v>13.13689925598233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6C1B-4A40-8388-68AB362DCA79}"/>
            </c:ext>
          </c:extLst>
        </c:ser>
        <c:ser>
          <c:idx val="7"/>
          <c:order val="7"/>
          <c:tx>
            <c:strRef>
              <c:f>'RESUMES PAR CP ET ECART TYPE'!$I$4</c:f>
              <c:strCache>
                <c:ptCount val="1"/>
                <c:pt idx="0">
                  <c:v> Moy Acad F</c:v>
                </c:pt>
              </c:strCache>
            </c:strRef>
          </c:tx>
          <c:spPr>
            <a:ln w="28575">
              <a:solidFill>
                <a:srgbClr val="D638BF"/>
              </a:solidFill>
              <a:prstDash val="sysDash"/>
            </a:ln>
          </c:spPr>
          <c:marker>
            <c:symbol val="none"/>
          </c:marker>
          <c:cat>
            <c:strRef>
              <c:f>'RESUMES PAR CP ET ECART TYPE'!$A$5:$A$8</c:f>
              <c:strCache>
                <c:ptCount val="3"/>
                <c:pt idx="0">
                  <c:v>COURSE D'ORIENTATION</c:v>
                </c:pt>
                <c:pt idx="1">
                  <c:v>ESCALADE</c:v>
                </c:pt>
                <c:pt idx="2">
                  <c:v>SAUVETAGE</c:v>
                </c:pt>
              </c:strCache>
            </c:strRef>
          </c:cat>
          <c:val>
            <c:numRef>
              <c:f>'RESUMES PAR CP ET ECART TYPE'!$I$5:$I$8</c:f>
              <c:numCache>
                <c:formatCode>0.00</c:formatCode>
                <c:ptCount val="3"/>
                <c:pt idx="0">
                  <c:v>12.599160978384541</c:v>
                </c:pt>
                <c:pt idx="1">
                  <c:v>12.599160978384541</c:v>
                </c:pt>
                <c:pt idx="2">
                  <c:v>12.599160978384541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C1B-4A40-8388-68AB362DCA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090368"/>
        <c:axId val="197294848"/>
      </c:lineChart>
      <c:catAx>
        <c:axId val="196089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7294272"/>
        <c:crosses val="autoZero"/>
        <c:auto val="1"/>
        <c:lblAlgn val="ctr"/>
        <c:lblOffset val="100"/>
        <c:noMultiLvlLbl val="0"/>
      </c:catAx>
      <c:valAx>
        <c:axId val="197294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6089856"/>
        <c:crosses val="autoZero"/>
        <c:crossBetween val="between"/>
      </c:valAx>
      <c:valAx>
        <c:axId val="197294848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crossAx val="196090368"/>
        <c:crosses val="max"/>
        <c:crossBetween val="between"/>
      </c:valAx>
      <c:catAx>
        <c:axId val="1960903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7294848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1.5471152191836493E-2"/>
          <c:y val="0.90376265841021375"/>
          <c:w val="0.96905754145055178"/>
          <c:h val="7.9069996489959701E-2"/>
        </c:manualLayout>
      </c:layout>
      <c:overlay val="0"/>
    </c:legend>
    <c:plotVisOnly val="1"/>
    <c:dispBlanksAs val="gap"/>
    <c:showDLblsOverMax val="0"/>
  </c:chart>
  <c:spPr>
    <a:solidFill>
      <a:sysClr val="window" lastClr="FFFFFF"/>
    </a:solidFill>
    <a:ln w="6350"/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pro.xlsm]RESUMES PAR CP ET ECART TYPE!Tableau croisé dynamique14</c:name>
    <c:fmtId val="25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'RESUMES PAR CP ET ECART TYPE'!$B$30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'RESUMES PAR CP ET ECART TYPE'!$A$31:$A$34</c:f>
              <c:strCache>
                <c:ptCount val="3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</c:strCache>
            </c:strRef>
          </c:cat>
          <c:val>
            <c:numRef>
              <c:f>'RESUMES PAR CP ET ECART TYPE'!$B$31:$B$34</c:f>
              <c:numCache>
                <c:formatCode>0.00</c:formatCode>
                <c:ptCount val="3"/>
                <c:pt idx="0">
                  <c:v>-0.79265096264006552</c:v>
                </c:pt>
                <c:pt idx="1">
                  <c:v>-1.2413208168642953</c:v>
                </c:pt>
                <c:pt idx="2">
                  <c:v>-6.8714285714285737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E7-494A-B9D6-B75692344E34}"/>
            </c:ext>
          </c:extLst>
        </c:ser>
        <c:ser>
          <c:idx val="1"/>
          <c:order val="1"/>
          <c:tx>
            <c:strRef>
              <c:f>'RESUMES PAR CP ET ECART TYPE'!$C$30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'RESUMES PAR CP ET ECART TYPE'!$A$31:$A$34</c:f>
              <c:strCache>
                <c:ptCount val="3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</c:strCache>
            </c:strRef>
          </c:cat>
          <c:val>
            <c:numRef>
              <c:f>'RESUMES PAR CP ET ECART TYPE'!$C$31:$C$34</c:f>
              <c:numCache>
                <c:formatCode>0.00</c:formatCode>
                <c:ptCount val="3"/>
                <c:pt idx="0">
                  <c:v>-1.6417351732237204</c:v>
                </c:pt>
                <c:pt idx="1">
                  <c:v>-1.8613721103653962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E7-494A-B9D6-B75692344E34}"/>
            </c:ext>
          </c:extLst>
        </c:ser>
        <c:ser>
          <c:idx val="2"/>
          <c:order val="2"/>
          <c:tx>
            <c:strRef>
              <c:f>'RESUMES PAR CP ET ECART TYPE'!$D$30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'RESUMES PAR CP ET ECART TYPE'!$A$31:$A$34</c:f>
              <c:strCache>
                <c:ptCount val="3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</c:strCache>
            </c:strRef>
          </c:cat>
          <c:val>
            <c:numRef>
              <c:f>'RESUMES PAR CP ET ECART TYPE'!$D$31:$D$34</c:f>
              <c:numCache>
                <c:formatCode>0.00</c:formatCode>
                <c:ptCount val="3"/>
                <c:pt idx="0">
                  <c:v>-1.0928336035293853</c:v>
                </c:pt>
                <c:pt idx="1">
                  <c:v>-0.59109153061825914</c:v>
                </c:pt>
                <c:pt idx="2">
                  <c:v>1.0394736842105257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E7-494A-B9D6-B75692344E34}"/>
            </c:ext>
          </c:extLst>
        </c:ser>
        <c:ser>
          <c:idx val="3"/>
          <c:order val="3"/>
          <c:tx>
            <c:strRef>
              <c:f>'RESUMES PAR CP ET ECART TYPE'!$E$30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'RESUMES PAR CP ET ECART TYPE'!$A$31:$A$34</c:f>
              <c:strCache>
                <c:ptCount val="3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</c:strCache>
            </c:strRef>
          </c:cat>
          <c:val>
            <c:numRef>
              <c:f>'RESUMES PAR CP ET ECART TYPE'!$E$31:$E$34</c:f>
              <c:numCache>
                <c:formatCode>0.00</c:formatCode>
                <c:ptCount val="3"/>
                <c:pt idx="0">
                  <c:v>-1.6999999999999993</c:v>
                </c:pt>
                <c:pt idx="1">
                  <c:v>-1.4000000000000004</c:v>
                </c:pt>
                <c:pt idx="2">
                  <c:v>9.9999999999999645E-2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3E7-494A-B9D6-B75692344E34}"/>
            </c:ext>
          </c:extLst>
        </c:ser>
        <c:ser>
          <c:idx val="4"/>
          <c:order val="4"/>
          <c:tx>
            <c:strRef>
              <c:f>'RESUMES PAR CP ET ECART TYPE'!$F$30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'RESUMES PAR CP ET ECART TYPE'!$A$31:$A$34</c:f>
              <c:strCache>
                <c:ptCount val="3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</c:strCache>
            </c:strRef>
          </c:cat>
          <c:val>
            <c:numRef>
              <c:f>'RESUMES PAR CP ET ECART TYPE'!$F$31:$F$34</c:f>
              <c:numCache>
                <c:formatCode>0.00</c:formatCode>
                <c:ptCount val="3"/>
                <c:pt idx="0">
                  <c:v>-2.079539641943736</c:v>
                </c:pt>
                <c:pt idx="1">
                  <c:v>-0.9687369037347473</c:v>
                </c:pt>
                <c:pt idx="2">
                  <c:v>-0.16666666666666607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E7-494A-B9D6-B75692344E34}"/>
            </c:ext>
          </c:extLst>
        </c:ser>
        <c:ser>
          <c:idx val="5"/>
          <c:order val="5"/>
          <c:tx>
            <c:strRef>
              <c:f>'RESUMES PAR CP ET ECART TYPE'!$G$30</c:f>
              <c:strCache>
                <c:ptCount val="1"/>
                <c:pt idx="0">
                  <c:v> 2014</c:v>
                </c:pt>
              </c:strCache>
            </c:strRef>
          </c:tx>
          <c:invertIfNegative val="0"/>
          <c:cat>
            <c:strRef>
              <c:f>'RESUMES PAR CP ET ECART TYPE'!$A$31:$A$34</c:f>
              <c:strCache>
                <c:ptCount val="3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</c:strCache>
            </c:strRef>
          </c:cat>
          <c:val>
            <c:numRef>
              <c:f>'RESUMES PAR CP ET ECART TYPE'!$G$31:$G$34</c:f>
              <c:numCache>
                <c:formatCode>0.00</c:formatCode>
                <c:ptCount val="3"/>
                <c:pt idx="0">
                  <c:v>-1.1258132238402592</c:v>
                </c:pt>
                <c:pt idx="1">
                  <c:v>-0.57582192582192704</c:v>
                </c:pt>
                <c:pt idx="2">
                  <c:v>0.77714285714285758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3E7-494A-B9D6-B75692344E34}"/>
            </c:ext>
          </c:extLst>
        </c:ser>
        <c:ser>
          <c:idx val="6"/>
          <c:order val="6"/>
          <c:tx>
            <c:strRef>
              <c:f>'RESUMES PAR CP ET ECART TYPE'!$H$30</c:f>
              <c:strCache>
                <c:ptCount val="1"/>
                <c:pt idx="0">
                  <c:v> 2015</c:v>
                </c:pt>
              </c:strCache>
            </c:strRef>
          </c:tx>
          <c:invertIfNegative val="0"/>
          <c:cat>
            <c:strRef>
              <c:f>'RESUMES PAR CP ET ECART TYPE'!$A$31:$A$34</c:f>
              <c:strCache>
                <c:ptCount val="3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</c:strCache>
            </c:strRef>
          </c:cat>
          <c:val>
            <c:numRef>
              <c:f>'RESUMES PAR CP ET ECART TYPE'!$H$31:$H$34</c:f>
              <c:numCache>
                <c:formatCode>0.00</c:formatCode>
                <c:ptCount val="3"/>
                <c:pt idx="0">
                  <c:v>-0.98186993095871422</c:v>
                </c:pt>
                <c:pt idx="1">
                  <c:v>-0.43824018982858881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3E7-494A-B9D6-B75692344E34}"/>
            </c:ext>
          </c:extLst>
        </c:ser>
        <c:ser>
          <c:idx val="7"/>
          <c:order val="7"/>
          <c:tx>
            <c:strRef>
              <c:f>'RESUMES PAR CP ET ECART TYPE'!$I$30</c:f>
              <c:strCache>
                <c:ptCount val="1"/>
                <c:pt idx="0">
                  <c:v> 2016</c:v>
                </c:pt>
              </c:strCache>
            </c:strRef>
          </c:tx>
          <c:invertIfNegative val="0"/>
          <c:cat>
            <c:strRef>
              <c:f>'RESUMES PAR CP ET ECART TYPE'!$A$31:$A$34</c:f>
              <c:strCache>
                <c:ptCount val="3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</c:strCache>
            </c:strRef>
          </c:cat>
          <c:val>
            <c:numRef>
              <c:f>'RESUMES PAR CP ET ECART TYPE'!$I$31:$I$34</c:f>
              <c:numCache>
                <c:formatCode>0.00</c:formatCode>
                <c:ptCount val="3"/>
                <c:pt idx="0">
                  <c:v>-1.3265567842830031</c:v>
                </c:pt>
                <c:pt idx="1">
                  <c:v>-0.53971460125552362</c:v>
                </c:pt>
                <c:pt idx="2">
                  <c:v>-2.1987179487179489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3E7-494A-B9D6-B75692344E34}"/>
            </c:ext>
          </c:extLst>
        </c:ser>
        <c:ser>
          <c:idx val="8"/>
          <c:order val="8"/>
          <c:tx>
            <c:strRef>
              <c:f>'RESUMES PAR CP ET ECART TYPE'!$J$30</c:f>
              <c:strCache>
                <c:ptCount val="1"/>
                <c:pt idx="0">
                  <c:v> 2017</c:v>
                </c:pt>
              </c:strCache>
            </c:strRef>
          </c:tx>
          <c:invertIfNegative val="0"/>
          <c:cat>
            <c:strRef>
              <c:f>'RESUMES PAR CP ET ECART TYPE'!$A$31:$A$34</c:f>
              <c:strCache>
                <c:ptCount val="3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</c:strCache>
            </c:strRef>
          </c:cat>
          <c:val>
            <c:numRef>
              <c:f>'RESUMES PAR CP ET ECART TYPE'!$J$31:$J$34</c:f>
              <c:numCache>
                <c:formatCode>0.00</c:formatCode>
                <c:ptCount val="3"/>
                <c:pt idx="0">
                  <c:v>-1.3759561191626428</c:v>
                </c:pt>
                <c:pt idx="1">
                  <c:v>-0.30916409887129959</c:v>
                </c:pt>
                <c:pt idx="2">
                  <c:v>-2.1398268398268421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3E7-494A-B9D6-B75692344E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6087808"/>
        <c:axId val="197292544"/>
      </c:barChart>
      <c:catAx>
        <c:axId val="1960878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7292544"/>
        <c:crosses val="autoZero"/>
        <c:auto val="1"/>
        <c:lblAlgn val="ctr"/>
        <c:lblOffset val="100"/>
        <c:noMultiLvlLbl val="0"/>
      </c:catAx>
      <c:valAx>
        <c:axId val="197292544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9608780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legend>
      <c:legendPos val="t"/>
      <c:overlay val="0"/>
    </c:legend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dynamique1</c:name>
    <c:fmtId val="34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EFFECTIFS'!$B$3:$B$4</c:f>
              <c:strCache>
                <c:ptCount val="1"/>
                <c:pt idx="0">
                  <c:v>COURSE D'ORIENTATION</c:v>
                </c:pt>
              </c:strCache>
            </c:strRef>
          </c:tx>
          <c:cat>
            <c:strRef>
              <c:f>'TCD MOYENNES ET EFFECTIFS'!$A$5:$A$15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EFFECTIFS'!$B$5:$B$15</c:f>
              <c:numCache>
                <c:formatCode>0.00</c:formatCode>
                <c:ptCount val="11"/>
                <c:pt idx="0">
                  <c:v>11.38</c:v>
                </c:pt>
                <c:pt idx="1">
                  <c:v>11.38</c:v>
                </c:pt>
                <c:pt idx="2">
                  <c:v>12.30337552742616</c:v>
                </c:pt>
                <c:pt idx="3">
                  <c:v>11.925572519083969</c:v>
                </c:pt>
                <c:pt idx="4">
                  <c:v>12.276963350785335</c:v>
                </c:pt>
                <c:pt idx="5">
                  <c:v>12</c:v>
                </c:pt>
                <c:pt idx="6">
                  <c:v>11.037340153452684</c:v>
                </c:pt>
                <c:pt idx="7">
                  <c:v>12.392327365728899</c:v>
                </c:pt>
                <c:pt idx="8">
                  <c:v>12.005134474327628</c:v>
                </c:pt>
                <c:pt idx="9">
                  <c:v>12.609870129870128</c:v>
                </c:pt>
                <c:pt idx="10">
                  <c:v>11.863858695652173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A13-417B-A489-D29FBF40A709}"/>
            </c:ext>
          </c:extLst>
        </c:ser>
        <c:ser>
          <c:idx val="1"/>
          <c:order val="1"/>
          <c:tx>
            <c:strRef>
              <c:f>'TCD MOYENNES ET EFFECTIFS'!$C$3:$C$4</c:f>
              <c:strCache>
                <c:ptCount val="1"/>
                <c:pt idx="0">
                  <c:v>ESCALADE</c:v>
                </c:pt>
              </c:strCache>
            </c:strRef>
          </c:tx>
          <c:cat>
            <c:strRef>
              <c:f>'TCD MOYENNES ET EFFECTIFS'!$A$5:$A$15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EFFECTIFS'!$C$5:$C$15</c:f>
              <c:numCache>
                <c:formatCode>0.00</c:formatCode>
                <c:ptCount val="11"/>
                <c:pt idx="0">
                  <c:v>11.85</c:v>
                </c:pt>
                <c:pt idx="1">
                  <c:v>10.63</c:v>
                </c:pt>
                <c:pt idx="2">
                  <c:v>11.757954545454545</c:v>
                </c:pt>
                <c:pt idx="3">
                  <c:v>11.811111111111112</c:v>
                </c:pt>
                <c:pt idx="4">
                  <c:v>13.398936170212766</c:v>
                </c:pt>
                <c:pt idx="5">
                  <c:v>12.7</c:v>
                </c:pt>
                <c:pt idx="6">
                  <c:v>13.063815789473683</c:v>
                </c:pt>
                <c:pt idx="7">
                  <c:v>13.407575757575756</c:v>
                </c:pt>
                <c:pt idx="8">
                  <c:v>13.213141025641026</c:v>
                </c:pt>
                <c:pt idx="9">
                  <c:v>13.32445652173913</c:v>
                </c:pt>
                <c:pt idx="10">
                  <c:v>13.181418092909521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A13-417B-A489-D29FBF40A709}"/>
            </c:ext>
          </c:extLst>
        </c:ser>
        <c:ser>
          <c:idx val="2"/>
          <c:order val="2"/>
          <c:tx>
            <c:strRef>
              <c:f>'TCD MOYENNES ET EFFECTIFS'!$D$3:$D$4</c:f>
              <c:strCache>
                <c:ptCount val="1"/>
                <c:pt idx="0">
                  <c:v>SAUVETAGE</c:v>
                </c:pt>
              </c:strCache>
            </c:strRef>
          </c:tx>
          <c:cat>
            <c:strRef>
              <c:f>'TCD MOYENNES ET EFFECTIFS'!$A$5:$A$15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EFFECTIFS'!$D$5:$D$15</c:f>
              <c:numCache>
                <c:formatCode>0.00</c:formatCode>
                <c:ptCount val="11"/>
                <c:pt idx="0">
                  <c:v>11</c:v>
                </c:pt>
                <c:pt idx="1">
                  <c:v>14.27</c:v>
                </c:pt>
                <c:pt idx="2">
                  <c:v>9.1999999999999993</c:v>
                </c:pt>
                <c:pt idx="4">
                  <c:v>14.2</c:v>
                </c:pt>
                <c:pt idx="5">
                  <c:v>13</c:v>
                </c:pt>
                <c:pt idx="6">
                  <c:v>13.358974358974359</c:v>
                </c:pt>
                <c:pt idx="7">
                  <c:v>13.22</c:v>
                </c:pt>
                <c:pt idx="9">
                  <c:v>12.416666666666666</c:v>
                </c:pt>
                <c:pt idx="10">
                  <c:v>13.757142857142856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A13-417B-A489-D29FBF40A7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562304"/>
        <c:axId val="198615616"/>
      </c:lineChart>
      <c:catAx>
        <c:axId val="1985623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5616"/>
        <c:crosses val="autoZero"/>
        <c:auto val="1"/>
        <c:lblAlgn val="ctr"/>
        <c:lblOffset val="100"/>
        <c:noMultiLvlLbl val="0"/>
      </c:catAx>
      <c:valAx>
        <c:axId val="198615616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9856230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dynamique9</c:name>
    <c:fmtId val="49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  <c:pivotFmt>
        <c:idx val="137"/>
      </c:pivotFmt>
      <c:pivotFmt>
        <c:idx val="138"/>
      </c:pivotFmt>
      <c:pivotFmt>
        <c:idx val="139"/>
      </c:pivotFmt>
      <c:pivotFmt>
        <c:idx val="140"/>
      </c:pivotFmt>
      <c:pivotFmt>
        <c:idx val="141"/>
      </c:pivotFmt>
      <c:pivotFmt>
        <c:idx val="142"/>
      </c:pivotFmt>
      <c:pivotFmt>
        <c:idx val="143"/>
      </c:pivotFmt>
      <c:pivotFmt>
        <c:idx val="144"/>
      </c:pivotFmt>
      <c:pivotFmt>
        <c:idx val="145"/>
      </c:pivotFmt>
      <c:pivotFmt>
        <c:idx val="146"/>
      </c:pivotFmt>
      <c:pivotFmt>
        <c:idx val="147"/>
      </c:pivotFmt>
      <c:pivotFmt>
        <c:idx val="148"/>
      </c:pivotFmt>
      <c:pivotFmt>
        <c:idx val="149"/>
      </c:pivotFmt>
      <c:pivotFmt>
        <c:idx val="150"/>
      </c:pivotFmt>
      <c:pivotFmt>
        <c:idx val="151"/>
      </c:pivotFmt>
      <c:pivotFmt>
        <c:idx val="152"/>
      </c:pivotFmt>
      <c:pivotFmt>
        <c:idx val="153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EFFECTIFS'!$B$43:$B$44</c:f>
              <c:strCache>
                <c:ptCount val="1"/>
                <c:pt idx="0">
                  <c:v>COURSE D'ORIENTATION</c:v>
                </c:pt>
              </c:strCache>
            </c:strRef>
          </c:tx>
          <c:cat>
            <c:strRef>
              <c:f>'TCD MOYENNES ET EFFECTIFS'!$A$45:$A$55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EFFECTIFS'!$B$45:$B$55</c:f>
              <c:numCache>
                <c:formatCode>General</c:formatCode>
                <c:ptCount val="11"/>
                <c:pt idx="0">
                  <c:v>248</c:v>
                </c:pt>
                <c:pt idx="1">
                  <c:v>245</c:v>
                </c:pt>
                <c:pt idx="2">
                  <c:v>238</c:v>
                </c:pt>
                <c:pt idx="3">
                  <c:v>263</c:v>
                </c:pt>
                <c:pt idx="4">
                  <c:v>389</c:v>
                </c:pt>
                <c:pt idx="5">
                  <c:v>482</c:v>
                </c:pt>
                <c:pt idx="6">
                  <c:v>399</c:v>
                </c:pt>
                <c:pt idx="7">
                  <c:v>399</c:v>
                </c:pt>
                <c:pt idx="8">
                  <c:v>412</c:v>
                </c:pt>
                <c:pt idx="9">
                  <c:v>395</c:v>
                </c:pt>
                <c:pt idx="10">
                  <c:v>384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B29-478D-BD02-4DB98ED31D4B}"/>
            </c:ext>
          </c:extLst>
        </c:ser>
        <c:ser>
          <c:idx val="1"/>
          <c:order val="1"/>
          <c:tx>
            <c:strRef>
              <c:f>'TCD MOYENNES ET EFFECTIFS'!$C$43:$C$44</c:f>
              <c:strCache>
                <c:ptCount val="1"/>
                <c:pt idx="0">
                  <c:v>ESCALADE</c:v>
                </c:pt>
              </c:strCache>
            </c:strRef>
          </c:tx>
          <c:cat>
            <c:strRef>
              <c:f>'TCD MOYENNES ET EFFECTIFS'!$A$45:$A$55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EFFECTIFS'!$C$45:$C$55</c:f>
              <c:numCache>
                <c:formatCode>General</c:formatCode>
                <c:ptCount val="11"/>
                <c:pt idx="0">
                  <c:v>134</c:v>
                </c:pt>
                <c:pt idx="1">
                  <c:v>156</c:v>
                </c:pt>
                <c:pt idx="2">
                  <c:v>90</c:v>
                </c:pt>
                <c:pt idx="3">
                  <c:v>45</c:v>
                </c:pt>
                <c:pt idx="4">
                  <c:v>190</c:v>
                </c:pt>
                <c:pt idx="5">
                  <c:v>209</c:v>
                </c:pt>
                <c:pt idx="6">
                  <c:v>154</c:v>
                </c:pt>
                <c:pt idx="7">
                  <c:v>272</c:v>
                </c:pt>
                <c:pt idx="8">
                  <c:v>325</c:v>
                </c:pt>
                <c:pt idx="9">
                  <c:v>384</c:v>
                </c:pt>
                <c:pt idx="10">
                  <c:v>425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B29-478D-BD02-4DB98ED31D4B}"/>
            </c:ext>
          </c:extLst>
        </c:ser>
        <c:ser>
          <c:idx val="2"/>
          <c:order val="2"/>
          <c:tx>
            <c:strRef>
              <c:f>'TCD MOYENNES ET EFFECTIFS'!$D$43:$D$44</c:f>
              <c:strCache>
                <c:ptCount val="1"/>
                <c:pt idx="0">
                  <c:v>SAUVETAGE</c:v>
                </c:pt>
              </c:strCache>
            </c:strRef>
          </c:tx>
          <c:cat>
            <c:strRef>
              <c:f>'TCD MOYENNES ET EFFECTIFS'!$A$45:$A$55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EFFECTIFS'!$D$45:$D$55</c:f>
              <c:numCache>
                <c:formatCode>General</c:formatCode>
                <c:ptCount val="11"/>
                <c:pt idx="0">
                  <c:v>11</c:v>
                </c:pt>
                <c:pt idx="1">
                  <c:v>27</c:v>
                </c:pt>
                <c:pt idx="2">
                  <c:v>5</c:v>
                </c:pt>
                <c:pt idx="3">
                  <c:v>5</c:v>
                </c:pt>
                <c:pt idx="4">
                  <c:v>10</c:v>
                </c:pt>
                <c:pt idx="5">
                  <c:v>57</c:v>
                </c:pt>
                <c:pt idx="6">
                  <c:v>44</c:v>
                </c:pt>
                <c:pt idx="7">
                  <c:v>26</c:v>
                </c:pt>
                <c:pt idx="9">
                  <c:v>6</c:v>
                </c:pt>
                <c:pt idx="10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B29-478D-BD02-4DB98ED31D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665728"/>
        <c:axId val="198617344"/>
      </c:lineChart>
      <c:catAx>
        <c:axId val="1986657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7344"/>
        <c:crosses val="autoZero"/>
        <c:auto val="1"/>
        <c:lblAlgn val="ctr"/>
        <c:lblOffset val="100"/>
        <c:noMultiLvlLbl val="0"/>
      </c:catAx>
      <c:valAx>
        <c:axId val="1986173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9866572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dynamique2</c:name>
    <c:fmtId val="42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EFFECTIFS'!$B$78:$B$79</c:f>
              <c:strCache>
                <c:ptCount val="1"/>
                <c:pt idx="0">
                  <c:v>COURSE D'ORIENTATION</c:v>
                </c:pt>
              </c:strCache>
            </c:strRef>
          </c:tx>
          <c:cat>
            <c:strRef>
              <c:f>'TCD MOYENNES ET EFFECTIFS'!$A$80:$A$90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EFFECTIFS'!$B$80:$B$90</c:f>
              <c:numCache>
                <c:formatCode>0.00</c:formatCode>
                <c:ptCount val="11"/>
                <c:pt idx="0">
                  <c:v>13.11</c:v>
                </c:pt>
                <c:pt idx="1">
                  <c:v>12.82</c:v>
                </c:pt>
                <c:pt idx="2">
                  <c:v>13.096026490066226</c:v>
                </c:pt>
                <c:pt idx="3">
                  <c:v>13.56730769230769</c:v>
                </c:pt>
                <c:pt idx="4">
                  <c:v>13.369796954314721</c:v>
                </c:pt>
                <c:pt idx="5">
                  <c:v>13.7</c:v>
                </c:pt>
                <c:pt idx="6">
                  <c:v>13.11687979539642</c:v>
                </c:pt>
                <c:pt idx="7">
                  <c:v>13.518140589569159</c:v>
                </c:pt>
                <c:pt idx="8">
                  <c:v>12.987004405286342</c:v>
                </c:pt>
                <c:pt idx="9">
                  <c:v>13.936426914153131</c:v>
                </c:pt>
                <c:pt idx="10">
                  <c:v>13.239814814814816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A58-4806-B27E-F0F634B281DC}"/>
            </c:ext>
          </c:extLst>
        </c:ser>
        <c:ser>
          <c:idx val="1"/>
          <c:order val="1"/>
          <c:tx>
            <c:strRef>
              <c:f>'TCD MOYENNES ET EFFECTIFS'!$C$78:$C$79</c:f>
              <c:strCache>
                <c:ptCount val="1"/>
                <c:pt idx="0">
                  <c:v>ESCALADE</c:v>
                </c:pt>
              </c:strCache>
            </c:strRef>
          </c:tx>
          <c:cat>
            <c:strRef>
              <c:f>'TCD MOYENNES ET EFFECTIFS'!$A$80:$A$90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EFFECTIFS'!$C$80:$C$90</c:f>
              <c:numCache>
                <c:formatCode>0.00</c:formatCode>
                <c:ptCount val="11"/>
                <c:pt idx="0">
                  <c:v>12.85</c:v>
                </c:pt>
                <c:pt idx="1">
                  <c:v>12.53</c:v>
                </c:pt>
                <c:pt idx="2">
                  <c:v>12.999275362318841</c:v>
                </c:pt>
                <c:pt idx="3">
                  <c:v>13.672483221476508</c:v>
                </c:pt>
                <c:pt idx="4">
                  <c:v>13.990027700831025</c:v>
                </c:pt>
                <c:pt idx="5">
                  <c:v>14.1</c:v>
                </c:pt>
                <c:pt idx="6">
                  <c:v>14.03255269320843</c:v>
                </c:pt>
                <c:pt idx="7">
                  <c:v>13.983397683397683</c:v>
                </c:pt>
                <c:pt idx="8">
                  <c:v>13.651381215469614</c:v>
                </c:pt>
                <c:pt idx="9">
                  <c:v>13.864171122994653</c:v>
                </c:pt>
                <c:pt idx="10">
                  <c:v>13.49058219178082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A58-4806-B27E-F0F634B281DC}"/>
            </c:ext>
          </c:extLst>
        </c:ser>
        <c:ser>
          <c:idx val="2"/>
          <c:order val="2"/>
          <c:tx>
            <c:strRef>
              <c:f>'TCD MOYENNES ET EFFECTIFS'!$D$78:$D$79</c:f>
              <c:strCache>
                <c:ptCount val="1"/>
                <c:pt idx="0">
                  <c:v>SAUVETAGE</c:v>
                </c:pt>
              </c:strCache>
            </c:strRef>
          </c:tx>
          <c:cat>
            <c:strRef>
              <c:f>'TCD MOYENNES ET EFFECTIFS'!$A$80:$A$90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EFFECTIFS'!$D$80:$D$90</c:f>
              <c:numCache>
                <c:formatCode>0.00</c:formatCode>
                <c:ptCount val="11"/>
                <c:pt idx="0">
                  <c:v>14.14</c:v>
                </c:pt>
                <c:pt idx="1">
                  <c:v>11.99</c:v>
                </c:pt>
                <c:pt idx="2">
                  <c:v>16.071428571428573</c:v>
                </c:pt>
                <c:pt idx="3">
                  <c:v>14.676470588235293</c:v>
                </c:pt>
                <c:pt idx="4">
                  <c:v>13.160526315789474</c:v>
                </c:pt>
                <c:pt idx="5">
                  <c:v>12.9</c:v>
                </c:pt>
                <c:pt idx="6">
                  <c:v>13.525641025641026</c:v>
                </c:pt>
                <c:pt idx="7">
                  <c:v>12.442857142857143</c:v>
                </c:pt>
                <c:pt idx="8">
                  <c:v>13.625</c:v>
                </c:pt>
                <c:pt idx="9">
                  <c:v>14.615384615384615</c:v>
                </c:pt>
                <c:pt idx="10">
                  <c:v>15.896969696969698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A58-4806-B27E-F0F634B281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667776"/>
        <c:axId val="198619072"/>
      </c:lineChart>
      <c:catAx>
        <c:axId val="1986677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9072"/>
        <c:crosses val="autoZero"/>
        <c:auto val="1"/>
        <c:lblAlgn val="ctr"/>
        <c:lblOffset val="100"/>
        <c:noMultiLvlLbl val="0"/>
      </c:catAx>
      <c:valAx>
        <c:axId val="198619072"/>
        <c:scaling>
          <c:orientation val="minMax"/>
          <c:min val="8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9866777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dynamique4</c:name>
    <c:fmtId val="40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  <c:pivotFmt>
        <c:idx val="137"/>
      </c:pivotFmt>
      <c:pivotFmt>
        <c:idx val="138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EFFECTIFS'!$B$117:$B$118</c:f>
              <c:strCache>
                <c:ptCount val="1"/>
                <c:pt idx="0">
                  <c:v>COURSE D'ORIENTATION</c:v>
                </c:pt>
              </c:strCache>
            </c:strRef>
          </c:tx>
          <c:cat>
            <c:strRef>
              <c:f>'TCD MOYENNES ET EFFECTIFS'!$A$119:$A$129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EFFECTIFS'!$B$119:$B$129</c:f>
              <c:numCache>
                <c:formatCode>General</c:formatCode>
                <c:ptCount val="11"/>
                <c:pt idx="0">
                  <c:v>116</c:v>
                </c:pt>
                <c:pt idx="1">
                  <c:v>200</c:v>
                </c:pt>
                <c:pt idx="2">
                  <c:v>152</c:v>
                </c:pt>
                <c:pt idx="3">
                  <c:v>156</c:v>
                </c:pt>
                <c:pt idx="4">
                  <c:v>399</c:v>
                </c:pt>
                <c:pt idx="5">
                  <c:v>515</c:v>
                </c:pt>
                <c:pt idx="6">
                  <c:v>393</c:v>
                </c:pt>
                <c:pt idx="7">
                  <c:v>451</c:v>
                </c:pt>
                <c:pt idx="8">
                  <c:v>458</c:v>
                </c:pt>
                <c:pt idx="9">
                  <c:v>435</c:v>
                </c:pt>
                <c:pt idx="10">
                  <c:v>556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4E5-47DD-91C6-F8F3093C0F17}"/>
            </c:ext>
          </c:extLst>
        </c:ser>
        <c:ser>
          <c:idx val="1"/>
          <c:order val="1"/>
          <c:tx>
            <c:strRef>
              <c:f>'TCD MOYENNES ET EFFECTIFS'!$C$117:$C$118</c:f>
              <c:strCache>
                <c:ptCount val="1"/>
                <c:pt idx="0">
                  <c:v>ESCALADE</c:v>
                </c:pt>
              </c:strCache>
            </c:strRef>
          </c:tx>
          <c:cat>
            <c:strRef>
              <c:f>'TCD MOYENNES ET EFFECTIFS'!$A$119:$A$129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EFFECTIFS'!$C$119:$C$129</c:f>
              <c:numCache>
                <c:formatCode>General</c:formatCode>
                <c:ptCount val="11"/>
                <c:pt idx="0">
                  <c:v>140</c:v>
                </c:pt>
                <c:pt idx="1">
                  <c:v>105</c:v>
                </c:pt>
                <c:pt idx="2">
                  <c:v>140</c:v>
                </c:pt>
                <c:pt idx="3">
                  <c:v>157</c:v>
                </c:pt>
                <c:pt idx="4">
                  <c:v>364</c:v>
                </c:pt>
                <c:pt idx="5">
                  <c:v>442</c:v>
                </c:pt>
                <c:pt idx="6">
                  <c:v>431</c:v>
                </c:pt>
                <c:pt idx="7">
                  <c:v>527</c:v>
                </c:pt>
                <c:pt idx="8">
                  <c:v>549</c:v>
                </c:pt>
                <c:pt idx="9">
                  <c:v>569</c:v>
                </c:pt>
                <c:pt idx="10">
                  <c:v>592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4E5-47DD-91C6-F8F3093C0F17}"/>
            </c:ext>
          </c:extLst>
        </c:ser>
        <c:ser>
          <c:idx val="2"/>
          <c:order val="2"/>
          <c:tx>
            <c:strRef>
              <c:f>'TCD MOYENNES ET EFFECTIFS'!$D$117:$D$118</c:f>
              <c:strCache>
                <c:ptCount val="1"/>
                <c:pt idx="0">
                  <c:v>SAUVETAGE</c:v>
                </c:pt>
              </c:strCache>
            </c:strRef>
          </c:tx>
          <c:cat>
            <c:strRef>
              <c:f>'TCD MOYENNES ET EFFECTIFS'!$A$119:$A$129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EFFECTIFS'!$D$119:$D$129</c:f>
              <c:numCache>
                <c:formatCode>General</c:formatCode>
                <c:ptCount val="11"/>
                <c:pt idx="0">
                  <c:v>21</c:v>
                </c:pt>
                <c:pt idx="1">
                  <c:v>21</c:v>
                </c:pt>
                <c:pt idx="2">
                  <c:v>7</c:v>
                </c:pt>
                <c:pt idx="3">
                  <c:v>17</c:v>
                </c:pt>
                <c:pt idx="4">
                  <c:v>38</c:v>
                </c:pt>
                <c:pt idx="5">
                  <c:v>60</c:v>
                </c:pt>
                <c:pt idx="6">
                  <c:v>39</c:v>
                </c:pt>
                <c:pt idx="7">
                  <c:v>35</c:v>
                </c:pt>
                <c:pt idx="8">
                  <c:v>12</c:v>
                </c:pt>
                <c:pt idx="9">
                  <c:v>13</c:v>
                </c:pt>
                <c:pt idx="10">
                  <c:v>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4E5-47DD-91C6-F8F3093C0F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238144"/>
        <c:axId val="198621376"/>
      </c:lineChart>
      <c:catAx>
        <c:axId val="1992381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21376"/>
        <c:crosses val="autoZero"/>
        <c:auto val="1"/>
        <c:lblAlgn val="ctr"/>
        <c:lblOffset val="100"/>
        <c:noMultiLvlLbl val="0"/>
      </c:catAx>
      <c:valAx>
        <c:axId val="1986213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9923814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/>
              <a:t>CAP BEP Différentiel G/F</a:t>
            </a:r>
          </a:p>
        </c:rich>
      </c:tx>
      <c:layout>
        <c:manualLayout>
          <c:xMode val="edge"/>
          <c:yMode val="edge"/>
          <c:x val="0.36009765760412027"/>
          <c:y val="0.92070233464253715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541353383458646"/>
          <c:y val="0.10382569066817512"/>
          <c:w val="0.79174612898239749"/>
          <c:h val="0.79781846513439814"/>
        </c:manualLayout>
      </c:layout>
      <c:lineChart>
        <c:grouping val="standard"/>
        <c:varyColors val="0"/>
        <c:ser>
          <c:idx val="0"/>
          <c:order val="0"/>
          <c:spPr>
            <a:ln w="25400">
              <a:solidFill>
                <a:srgbClr val="00000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99CC00"/>
                </a:solidFill>
                <a:prstDash val="solid"/>
              </a:ln>
            </c:spPr>
            <c:trendlineType val="log"/>
            <c:dispRSqr val="0"/>
            <c:dispEq val="0"/>
          </c:trendline>
          <c:cat>
            <c:numRef>
              <c:f>GENERALITES!$G$56:$G$67</c:f>
              <c:numCache>
                <c:formatCode>General</c:formatCode>
                <c:ptCount val="12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</c:numCache>
            </c:numRef>
          </c:cat>
          <c:val>
            <c:numRef>
              <c:f>GENERALITES!$H$56:$H$67</c:f>
              <c:numCache>
                <c:formatCode>General</c:formatCode>
                <c:ptCount val="12"/>
                <c:pt idx="0">
                  <c:v>-1.1200000000000001</c:v>
                </c:pt>
                <c:pt idx="1">
                  <c:v>-1.04</c:v>
                </c:pt>
                <c:pt idx="2">
                  <c:v>-0.8</c:v>
                </c:pt>
                <c:pt idx="3">
                  <c:v>-0.9</c:v>
                </c:pt>
                <c:pt idx="4">
                  <c:v>-0.8</c:v>
                </c:pt>
                <c:pt idx="5">
                  <c:v>-0.9</c:v>
                </c:pt>
                <c:pt idx="6">
                  <c:v>-0.85</c:v>
                </c:pt>
                <c:pt idx="7" formatCode="0.00">
                  <c:v>-0.92450395697010812</c:v>
                </c:pt>
                <c:pt idx="8" formatCode="0.00">
                  <c:v>-0.84</c:v>
                </c:pt>
                <c:pt idx="9" formatCode="0.00">
                  <c:v>-0.57999999999999996</c:v>
                </c:pt>
                <c:pt idx="10" formatCode="0.00">
                  <c:v>-0.78</c:v>
                </c:pt>
                <c:pt idx="11" formatCode="0.00">
                  <c:v>-0.51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3CE-46B3-9449-B878B441A4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1143936"/>
        <c:axId val="192560448"/>
      </c:lineChart>
      <c:catAx>
        <c:axId val="191143936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General" sourceLinked="1"/>
        <c:majorTickMark val="in"/>
        <c:minorTickMark val="none"/>
        <c:tickLblPos val="high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9256044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92560448"/>
        <c:scaling>
          <c:orientation val="minMax"/>
          <c:max val="-0.4"/>
          <c:min val="-1.6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91143936"/>
        <c:crosses val="autoZero"/>
        <c:crossBetween val="between"/>
        <c:minorUnit val="0.1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4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pro.xlsm]RESUMES PAR CP ET ECART TYPE!Tableau croisé dynamique5</c:name>
    <c:fmtId val="30"/>
  </c:pivotSource>
  <c:chart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</c:pivotFmt>
      <c:pivotFmt>
        <c:idx val="16"/>
      </c:pivotFmt>
      <c:pivotFmt>
        <c:idx val="17"/>
      </c:pivotFmt>
      <c:pivotFmt>
        <c:idx val="18"/>
      </c:pivotFmt>
      <c:pivotFmt>
        <c:idx val="19"/>
      </c:pivotFmt>
      <c:pivotFmt>
        <c:idx val="20"/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</c:pivotFmt>
      <c:pivotFmt>
        <c:idx val="29"/>
      </c:pivotFmt>
      <c:pivotFmt>
        <c:idx val="30"/>
      </c:pivotFmt>
      <c:pivotFmt>
        <c:idx val="31"/>
      </c:pivotFmt>
      <c:pivotFmt>
        <c:idx val="32"/>
      </c:pivotFmt>
      <c:pivotFmt>
        <c:idx val="33"/>
      </c:pivotFmt>
      <c:pivotFmt>
        <c:idx val="34"/>
      </c:pivotFmt>
      <c:pivotFmt>
        <c:idx val="35"/>
      </c:pivotFmt>
      <c:pivotFmt>
        <c:idx val="36"/>
      </c:pivotFmt>
      <c:pivotFmt>
        <c:idx val="37"/>
      </c:pivotFmt>
      <c:pivotFmt>
        <c:idx val="38"/>
      </c:pivotFmt>
      <c:pivotFmt>
        <c:idx val="39"/>
      </c:pivotFmt>
      <c:pivotFmt>
        <c:idx val="40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41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42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</c:pivotFmt>
      <c:pivotFmt>
        <c:idx val="45"/>
      </c:pivotFmt>
      <c:pivotFmt>
        <c:idx val="46"/>
      </c:pivotFmt>
      <c:pivotFmt>
        <c:idx val="47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48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49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50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  <c:pivotFmt>
        <c:idx val="51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54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55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56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57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58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  <c:pivotFmt>
        <c:idx val="59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62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63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64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65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66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  <c:pivotFmt>
        <c:idx val="67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 sz="1400" b="1"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 sz="1400" b="1"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70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71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72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73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74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  <c:pivotFmt>
        <c:idx val="75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 sz="1400" b="1"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6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 sz="1400" b="1"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7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78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79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80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81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82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  <c:pivotFmt>
        <c:idx val="83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 sz="1400" b="1"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4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 sz="1400" b="1"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5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86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87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88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89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90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'RESUMES PAR CP ET ECART TYPE'!$D$4</c:f>
              <c:strCache>
                <c:ptCount val="1"/>
                <c:pt idx="0">
                  <c:v> EFF G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'RESUMES PAR CP ET ECART TYPE'!$A$5:$A$10</c:f>
              <c:strCache>
                <c:ptCount val="5"/>
                <c:pt idx="0">
                  <c:v>ACROSPORT</c:v>
                </c:pt>
                <c:pt idx="1">
                  <c:v>ARTS DU CIRQUE</c:v>
                </c:pt>
                <c:pt idx="2">
                  <c:v>DANSE</c:v>
                </c:pt>
                <c:pt idx="3">
                  <c:v>GYMNASTIQUE (SOL ET AGRES)</c:v>
                </c:pt>
                <c:pt idx="4">
                  <c:v>SAUT DE CHEVAL</c:v>
                </c:pt>
              </c:strCache>
            </c:strRef>
          </c:cat>
          <c:val>
            <c:numRef>
              <c:f>'RESUMES PAR CP ET ECART TYPE'!$D$5:$D$10</c:f>
              <c:numCache>
                <c:formatCode>General</c:formatCode>
                <c:ptCount val="5"/>
                <c:pt idx="0">
                  <c:v>472</c:v>
                </c:pt>
                <c:pt idx="1">
                  <c:v>16</c:v>
                </c:pt>
                <c:pt idx="2">
                  <c:v>28</c:v>
                </c:pt>
                <c:pt idx="3">
                  <c:v>53</c:v>
                </c:pt>
                <c:pt idx="4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90-4667-A92E-46CDF420129B}"/>
            </c:ext>
          </c:extLst>
        </c:ser>
        <c:ser>
          <c:idx val="3"/>
          <c:order val="3"/>
          <c:tx>
            <c:strRef>
              <c:f>'RESUMES PAR CP ET ECART TYPE'!$E$4</c:f>
              <c:strCache>
                <c:ptCount val="1"/>
                <c:pt idx="0">
                  <c:v> EFF F</c:v>
                </c:pt>
              </c:strCache>
            </c:strRef>
          </c:tx>
          <c:spPr>
            <a:solidFill>
              <a:srgbClr val="E06AC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'RESUMES PAR CP ET ECART TYPE'!$A$5:$A$10</c:f>
              <c:strCache>
                <c:ptCount val="5"/>
                <c:pt idx="0">
                  <c:v>ACROSPORT</c:v>
                </c:pt>
                <c:pt idx="1">
                  <c:v>ARTS DU CIRQUE</c:v>
                </c:pt>
                <c:pt idx="2">
                  <c:v>DANSE</c:v>
                </c:pt>
                <c:pt idx="3">
                  <c:v>GYMNASTIQUE (SOL ET AGRES)</c:v>
                </c:pt>
                <c:pt idx="4">
                  <c:v>SAUT DE CHEVAL</c:v>
                </c:pt>
              </c:strCache>
            </c:strRef>
          </c:cat>
          <c:val>
            <c:numRef>
              <c:f>'RESUMES PAR CP ET ECART TYPE'!$E$5:$E$10</c:f>
              <c:numCache>
                <c:formatCode>General</c:formatCode>
                <c:ptCount val="5"/>
                <c:pt idx="0">
                  <c:v>724</c:v>
                </c:pt>
                <c:pt idx="1">
                  <c:v>44</c:v>
                </c:pt>
                <c:pt idx="2">
                  <c:v>256</c:v>
                </c:pt>
                <c:pt idx="3">
                  <c:v>129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90-4667-A92E-46CDF42012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6089856"/>
        <c:axId val="197294272"/>
      </c:barChart>
      <c:lineChart>
        <c:grouping val="standard"/>
        <c:varyColors val="0"/>
        <c:ser>
          <c:idx val="0"/>
          <c:order val="0"/>
          <c:tx>
            <c:strRef>
              <c:f>'RESUMES PAR CP ET ECART TYPE'!$B$4</c:f>
              <c:strCache>
                <c:ptCount val="1"/>
                <c:pt idx="0">
                  <c:v> Moy G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diamond"/>
            <c:size val="7"/>
            <c:spPr>
              <a:solidFill>
                <a:srgbClr val="0070C0"/>
              </a:solidFill>
              <a:ln>
                <a:solidFill>
                  <a:srgbClr val="00B0F0"/>
                </a:solidFill>
              </a:ln>
            </c:spPr>
          </c:marker>
          <c:cat>
            <c:strRef>
              <c:f>'RESUMES PAR CP ET ECART TYPE'!$A$5:$A$10</c:f>
              <c:strCache>
                <c:ptCount val="5"/>
                <c:pt idx="0">
                  <c:v>ACROSPORT</c:v>
                </c:pt>
                <c:pt idx="1">
                  <c:v>ARTS DU CIRQUE</c:v>
                </c:pt>
                <c:pt idx="2">
                  <c:v>DANSE</c:v>
                </c:pt>
                <c:pt idx="3">
                  <c:v>GYMNASTIQUE (SOL ET AGRES)</c:v>
                </c:pt>
                <c:pt idx="4">
                  <c:v>SAUT DE CHEVAL</c:v>
                </c:pt>
              </c:strCache>
            </c:strRef>
          </c:cat>
          <c:val>
            <c:numRef>
              <c:f>'RESUMES PAR CP ET ECART TYPE'!$B$5:$B$10</c:f>
              <c:numCache>
                <c:formatCode>0.00</c:formatCode>
                <c:ptCount val="5"/>
                <c:pt idx="0">
                  <c:v>12.911349036402573</c:v>
                </c:pt>
                <c:pt idx="1">
                  <c:v>12.881249999999998</c:v>
                </c:pt>
                <c:pt idx="2">
                  <c:v>11.74074074074074</c:v>
                </c:pt>
                <c:pt idx="3">
                  <c:v>11.14423076923077</c:v>
                </c:pt>
                <c:pt idx="4">
                  <c:v>13.214285714285714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090-4667-A92E-46CDF420129B}"/>
            </c:ext>
          </c:extLst>
        </c:ser>
        <c:ser>
          <c:idx val="1"/>
          <c:order val="1"/>
          <c:tx>
            <c:strRef>
              <c:f>'RESUMES PAR CP ET ECART TYPE'!$C$4</c:f>
              <c:strCache>
                <c:ptCount val="1"/>
                <c:pt idx="0">
                  <c:v> Moy F</c:v>
                </c:pt>
              </c:strCache>
            </c:strRef>
          </c:tx>
          <c:spPr>
            <a:ln>
              <a:solidFill>
                <a:srgbClr val="FF99FF"/>
              </a:solidFill>
            </a:ln>
          </c:spPr>
          <c:marker>
            <c:symbol val="diamond"/>
            <c:size val="7"/>
            <c:spPr>
              <a:solidFill>
                <a:srgbClr val="D638BF"/>
              </a:solidFill>
              <a:ln>
                <a:solidFill>
                  <a:srgbClr val="FF99FF"/>
                </a:solidFill>
              </a:ln>
            </c:spPr>
          </c:marker>
          <c:cat>
            <c:strRef>
              <c:f>'RESUMES PAR CP ET ECART TYPE'!$A$5:$A$10</c:f>
              <c:strCache>
                <c:ptCount val="5"/>
                <c:pt idx="0">
                  <c:v>ACROSPORT</c:v>
                </c:pt>
                <c:pt idx="1">
                  <c:v>ARTS DU CIRQUE</c:v>
                </c:pt>
                <c:pt idx="2">
                  <c:v>DANSE</c:v>
                </c:pt>
                <c:pt idx="3">
                  <c:v>GYMNASTIQUE (SOL ET AGRES)</c:v>
                </c:pt>
                <c:pt idx="4">
                  <c:v>SAUT DE CHEVAL</c:v>
                </c:pt>
              </c:strCache>
            </c:strRef>
          </c:cat>
          <c:val>
            <c:numRef>
              <c:f>'RESUMES PAR CP ET ECART TYPE'!$C$5:$C$10</c:f>
              <c:numCache>
                <c:formatCode>0.00</c:formatCode>
                <c:ptCount val="5"/>
                <c:pt idx="0">
                  <c:v>13.346551724137932</c:v>
                </c:pt>
                <c:pt idx="1">
                  <c:v>13.665116279069771</c:v>
                </c:pt>
                <c:pt idx="2">
                  <c:v>14.024302788844611</c:v>
                </c:pt>
                <c:pt idx="3">
                  <c:v>12.759836065573765</c:v>
                </c:pt>
                <c:pt idx="4">
                  <c:v>13.5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090-4667-A92E-46CDF420129B}"/>
            </c:ext>
          </c:extLst>
        </c:ser>
        <c:ser>
          <c:idx val="4"/>
          <c:order val="4"/>
          <c:tx>
            <c:strRef>
              <c:f>'RESUMES PAR CP ET ECART TYPE'!$F$4</c:f>
              <c:strCache>
                <c:ptCount val="1"/>
                <c:pt idx="0">
                  <c:v> Moy Acad CP G</c:v>
                </c:pt>
              </c:strCache>
            </c:strRef>
          </c:tx>
          <c:spPr>
            <a:ln w="28575">
              <a:solidFill>
                <a:srgbClr val="00B0F0"/>
              </a:solidFill>
              <a:prstDash val="sysDot"/>
            </a:ln>
          </c:spPr>
          <c:marker>
            <c:symbol val="none"/>
          </c:marker>
          <c:cat>
            <c:strRef>
              <c:f>'RESUMES PAR CP ET ECART TYPE'!$A$5:$A$10</c:f>
              <c:strCache>
                <c:ptCount val="5"/>
                <c:pt idx="0">
                  <c:v>ACROSPORT</c:v>
                </c:pt>
                <c:pt idx="1">
                  <c:v>ARTS DU CIRQUE</c:v>
                </c:pt>
                <c:pt idx="2">
                  <c:v>DANSE</c:v>
                </c:pt>
                <c:pt idx="3">
                  <c:v>GYMNASTIQUE (SOL ET AGRES)</c:v>
                </c:pt>
                <c:pt idx="4">
                  <c:v>SAUT DE CHEVAL</c:v>
                </c:pt>
              </c:strCache>
            </c:strRef>
          </c:cat>
          <c:val>
            <c:numRef>
              <c:f>'RESUMES PAR CP ET ECART TYPE'!$F$5:$F$10</c:f>
              <c:numCache>
                <c:formatCode>0.00</c:formatCode>
                <c:ptCount val="5"/>
                <c:pt idx="0">
                  <c:v>12.73</c:v>
                </c:pt>
                <c:pt idx="1">
                  <c:v>12.73</c:v>
                </c:pt>
                <c:pt idx="2">
                  <c:v>12.73</c:v>
                </c:pt>
                <c:pt idx="3">
                  <c:v>12.73</c:v>
                </c:pt>
                <c:pt idx="4">
                  <c:v>12.73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090-4667-A92E-46CDF420129B}"/>
            </c:ext>
          </c:extLst>
        </c:ser>
        <c:ser>
          <c:idx val="5"/>
          <c:order val="5"/>
          <c:tx>
            <c:strRef>
              <c:f>'RESUMES PAR CP ET ECART TYPE'!$G$4</c:f>
              <c:strCache>
                <c:ptCount val="1"/>
                <c:pt idx="0">
                  <c:v> Moy Acad CP F</c:v>
                </c:pt>
              </c:strCache>
            </c:strRef>
          </c:tx>
          <c:spPr>
            <a:ln w="28575">
              <a:solidFill>
                <a:srgbClr val="E06ACF"/>
              </a:solidFill>
              <a:prstDash val="sysDot"/>
            </a:ln>
          </c:spPr>
          <c:marker>
            <c:symbol val="none"/>
          </c:marker>
          <c:cat>
            <c:strRef>
              <c:f>'RESUMES PAR CP ET ECART TYPE'!$A$5:$A$10</c:f>
              <c:strCache>
                <c:ptCount val="5"/>
                <c:pt idx="0">
                  <c:v>ACROSPORT</c:v>
                </c:pt>
                <c:pt idx="1">
                  <c:v>ARTS DU CIRQUE</c:v>
                </c:pt>
                <c:pt idx="2">
                  <c:v>DANSE</c:v>
                </c:pt>
                <c:pt idx="3">
                  <c:v>GYMNASTIQUE (SOL ET AGRES)</c:v>
                </c:pt>
                <c:pt idx="4">
                  <c:v>SAUT DE CHEVAL</c:v>
                </c:pt>
              </c:strCache>
            </c:strRef>
          </c:cat>
          <c:val>
            <c:numRef>
              <c:f>'RESUMES PAR CP ET ECART TYPE'!$G$5:$G$10</c:f>
              <c:numCache>
                <c:formatCode>0.00</c:formatCode>
                <c:ptCount val="5"/>
                <c:pt idx="0">
                  <c:v>13.45</c:v>
                </c:pt>
                <c:pt idx="1">
                  <c:v>13.45</c:v>
                </c:pt>
                <c:pt idx="2">
                  <c:v>13.45</c:v>
                </c:pt>
                <c:pt idx="3">
                  <c:v>13.45</c:v>
                </c:pt>
                <c:pt idx="4">
                  <c:v>13.45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090-4667-A92E-46CDF420129B}"/>
            </c:ext>
          </c:extLst>
        </c:ser>
        <c:ser>
          <c:idx val="6"/>
          <c:order val="6"/>
          <c:tx>
            <c:strRef>
              <c:f>'RESUMES PAR CP ET ECART TYPE'!$H$4</c:f>
              <c:strCache>
                <c:ptCount val="1"/>
                <c:pt idx="0">
                  <c:v> Moy Acad G</c:v>
                </c:pt>
              </c:strCache>
            </c:strRef>
          </c:tx>
          <c:spPr>
            <a:ln w="28575">
              <a:solidFill>
                <a:srgbClr val="00B0F0"/>
              </a:solidFill>
              <a:prstDash val="sysDash"/>
            </a:ln>
          </c:spPr>
          <c:marker>
            <c:symbol val="none"/>
          </c:marker>
          <c:cat>
            <c:strRef>
              <c:f>'RESUMES PAR CP ET ECART TYPE'!$A$5:$A$10</c:f>
              <c:strCache>
                <c:ptCount val="5"/>
                <c:pt idx="0">
                  <c:v>ACROSPORT</c:v>
                </c:pt>
                <c:pt idx="1">
                  <c:v>ARTS DU CIRQUE</c:v>
                </c:pt>
                <c:pt idx="2">
                  <c:v>DANSE</c:v>
                </c:pt>
                <c:pt idx="3">
                  <c:v>GYMNASTIQUE (SOL ET AGRES)</c:v>
                </c:pt>
                <c:pt idx="4">
                  <c:v>SAUT DE CHEVAL</c:v>
                </c:pt>
              </c:strCache>
            </c:strRef>
          </c:cat>
          <c:val>
            <c:numRef>
              <c:f>'RESUMES PAR CP ET ECART TYPE'!$H$5:$H$10</c:f>
              <c:numCache>
                <c:formatCode>0.00</c:formatCode>
                <c:ptCount val="5"/>
                <c:pt idx="0">
                  <c:v>13.13689925598233</c:v>
                </c:pt>
                <c:pt idx="1">
                  <c:v>13.13689925598233</c:v>
                </c:pt>
                <c:pt idx="2">
                  <c:v>13.13689925598233</c:v>
                </c:pt>
                <c:pt idx="3">
                  <c:v>13.13689925598233</c:v>
                </c:pt>
                <c:pt idx="4">
                  <c:v>13.13689925598233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9090-4667-A92E-46CDF420129B}"/>
            </c:ext>
          </c:extLst>
        </c:ser>
        <c:ser>
          <c:idx val="7"/>
          <c:order val="7"/>
          <c:tx>
            <c:strRef>
              <c:f>'RESUMES PAR CP ET ECART TYPE'!$I$4</c:f>
              <c:strCache>
                <c:ptCount val="1"/>
                <c:pt idx="0">
                  <c:v> Moy Acad F</c:v>
                </c:pt>
              </c:strCache>
            </c:strRef>
          </c:tx>
          <c:spPr>
            <a:ln w="28575">
              <a:solidFill>
                <a:srgbClr val="D638BF"/>
              </a:solidFill>
              <a:prstDash val="sysDash"/>
            </a:ln>
          </c:spPr>
          <c:marker>
            <c:symbol val="none"/>
          </c:marker>
          <c:cat>
            <c:strRef>
              <c:f>'RESUMES PAR CP ET ECART TYPE'!$A$5:$A$10</c:f>
              <c:strCache>
                <c:ptCount val="5"/>
                <c:pt idx="0">
                  <c:v>ACROSPORT</c:v>
                </c:pt>
                <c:pt idx="1">
                  <c:v>ARTS DU CIRQUE</c:v>
                </c:pt>
                <c:pt idx="2">
                  <c:v>DANSE</c:v>
                </c:pt>
                <c:pt idx="3">
                  <c:v>GYMNASTIQUE (SOL ET AGRES)</c:v>
                </c:pt>
                <c:pt idx="4">
                  <c:v>SAUT DE CHEVAL</c:v>
                </c:pt>
              </c:strCache>
            </c:strRef>
          </c:cat>
          <c:val>
            <c:numRef>
              <c:f>'RESUMES PAR CP ET ECART TYPE'!$I$5:$I$10</c:f>
              <c:numCache>
                <c:formatCode>0.00</c:formatCode>
                <c:ptCount val="5"/>
                <c:pt idx="0">
                  <c:v>12.599160978384541</c:v>
                </c:pt>
                <c:pt idx="1">
                  <c:v>12.599160978384541</c:v>
                </c:pt>
                <c:pt idx="2">
                  <c:v>12.599160978384541</c:v>
                </c:pt>
                <c:pt idx="3">
                  <c:v>12.599160978384541</c:v>
                </c:pt>
                <c:pt idx="4">
                  <c:v>12.599160978384541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9090-4667-A92E-46CDF42012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090368"/>
        <c:axId val="197294848"/>
      </c:lineChart>
      <c:catAx>
        <c:axId val="196089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7294272"/>
        <c:crosses val="autoZero"/>
        <c:auto val="1"/>
        <c:lblAlgn val="ctr"/>
        <c:lblOffset val="100"/>
        <c:noMultiLvlLbl val="0"/>
      </c:catAx>
      <c:valAx>
        <c:axId val="197294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6089856"/>
        <c:crosses val="autoZero"/>
        <c:crossBetween val="between"/>
      </c:valAx>
      <c:valAx>
        <c:axId val="197294848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crossAx val="196090368"/>
        <c:crosses val="max"/>
        <c:crossBetween val="between"/>
      </c:valAx>
      <c:catAx>
        <c:axId val="1960903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7294848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1.5471152191836493E-2"/>
          <c:y val="0.90376265841021375"/>
          <c:w val="0.96905754145055178"/>
          <c:h val="7.9069996489959701E-2"/>
        </c:manualLayout>
      </c:layout>
      <c:overlay val="0"/>
    </c:legend>
    <c:plotVisOnly val="1"/>
    <c:dispBlanksAs val="gap"/>
    <c:showDLblsOverMax val="0"/>
  </c:chart>
  <c:spPr>
    <a:solidFill>
      <a:sysClr val="window" lastClr="FFFFFF"/>
    </a:solidFill>
    <a:ln w="6350"/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pro.xlsm]RESUMES PAR CP ET ECART TYPE!Tableau croisé dynamique14</c:name>
    <c:fmtId val="28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'RESUMES PAR CP ET ECART TYPE'!$B$30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'RESUMES PAR CP ET ECART TYPE'!$A$31:$A$36</c:f>
              <c:strCache>
                <c:ptCount val="5"/>
                <c:pt idx="0">
                  <c:v>ACROSPORT</c:v>
                </c:pt>
                <c:pt idx="1">
                  <c:v>CIRQUE</c:v>
                </c:pt>
                <c:pt idx="2">
                  <c:v>DANSE</c:v>
                </c:pt>
                <c:pt idx="3">
                  <c:v>GYM(SOL ET AGRES)</c:v>
                </c:pt>
                <c:pt idx="4">
                  <c:v>SAUT DE CHEVAL</c:v>
                </c:pt>
              </c:strCache>
            </c:strRef>
          </c:cat>
          <c:val>
            <c:numRef>
              <c:f>'RESUMES PAR CP ET ECART TYPE'!$B$31:$B$36</c:f>
              <c:numCache>
                <c:formatCode>0.00</c:formatCode>
                <c:ptCount val="5"/>
                <c:pt idx="0">
                  <c:v>0.29191406894276817</c:v>
                </c:pt>
                <c:pt idx="1">
                  <c:v>0.30476190476190368</c:v>
                </c:pt>
                <c:pt idx="2">
                  <c:v>0.30208333333333393</c:v>
                </c:pt>
                <c:pt idx="3">
                  <c:v>-0.16800656275635717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75-4AAC-AA8D-D8100E626C01}"/>
            </c:ext>
          </c:extLst>
        </c:ser>
        <c:ser>
          <c:idx val="1"/>
          <c:order val="1"/>
          <c:tx>
            <c:strRef>
              <c:f>'RESUMES PAR CP ET ECART TYPE'!$C$30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'RESUMES PAR CP ET ECART TYPE'!$A$31:$A$36</c:f>
              <c:strCache>
                <c:ptCount val="5"/>
                <c:pt idx="0">
                  <c:v>ACROSPORT</c:v>
                </c:pt>
                <c:pt idx="1">
                  <c:v>CIRQUE</c:v>
                </c:pt>
                <c:pt idx="2">
                  <c:v>DANSE</c:v>
                </c:pt>
                <c:pt idx="3">
                  <c:v>GYM(SOL ET AGRES)</c:v>
                </c:pt>
                <c:pt idx="4">
                  <c:v>SAUT DE CHEVAL</c:v>
                </c:pt>
              </c:strCache>
            </c:strRef>
          </c:cat>
          <c:val>
            <c:numRef>
              <c:f>'RESUMES PAR CP ET ECART TYPE'!$C$31:$C$36</c:f>
              <c:numCache>
                <c:formatCode>0.00</c:formatCode>
                <c:ptCount val="5"/>
                <c:pt idx="0">
                  <c:v>-0.25504439063761097</c:v>
                </c:pt>
                <c:pt idx="1">
                  <c:v>0</c:v>
                </c:pt>
                <c:pt idx="3">
                  <c:v>-0.76638238050609608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75-4AAC-AA8D-D8100E626C01}"/>
            </c:ext>
          </c:extLst>
        </c:ser>
        <c:ser>
          <c:idx val="2"/>
          <c:order val="2"/>
          <c:tx>
            <c:strRef>
              <c:f>'RESUMES PAR CP ET ECART TYPE'!$D$30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'RESUMES PAR CP ET ECART TYPE'!$A$31:$A$36</c:f>
              <c:strCache>
                <c:ptCount val="5"/>
                <c:pt idx="0">
                  <c:v>ACROSPORT</c:v>
                </c:pt>
                <c:pt idx="1">
                  <c:v>CIRQUE</c:v>
                </c:pt>
                <c:pt idx="2">
                  <c:v>DANSE</c:v>
                </c:pt>
                <c:pt idx="3">
                  <c:v>GYM(SOL ET AGRES)</c:v>
                </c:pt>
                <c:pt idx="4">
                  <c:v>SAUT DE CHEVAL</c:v>
                </c:pt>
              </c:strCache>
            </c:strRef>
          </c:cat>
          <c:val>
            <c:numRef>
              <c:f>'RESUMES PAR CP ET ECART TYPE'!$D$31:$D$36</c:f>
              <c:numCache>
                <c:formatCode>0.00</c:formatCode>
                <c:ptCount val="5"/>
                <c:pt idx="0">
                  <c:v>-0.89433426089889956</c:v>
                </c:pt>
                <c:pt idx="1">
                  <c:v>-1.495000000000001</c:v>
                </c:pt>
                <c:pt idx="3">
                  <c:v>-0.20457106274007586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75-4AAC-AA8D-D8100E626C01}"/>
            </c:ext>
          </c:extLst>
        </c:ser>
        <c:ser>
          <c:idx val="3"/>
          <c:order val="3"/>
          <c:tx>
            <c:strRef>
              <c:f>'RESUMES PAR CP ET ECART TYPE'!$E$30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'RESUMES PAR CP ET ECART TYPE'!$A$31:$A$36</c:f>
              <c:strCache>
                <c:ptCount val="5"/>
                <c:pt idx="0">
                  <c:v>ACROSPORT</c:v>
                </c:pt>
                <c:pt idx="1">
                  <c:v>CIRQUE</c:v>
                </c:pt>
                <c:pt idx="2">
                  <c:v>DANSE</c:v>
                </c:pt>
                <c:pt idx="3">
                  <c:v>GYM(SOL ET AGRES)</c:v>
                </c:pt>
                <c:pt idx="4">
                  <c:v>SAUT DE CHEVAL</c:v>
                </c:pt>
              </c:strCache>
            </c:strRef>
          </c:cat>
          <c:val>
            <c:numRef>
              <c:f>'RESUMES PAR CP ET ECART TYPE'!$E$31:$E$36</c:f>
              <c:numCache>
                <c:formatCode>0.00</c:formatCode>
                <c:ptCount val="5"/>
                <c:pt idx="0">
                  <c:v>0.40000000000000036</c:v>
                </c:pt>
                <c:pt idx="1">
                  <c:v>0</c:v>
                </c:pt>
                <c:pt idx="3">
                  <c:v>0.29999999999999893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675-4AAC-AA8D-D8100E626C01}"/>
            </c:ext>
          </c:extLst>
        </c:ser>
        <c:ser>
          <c:idx val="4"/>
          <c:order val="4"/>
          <c:tx>
            <c:strRef>
              <c:f>'RESUMES PAR CP ET ECART TYPE'!$F$30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'RESUMES PAR CP ET ECART TYPE'!$A$31:$A$36</c:f>
              <c:strCache>
                <c:ptCount val="5"/>
                <c:pt idx="0">
                  <c:v>ACROSPORT</c:v>
                </c:pt>
                <c:pt idx="1">
                  <c:v>CIRQUE</c:v>
                </c:pt>
                <c:pt idx="2">
                  <c:v>DANSE</c:v>
                </c:pt>
                <c:pt idx="3">
                  <c:v>GYM(SOL ET AGRES)</c:v>
                </c:pt>
                <c:pt idx="4">
                  <c:v>SAUT DE CHEVAL</c:v>
                </c:pt>
              </c:strCache>
            </c:strRef>
          </c:cat>
          <c:val>
            <c:numRef>
              <c:f>'RESUMES PAR CP ET ECART TYPE'!$F$31:$F$36</c:f>
              <c:numCache>
                <c:formatCode>0.00</c:formatCode>
                <c:ptCount val="5"/>
                <c:pt idx="0">
                  <c:v>0.21494769015335535</c:v>
                </c:pt>
                <c:pt idx="1">
                  <c:v>-3.1739403453689157</c:v>
                </c:pt>
                <c:pt idx="2">
                  <c:v>4.0607594936708882</c:v>
                </c:pt>
                <c:pt idx="3">
                  <c:v>-0.91092532662111658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675-4AAC-AA8D-D8100E626C01}"/>
            </c:ext>
          </c:extLst>
        </c:ser>
        <c:ser>
          <c:idx val="5"/>
          <c:order val="5"/>
          <c:tx>
            <c:strRef>
              <c:f>'RESUMES PAR CP ET ECART TYPE'!$G$30</c:f>
              <c:strCache>
                <c:ptCount val="1"/>
                <c:pt idx="0">
                  <c:v> 2014</c:v>
                </c:pt>
              </c:strCache>
            </c:strRef>
          </c:tx>
          <c:invertIfNegative val="0"/>
          <c:cat>
            <c:strRef>
              <c:f>'RESUMES PAR CP ET ECART TYPE'!$A$31:$A$36</c:f>
              <c:strCache>
                <c:ptCount val="5"/>
                <c:pt idx="0">
                  <c:v>ACROSPORT</c:v>
                </c:pt>
                <c:pt idx="1">
                  <c:v>CIRQUE</c:v>
                </c:pt>
                <c:pt idx="2">
                  <c:v>DANSE</c:v>
                </c:pt>
                <c:pt idx="3">
                  <c:v>GYM(SOL ET AGRES)</c:v>
                </c:pt>
                <c:pt idx="4">
                  <c:v>SAUT DE CHEVAL</c:v>
                </c:pt>
              </c:strCache>
            </c:strRef>
          </c:cat>
          <c:val>
            <c:numRef>
              <c:f>'RESUMES PAR CP ET ECART TYPE'!$G$31:$G$36</c:f>
              <c:numCache>
                <c:formatCode>0.00</c:formatCode>
                <c:ptCount val="5"/>
                <c:pt idx="0">
                  <c:v>0.11687926384261615</c:v>
                </c:pt>
                <c:pt idx="1">
                  <c:v>-1.3392857142857135</c:v>
                </c:pt>
                <c:pt idx="2">
                  <c:v>0.63328719723182481</c:v>
                </c:pt>
                <c:pt idx="3">
                  <c:v>-0.92565710039937166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675-4AAC-AA8D-D8100E626C01}"/>
            </c:ext>
          </c:extLst>
        </c:ser>
        <c:ser>
          <c:idx val="6"/>
          <c:order val="6"/>
          <c:tx>
            <c:strRef>
              <c:f>'RESUMES PAR CP ET ECART TYPE'!$H$30</c:f>
              <c:strCache>
                <c:ptCount val="1"/>
                <c:pt idx="0">
                  <c:v> 2015</c:v>
                </c:pt>
              </c:strCache>
            </c:strRef>
          </c:tx>
          <c:invertIfNegative val="0"/>
          <c:cat>
            <c:strRef>
              <c:f>'RESUMES PAR CP ET ECART TYPE'!$A$31:$A$36</c:f>
              <c:strCache>
                <c:ptCount val="5"/>
                <c:pt idx="0">
                  <c:v>ACROSPORT</c:v>
                </c:pt>
                <c:pt idx="1">
                  <c:v>CIRQUE</c:v>
                </c:pt>
                <c:pt idx="2">
                  <c:v>DANSE</c:v>
                </c:pt>
                <c:pt idx="3">
                  <c:v>GYM(SOL ET AGRES)</c:v>
                </c:pt>
                <c:pt idx="4">
                  <c:v>SAUT DE CHEVAL</c:v>
                </c:pt>
              </c:strCache>
            </c:strRef>
          </c:cat>
          <c:val>
            <c:numRef>
              <c:f>'RESUMES PAR CP ET ECART TYPE'!$H$31:$H$36</c:f>
              <c:numCache>
                <c:formatCode>0.00</c:formatCode>
                <c:ptCount val="5"/>
                <c:pt idx="0">
                  <c:v>-0.42449229691876589</c:v>
                </c:pt>
                <c:pt idx="1">
                  <c:v>-0.38428571428571168</c:v>
                </c:pt>
                <c:pt idx="2">
                  <c:v>-0.16060377358490463</c:v>
                </c:pt>
                <c:pt idx="3">
                  <c:v>-1.1146921975662121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675-4AAC-AA8D-D8100E626C01}"/>
            </c:ext>
          </c:extLst>
        </c:ser>
        <c:ser>
          <c:idx val="7"/>
          <c:order val="7"/>
          <c:tx>
            <c:strRef>
              <c:f>'RESUMES PAR CP ET ECART TYPE'!$I$30</c:f>
              <c:strCache>
                <c:ptCount val="1"/>
                <c:pt idx="0">
                  <c:v> 2016</c:v>
                </c:pt>
              </c:strCache>
            </c:strRef>
          </c:tx>
          <c:invertIfNegative val="0"/>
          <c:cat>
            <c:strRef>
              <c:f>'RESUMES PAR CP ET ECART TYPE'!$A$31:$A$36</c:f>
              <c:strCache>
                <c:ptCount val="5"/>
                <c:pt idx="0">
                  <c:v>ACROSPORT</c:v>
                </c:pt>
                <c:pt idx="1">
                  <c:v>CIRQUE</c:v>
                </c:pt>
                <c:pt idx="2">
                  <c:v>DANSE</c:v>
                </c:pt>
                <c:pt idx="3">
                  <c:v>GYM(SOL ET AGRES)</c:v>
                </c:pt>
                <c:pt idx="4">
                  <c:v>SAUT DE CHEVAL</c:v>
                </c:pt>
              </c:strCache>
            </c:strRef>
          </c:cat>
          <c:val>
            <c:numRef>
              <c:f>'RESUMES PAR CP ET ECART TYPE'!$I$31:$I$36</c:f>
              <c:numCache>
                <c:formatCode>0.00</c:formatCode>
                <c:ptCount val="5"/>
                <c:pt idx="0">
                  <c:v>-0.35119764981070922</c:v>
                </c:pt>
                <c:pt idx="1">
                  <c:v>0</c:v>
                </c:pt>
                <c:pt idx="2">
                  <c:v>0.31049205935954305</c:v>
                </c:pt>
                <c:pt idx="3">
                  <c:v>1.9951724137931013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675-4AAC-AA8D-D8100E626C01}"/>
            </c:ext>
          </c:extLst>
        </c:ser>
        <c:ser>
          <c:idx val="8"/>
          <c:order val="8"/>
          <c:tx>
            <c:strRef>
              <c:f>'RESUMES PAR CP ET ECART TYPE'!$J$30</c:f>
              <c:strCache>
                <c:ptCount val="1"/>
                <c:pt idx="0">
                  <c:v> 2017</c:v>
                </c:pt>
              </c:strCache>
            </c:strRef>
          </c:tx>
          <c:invertIfNegative val="0"/>
          <c:cat>
            <c:strRef>
              <c:f>'RESUMES PAR CP ET ECART TYPE'!$A$31:$A$36</c:f>
              <c:strCache>
                <c:ptCount val="5"/>
                <c:pt idx="0">
                  <c:v>ACROSPORT</c:v>
                </c:pt>
                <c:pt idx="1">
                  <c:v>CIRQUE</c:v>
                </c:pt>
                <c:pt idx="2">
                  <c:v>DANSE</c:v>
                </c:pt>
                <c:pt idx="3">
                  <c:v>GYM(SOL ET AGRES)</c:v>
                </c:pt>
                <c:pt idx="4">
                  <c:v>SAUT DE CHEVAL</c:v>
                </c:pt>
              </c:strCache>
            </c:strRef>
          </c:cat>
          <c:val>
            <c:numRef>
              <c:f>'RESUMES PAR CP ET ECART TYPE'!$J$31:$J$36</c:f>
              <c:numCache>
                <c:formatCode>0.00</c:formatCode>
                <c:ptCount val="5"/>
                <c:pt idx="0">
                  <c:v>0.43520268773535875</c:v>
                </c:pt>
                <c:pt idx="1">
                  <c:v>0.78386627906977324</c:v>
                </c:pt>
                <c:pt idx="2">
                  <c:v>2.283562048103871</c:v>
                </c:pt>
                <c:pt idx="3">
                  <c:v>1.615605296342995</c:v>
                </c:pt>
                <c:pt idx="4">
                  <c:v>0.28571428571428648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675-4AAC-AA8D-D8100E626C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6087808"/>
        <c:axId val="197292544"/>
      </c:barChart>
      <c:catAx>
        <c:axId val="1960878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7292544"/>
        <c:crosses val="autoZero"/>
        <c:auto val="1"/>
        <c:lblAlgn val="ctr"/>
        <c:lblOffset val="100"/>
        <c:noMultiLvlLbl val="0"/>
      </c:catAx>
      <c:valAx>
        <c:axId val="197292544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9608780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legend>
      <c:legendPos val="t"/>
      <c:overlay val="0"/>
    </c:legend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dynamique1</c:name>
    <c:fmtId val="37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EFFECTIFS'!$B$3:$B$4</c:f>
              <c:strCache>
                <c:ptCount val="1"/>
                <c:pt idx="0">
                  <c:v>ACROSPORT</c:v>
                </c:pt>
              </c:strCache>
            </c:strRef>
          </c:tx>
          <c:cat>
            <c:strRef>
              <c:f>'TCD MOYENNES ET EFFECTIFS'!$A$5:$A$15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EFFECTIFS'!$B$5:$B$15</c:f>
              <c:numCache>
                <c:formatCode>0.00</c:formatCode>
                <c:ptCount val="11"/>
                <c:pt idx="0">
                  <c:v>12.65</c:v>
                </c:pt>
                <c:pt idx="1">
                  <c:v>13.39</c:v>
                </c:pt>
                <c:pt idx="2">
                  <c:v>13.297340425531916</c:v>
                </c:pt>
                <c:pt idx="3">
                  <c:v>13.016384180790961</c:v>
                </c:pt>
                <c:pt idx="4">
                  <c:v>11.923631840796013</c:v>
                </c:pt>
                <c:pt idx="5">
                  <c:v>13</c:v>
                </c:pt>
                <c:pt idx="6">
                  <c:v>13.203807106598981</c:v>
                </c:pt>
                <c:pt idx="7">
                  <c:v>13.3717277486911</c:v>
                </c:pt>
                <c:pt idx="8">
                  <c:v>13.002678571428575</c:v>
                </c:pt>
                <c:pt idx="9">
                  <c:v>13.550523560209417</c:v>
                </c:pt>
                <c:pt idx="10">
                  <c:v>13.346551724137932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C2A-4230-B681-A9051F21C0A8}"/>
            </c:ext>
          </c:extLst>
        </c:ser>
        <c:ser>
          <c:idx val="1"/>
          <c:order val="1"/>
          <c:tx>
            <c:strRef>
              <c:f>'TCD MOYENNES ET EFFECTIFS'!$C$3:$C$4</c:f>
              <c:strCache>
                <c:ptCount val="1"/>
                <c:pt idx="0">
                  <c:v>ARTS DU CIRQUE</c:v>
                </c:pt>
              </c:strCache>
            </c:strRef>
          </c:tx>
          <c:cat>
            <c:strRef>
              <c:f>'TCD MOYENNES ET EFFECTIFS'!$A$5:$A$15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EFFECTIFS'!$C$5:$C$15</c:f>
              <c:numCache>
                <c:formatCode>0.00</c:formatCode>
                <c:ptCount val="11"/>
                <c:pt idx="0">
                  <c:v>12.61</c:v>
                </c:pt>
                <c:pt idx="1">
                  <c:v>13.29</c:v>
                </c:pt>
                <c:pt idx="2">
                  <c:v>12.304761904761904</c:v>
                </c:pt>
                <c:pt idx="3">
                  <c:v>11.78</c:v>
                </c:pt>
                <c:pt idx="4">
                  <c:v>13.404999999999999</c:v>
                </c:pt>
                <c:pt idx="5">
                  <c:v>11.7</c:v>
                </c:pt>
                <c:pt idx="6">
                  <c:v>10.907692307692308</c:v>
                </c:pt>
                <c:pt idx="7">
                  <c:v>11.535714285714286</c:v>
                </c:pt>
                <c:pt idx="8">
                  <c:v>12.535714285714286</c:v>
                </c:pt>
                <c:pt idx="9">
                  <c:v>13.069565217391302</c:v>
                </c:pt>
                <c:pt idx="10">
                  <c:v>13.665116279069771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C2A-4230-B681-A9051F21C0A8}"/>
            </c:ext>
          </c:extLst>
        </c:ser>
        <c:ser>
          <c:idx val="2"/>
          <c:order val="2"/>
          <c:tx>
            <c:strRef>
              <c:f>'TCD MOYENNES ET EFFECTIFS'!$D$3:$D$4</c:f>
              <c:strCache>
                <c:ptCount val="1"/>
                <c:pt idx="0">
                  <c:v>DANSE</c:v>
                </c:pt>
              </c:strCache>
            </c:strRef>
          </c:tx>
          <c:cat>
            <c:strRef>
              <c:f>'TCD MOYENNES ET EFFECTIFS'!$A$5:$A$15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EFFECTIFS'!$D$5:$D$15</c:f>
              <c:numCache>
                <c:formatCode>0.00</c:formatCode>
                <c:ptCount val="11"/>
                <c:pt idx="0">
                  <c:v>14.07</c:v>
                </c:pt>
                <c:pt idx="1">
                  <c:v>12.52</c:v>
                </c:pt>
                <c:pt idx="2">
                  <c:v>13.364583333333334</c:v>
                </c:pt>
                <c:pt idx="3">
                  <c:v>13.588000000000001</c:v>
                </c:pt>
                <c:pt idx="4">
                  <c:v>13.645833333333334</c:v>
                </c:pt>
                <c:pt idx="6">
                  <c:v>13.260759493670887</c:v>
                </c:pt>
                <c:pt idx="7">
                  <c:v>14.253287197231824</c:v>
                </c:pt>
                <c:pt idx="8">
                  <c:v>12.983396226415095</c:v>
                </c:pt>
                <c:pt idx="9">
                  <c:v>13.701796407185631</c:v>
                </c:pt>
                <c:pt idx="10">
                  <c:v>14.024302788844611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C2A-4230-B681-A9051F21C0A8}"/>
            </c:ext>
          </c:extLst>
        </c:ser>
        <c:ser>
          <c:idx val="3"/>
          <c:order val="3"/>
          <c:tx>
            <c:strRef>
              <c:f>'TCD MOYENNES ET EFFECTIFS'!$E$3:$E$4</c:f>
              <c:strCache>
                <c:ptCount val="1"/>
                <c:pt idx="0">
                  <c:v>GYMNASTIQUE (SOL ET AGRES)</c:v>
                </c:pt>
              </c:strCache>
            </c:strRef>
          </c:tx>
          <c:cat>
            <c:strRef>
              <c:f>'TCD MOYENNES ET EFFECTIFS'!$A$5:$A$15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EFFECTIFS'!$E$5:$E$15</c:f>
              <c:numCache>
                <c:formatCode>0.00</c:formatCode>
                <c:ptCount val="11"/>
                <c:pt idx="0">
                  <c:v>12.42</c:v>
                </c:pt>
                <c:pt idx="1">
                  <c:v>12.68</c:v>
                </c:pt>
                <c:pt idx="2">
                  <c:v>11.906521739130437</c:v>
                </c:pt>
                <c:pt idx="3">
                  <c:v>11.864545454545453</c:v>
                </c:pt>
                <c:pt idx="4">
                  <c:v>11.98909090909091</c:v>
                </c:pt>
                <c:pt idx="5">
                  <c:v>12.6</c:v>
                </c:pt>
                <c:pt idx="6">
                  <c:v>10.410679611650487</c:v>
                </c:pt>
                <c:pt idx="7">
                  <c:v>12.264432989690718</c:v>
                </c:pt>
                <c:pt idx="8">
                  <c:v>11.792125984251969</c:v>
                </c:pt>
                <c:pt idx="9">
                  <c:v>12.195172413793101</c:v>
                </c:pt>
                <c:pt idx="10">
                  <c:v>12.759836065573765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C2A-4230-B681-A9051F21C0A8}"/>
            </c:ext>
          </c:extLst>
        </c:ser>
        <c:ser>
          <c:idx val="4"/>
          <c:order val="4"/>
          <c:tx>
            <c:strRef>
              <c:f>'TCD MOYENNES ET EFFECTIFS'!$F$3:$F$4</c:f>
              <c:strCache>
                <c:ptCount val="1"/>
                <c:pt idx="0">
                  <c:v>SAUT DE CHEVAL</c:v>
                </c:pt>
              </c:strCache>
            </c:strRef>
          </c:tx>
          <c:cat>
            <c:strRef>
              <c:f>'TCD MOYENNES ET EFFECTIFS'!$A$5:$A$15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EFFECTIFS'!$F$5:$F$15</c:f>
              <c:numCache>
                <c:formatCode>General</c:formatCode>
                <c:ptCount val="11"/>
                <c:pt idx="9" formatCode="0.00">
                  <c:v>0</c:v>
                </c:pt>
                <c:pt idx="10" formatCode="0.00">
                  <c:v>13.5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C2A-4230-B681-A9051F21C0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562304"/>
        <c:axId val="198615616"/>
      </c:lineChart>
      <c:catAx>
        <c:axId val="1985623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5616"/>
        <c:crosses val="autoZero"/>
        <c:auto val="1"/>
        <c:lblAlgn val="ctr"/>
        <c:lblOffset val="100"/>
        <c:noMultiLvlLbl val="0"/>
      </c:catAx>
      <c:valAx>
        <c:axId val="198615616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9856230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dynamique9</c:name>
    <c:fmtId val="52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  <c:pivotFmt>
        <c:idx val="137"/>
      </c:pivotFmt>
      <c:pivotFmt>
        <c:idx val="138"/>
      </c:pivotFmt>
      <c:pivotFmt>
        <c:idx val="139"/>
      </c:pivotFmt>
      <c:pivotFmt>
        <c:idx val="140"/>
      </c:pivotFmt>
      <c:pivotFmt>
        <c:idx val="141"/>
      </c:pivotFmt>
      <c:pivotFmt>
        <c:idx val="142"/>
      </c:pivotFmt>
      <c:pivotFmt>
        <c:idx val="143"/>
      </c:pivotFmt>
      <c:pivotFmt>
        <c:idx val="144"/>
      </c:pivotFmt>
      <c:pivotFmt>
        <c:idx val="145"/>
      </c:pivotFmt>
      <c:pivotFmt>
        <c:idx val="146"/>
      </c:pivotFmt>
      <c:pivotFmt>
        <c:idx val="147"/>
      </c:pivotFmt>
      <c:pivotFmt>
        <c:idx val="148"/>
      </c:pivotFmt>
      <c:pivotFmt>
        <c:idx val="149"/>
      </c:pivotFmt>
      <c:pivotFmt>
        <c:idx val="150"/>
      </c:pivotFmt>
      <c:pivotFmt>
        <c:idx val="151"/>
      </c:pivotFmt>
      <c:pivotFmt>
        <c:idx val="152"/>
      </c:pivotFmt>
      <c:pivotFmt>
        <c:idx val="153"/>
      </c:pivotFmt>
      <c:pivotFmt>
        <c:idx val="154"/>
      </c:pivotFmt>
      <c:pivotFmt>
        <c:idx val="155"/>
      </c:pivotFmt>
      <c:pivotFmt>
        <c:idx val="156"/>
      </c:pivotFmt>
      <c:pivotFmt>
        <c:idx val="157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EFFECTIFS'!$B$43:$B$44</c:f>
              <c:strCache>
                <c:ptCount val="1"/>
                <c:pt idx="0">
                  <c:v>ACROSPORT</c:v>
                </c:pt>
              </c:strCache>
            </c:strRef>
          </c:tx>
          <c:cat>
            <c:strRef>
              <c:f>'TCD MOYENNES ET EFFECTIFS'!$A$45:$A$55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EFFECTIFS'!$B$45:$B$55</c:f>
              <c:numCache>
                <c:formatCode>General</c:formatCode>
                <c:ptCount val="11"/>
                <c:pt idx="0">
                  <c:v>211</c:v>
                </c:pt>
                <c:pt idx="1">
                  <c:v>169</c:v>
                </c:pt>
                <c:pt idx="2">
                  <c:v>191</c:v>
                </c:pt>
                <c:pt idx="3">
                  <c:v>181</c:v>
                </c:pt>
                <c:pt idx="4">
                  <c:v>423</c:v>
                </c:pt>
                <c:pt idx="5">
                  <c:v>419</c:v>
                </c:pt>
                <c:pt idx="6">
                  <c:v>407</c:v>
                </c:pt>
                <c:pt idx="7">
                  <c:v>590</c:v>
                </c:pt>
                <c:pt idx="8">
                  <c:v>694</c:v>
                </c:pt>
                <c:pt idx="9">
                  <c:v>803</c:v>
                </c:pt>
                <c:pt idx="10">
                  <c:v>724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D84-4EEA-B9F5-CE01669F0ADF}"/>
            </c:ext>
          </c:extLst>
        </c:ser>
        <c:ser>
          <c:idx val="1"/>
          <c:order val="1"/>
          <c:tx>
            <c:strRef>
              <c:f>'TCD MOYENNES ET EFFECTIFS'!$C$43:$C$44</c:f>
              <c:strCache>
                <c:ptCount val="1"/>
                <c:pt idx="0">
                  <c:v>ARTS DU CIRQUE</c:v>
                </c:pt>
              </c:strCache>
            </c:strRef>
          </c:tx>
          <c:cat>
            <c:strRef>
              <c:f>'TCD MOYENNES ET EFFECTIFS'!$A$45:$A$55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EFFECTIFS'!$C$45:$C$55</c:f>
              <c:numCache>
                <c:formatCode>General</c:formatCode>
                <c:ptCount val="11"/>
                <c:pt idx="0">
                  <c:v>18</c:v>
                </c:pt>
                <c:pt idx="1">
                  <c:v>34</c:v>
                </c:pt>
                <c:pt idx="2">
                  <c:v>21</c:v>
                </c:pt>
                <c:pt idx="3">
                  <c:v>25</c:v>
                </c:pt>
                <c:pt idx="4">
                  <c:v>20</c:v>
                </c:pt>
                <c:pt idx="5">
                  <c:v>66</c:v>
                </c:pt>
                <c:pt idx="6">
                  <c:v>67</c:v>
                </c:pt>
                <c:pt idx="7">
                  <c:v>30</c:v>
                </c:pt>
                <c:pt idx="8">
                  <c:v>46</c:v>
                </c:pt>
                <c:pt idx="9">
                  <c:v>26</c:v>
                </c:pt>
                <c:pt idx="10">
                  <c:v>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D84-4EEA-B9F5-CE01669F0ADF}"/>
            </c:ext>
          </c:extLst>
        </c:ser>
        <c:ser>
          <c:idx val="2"/>
          <c:order val="2"/>
          <c:tx>
            <c:strRef>
              <c:f>'TCD MOYENNES ET EFFECTIFS'!$D$43:$D$44</c:f>
              <c:strCache>
                <c:ptCount val="1"/>
                <c:pt idx="0">
                  <c:v>DANSE</c:v>
                </c:pt>
              </c:strCache>
            </c:strRef>
          </c:tx>
          <c:cat>
            <c:strRef>
              <c:f>'TCD MOYENNES ET EFFECTIFS'!$A$45:$A$55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EFFECTIFS'!$D$45:$D$55</c:f>
              <c:numCache>
                <c:formatCode>General</c:formatCode>
                <c:ptCount val="11"/>
                <c:pt idx="0">
                  <c:v>37</c:v>
                </c:pt>
                <c:pt idx="1">
                  <c:v>38</c:v>
                </c:pt>
                <c:pt idx="2">
                  <c:v>48</c:v>
                </c:pt>
                <c:pt idx="3">
                  <c:v>25</c:v>
                </c:pt>
                <c:pt idx="4">
                  <c:v>48</c:v>
                </c:pt>
                <c:pt idx="5">
                  <c:v>0</c:v>
                </c:pt>
                <c:pt idx="6">
                  <c:v>80</c:v>
                </c:pt>
                <c:pt idx="7">
                  <c:v>292</c:v>
                </c:pt>
                <c:pt idx="8">
                  <c:v>270</c:v>
                </c:pt>
                <c:pt idx="9">
                  <c:v>174</c:v>
                </c:pt>
                <c:pt idx="10">
                  <c:v>256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D84-4EEA-B9F5-CE01669F0ADF}"/>
            </c:ext>
          </c:extLst>
        </c:ser>
        <c:ser>
          <c:idx val="3"/>
          <c:order val="3"/>
          <c:tx>
            <c:strRef>
              <c:f>'TCD MOYENNES ET EFFECTIFS'!$E$43:$E$44</c:f>
              <c:strCache>
                <c:ptCount val="1"/>
                <c:pt idx="0">
                  <c:v>GYMNASTIQUE (SOL ET AGRES)</c:v>
                </c:pt>
              </c:strCache>
            </c:strRef>
          </c:tx>
          <c:cat>
            <c:strRef>
              <c:f>'TCD MOYENNES ET EFFECTIFS'!$A$45:$A$55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EFFECTIFS'!$E$45:$E$55</c:f>
              <c:numCache>
                <c:formatCode>General</c:formatCode>
                <c:ptCount val="11"/>
                <c:pt idx="0">
                  <c:v>64</c:v>
                </c:pt>
                <c:pt idx="1">
                  <c:v>96</c:v>
                </c:pt>
                <c:pt idx="2">
                  <c:v>47</c:v>
                </c:pt>
                <c:pt idx="3">
                  <c:v>111</c:v>
                </c:pt>
                <c:pt idx="4">
                  <c:v>112</c:v>
                </c:pt>
                <c:pt idx="5">
                  <c:v>209</c:v>
                </c:pt>
                <c:pt idx="6">
                  <c:v>105</c:v>
                </c:pt>
                <c:pt idx="7">
                  <c:v>200</c:v>
                </c:pt>
                <c:pt idx="8">
                  <c:v>128</c:v>
                </c:pt>
                <c:pt idx="9">
                  <c:v>148</c:v>
                </c:pt>
                <c:pt idx="10">
                  <c:v>129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D84-4EEA-B9F5-CE01669F0ADF}"/>
            </c:ext>
          </c:extLst>
        </c:ser>
        <c:ser>
          <c:idx val="4"/>
          <c:order val="4"/>
          <c:tx>
            <c:strRef>
              <c:f>'TCD MOYENNES ET EFFECTIFS'!$F$43:$F$44</c:f>
              <c:strCache>
                <c:ptCount val="1"/>
                <c:pt idx="0">
                  <c:v>SAUT DE CHEVAL</c:v>
                </c:pt>
              </c:strCache>
            </c:strRef>
          </c:tx>
          <c:cat>
            <c:strRef>
              <c:f>'TCD MOYENNES ET EFFECTIFS'!$A$45:$A$55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EFFECTIFS'!$F$45:$F$55</c:f>
              <c:numCache>
                <c:formatCode>General</c:formatCode>
                <c:ptCount val="11"/>
                <c:pt idx="6">
                  <c:v>0</c:v>
                </c:pt>
                <c:pt idx="10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D84-4EEA-B9F5-CE01669F0A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665728"/>
        <c:axId val="198617344"/>
      </c:lineChart>
      <c:catAx>
        <c:axId val="1986657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7344"/>
        <c:crosses val="autoZero"/>
        <c:auto val="1"/>
        <c:lblAlgn val="ctr"/>
        <c:lblOffset val="100"/>
        <c:noMultiLvlLbl val="0"/>
      </c:catAx>
      <c:valAx>
        <c:axId val="1986173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9866572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dynamique2</c:name>
    <c:fmtId val="45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  <c:pivotFmt>
        <c:idx val="137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EFFECTIFS'!$B$78:$B$79</c:f>
              <c:strCache>
                <c:ptCount val="1"/>
                <c:pt idx="0">
                  <c:v>ACROSPORT</c:v>
                </c:pt>
              </c:strCache>
            </c:strRef>
          </c:tx>
          <c:cat>
            <c:strRef>
              <c:f>'TCD MOYENNES ET EFFECTIFS'!$A$80:$A$90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EFFECTIFS'!$B$80:$B$90</c:f>
              <c:numCache>
                <c:formatCode>0.00</c:formatCode>
                <c:ptCount val="11"/>
                <c:pt idx="0">
                  <c:v>13.72</c:v>
                </c:pt>
                <c:pt idx="1">
                  <c:v>13.291</c:v>
                </c:pt>
                <c:pt idx="2">
                  <c:v>13.005426356589147</c:v>
                </c:pt>
                <c:pt idx="3">
                  <c:v>13.271428571428572</c:v>
                </c:pt>
                <c:pt idx="4">
                  <c:v>12.817966101694912</c:v>
                </c:pt>
                <c:pt idx="5">
                  <c:v>12.6</c:v>
                </c:pt>
                <c:pt idx="6">
                  <c:v>12.988859416445626</c:v>
                </c:pt>
                <c:pt idx="7">
                  <c:v>13.254848484848484</c:v>
                </c:pt>
                <c:pt idx="8">
                  <c:v>13.427170868347341</c:v>
                </c:pt>
                <c:pt idx="9">
                  <c:v>12.907954545454544</c:v>
                </c:pt>
                <c:pt idx="10">
                  <c:v>12.911349036402573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B9B-4098-A73B-CC212705F354}"/>
            </c:ext>
          </c:extLst>
        </c:ser>
        <c:ser>
          <c:idx val="1"/>
          <c:order val="1"/>
          <c:tx>
            <c:strRef>
              <c:f>'TCD MOYENNES ET EFFECTIFS'!$C$78:$C$79</c:f>
              <c:strCache>
                <c:ptCount val="1"/>
                <c:pt idx="0">
                  <c:v>ARTS DU CIRQUE</c:v>
                </c:pt>
              </c:strCache>
            </c:strRef>
          </c:tx>
          <c:cat>
            <c:strRef>
              <c:f>'TCD MOYENNES ET EFFECTIFS'!$A$80:$A$90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EFFECTIFS'!$C$80:$C$90</c:f>
              <c:numCache>
                <c:formatCode>0.00</c:formatCode>
                <c:ptCount val="11"/>
                <c:pt idx="0">
                  <c:v>11.6</c:v>
                </c:pt>
                <c:pt idx="1">
                  <c:v>15.33</c:v>
                </c:pt>
                <c:pt idx="2">
                  <c:v>12</c:v>
                </c:pt>
                <c:pt idx="4">
                  <c:v>14.9</c:v>
                </c:pt>
                <c:pt idx="5">
                  <c:v>11.7</c:v>
                </c:pt>
                <c:pt idx="6">
                  <c:v>14.081632653061224</c:v>
                </c:pt>
                <c:pt idx="7">
                  <c:v>12.875</c:v>
                </c:pt>
                <c:pt idx="8">
                  <c:v>12.919999999999998</c:v>
                </c:pt>
                <c:pt idx="9">
                  <c:v>13.391304347826088</c:v>
                </c:pt>
                <c:pt idx="10">
                  <c:v>12.881249999999998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B9B-4098-A73B-CC212705F354}"/>
            </c:ext>
          </c:extLst>
        </c:ser>
        <c:ser>
          <c:idx val="2"/>
          <c:order val="2"/>
          <c:tx>
            <c:strRef>
              <c:f>'TCD MOYENNES ET EFFECTIFS'!$D$78:$D$79</c:f>
              <c:strCache>
                <c:ptCount val="1"/>
                <c:pt idx="0">
                  <c:v>DANSE</c:v>
                </c:pt>
              </c:strCache>
            </c:strRef>
          </c:tx>
          <c:cat>
            <c:strRef>
              <c:f>'TCD MOYENNES ET EFFECTIFS'!$A$80:$A$90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EFFECTIFS'!$D$80:$D$90</c:f>
              <c:numCache>
                <c:formatCode>0.00</c:formatCode>
                <c:ptCount val="11"/>
                <c:pt idx="0">
                  <c:v>10.67</c:v>
                </c:pt>
                <c:pt idx="1">
                  <c:v>13.79</c:v>
                </c:pt>
                <c:pt idx="2">
                  <c:v>13.0625</c:v>
                </c:pt>
                <c:pt idx="6">
                  <c:v>9.1999999999999993</c:v>
                </c:pt>
                <c:pt idx="7">
                  <c:v>13.62</c:v>
                </c:pt>
                <c:pt idx="8">
                  <c:v>13.144</c:v>
                </c:pt>
                <c:pt idx="9">
                  <c:v>10.199999999999999</c:v>
                </c:pt>
                <c:pt idx="10">
                  <c:v>11.74074074074074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B9B-4098-A73B-CC212705F354}"/>
            </c:ext>
          </c:extLst>
        </c:ser>
        <c:ser>
          <c:idx val="3"/>
          <c:order val="3"/>
          <c:tx>
            <c:strRef>
              <c:f>'TCD MOYENNES ET EFFECTIFS'!$E$78:$E$79</c:f>
              <c:strCache>
                <c:ptCount val="1"/>
                <c:pt idx="0">
                  <c:v>GYMNASTIQUE (SOL ET AGRES)</c:v>
                </c:pt>
              </c:strCache>
            </c:strRef>
          </c:tx>
          <c:cat>
            <c:strRef>
              <c:f>'TCD MOYENNES ET EFFECTIFS'!$A$80:$A$90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EFFECTIFS'!$E$80:$E$90</c:f>
              <c:numCache>
                <c:formatCode>0.00</c:formatCode>
                <c:ptCount val="11"/>
                <c:pt idx="0">
                  <c:v>13.06</c:v>
                </c:pt>
                <c:pt idx="1">
                  <c:v>12.45</c:v>
                </c:pt>
                <c:pt idx="2">
                  <c:v>12.074528301886794</c:v>
                </c:pt>
                <c:pt idx="3">
                  <c:v>12.630927835051549</c:v>
                </c:pt>
                <c:pt idx="4">
                  <c:v>12.193661971830986</c:v>
                </c:pt>
                <c:pt idx="5">
                  <c:v>12.3</c:v>
                </c:pt>
                <c:pt idx="6">
                  <c:v>11.321604938271603</c:v>
                </c:pt>
                <c:pt idx="7">
                  <c:v>13.19009009009009</c:v>
                </c:pt>
                <c:pt idx="8">
                  <c:v>12.906818181818181</c:v>
                </c:pt>
                <c:pt idx="9">
                  <c:v>12.5625</c:v>
                </c:pt>
                <c:pt idx="10">
                  <c:v>11.14423076923077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B9B-4098-A73B-CC212705F354}"/>
            </c:ext>
          </c:extLst>
        </c:ser>
        <c:ser>
          <c:idx val="4"/>
          <c:order val="4"/>
          <c:tx>
            <c:strRef>
              <c:f>'TCD MOYENNES ET EFFECTIFS'!$F$78:$F$79</c:f>
              <c:strCache>
                <c:ptCount val="1"/>
                <c:pt idx="0">
                  <c:v>SAUT DE CHEVAL</c:v>
                </c:pt>
              </c:strCache>
            </c:strRef>
          </c:tx>
          <c:cat>
            <c:strRef>
              <c:f>'TCD MOYENNES ET EFFECTIFS'!$A$80:$A$90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EFFECTIFS'!$F$80:$F$90</c:f>
              <c:numCache>
                <c:formatCode>General</c:formatCode>
                <c:ptCount val="11"/>
                <c:pt idx="6" formatCode="0.00">
                  <c:v>14.357142857142858</c:v>
                </c:pt>
                <c:pt idx="9" formatCode="0.00">
                  <c:v>17.549999999999997</c:v>
                </c:pt>
                <c:pt idx="10" formatCode="0.00">
                  <c:v>13.214285714285714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B9B-4098-A73B-CC212705F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667776"/>
        <c:axId val="198619072"/>
      </c:lineChart>
      <c:catAx>
        <c:axId val="1986677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9072"/>
        <c:crosses val="autoZero"/>
        <c:auto val="1"/>
        <c:lblAlgn val="ctr"/>
        <c:lblOffset val="100"/>
        <c:noMultiLvlLbl val="0"/>
      </c:catAx>
      <c:valAx>
        <c:axId val="198619072"/>
        <c:scaling>
          <c:orientation val="minMax"/>
          <c:min val="8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9866777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dynamique4</c:name>
    <c:fmtId val="43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  <c:pivotFmt>
        <c:idx val="137"/>
      </c:pivotFmt>
      <c:pivotFmt>
        <c:idx val="138"/>
      </c:pivotFmt>
      <c:pivotFmt>
        <c:idx val="139"/>
      </c:pivotFmt>
      <c:pivotFmt>
        <c:idx val="140"/>
      </c:pivotFmt>
      <c:pivotFmt>
        <c:idx val="141"/>
      </c:pivotFmt>
      <c:pivotFmt>
        <c:idx val="142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EFFECTIFS'!$B$117:$B$118</c:f>
              <c:strCache>
                <c:ptCount val="1"/>
                <c:pt idx="0">
                  <c:v>ACROSPORT</c:v>
                </c:pt>
              </c:strCache>
            </c:strRef>
          </c:tx>
          <c:cat>
            <c:strRef>
              <c:f>'TCD MOYENNES ET EFFECTIFS'!$A$119:$A$129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EFFECTIFS'!$B$119:$B$129</c:f>
              <c:numCache>
                <c:formatCode>General</c:formatCode>
                <c:ptCount val="11"/>
                <c:pt idx="0">
                  <c:v>109</c:v>
                </c:pt>
                <c:pt idx="1">
                  <c:v>118</c:v>
                </c:pt>
                <c:pt idx="2">
                  <c:v>129</c:v>
                </c:pt>
                <c:pt idx="3">
                  <c:v>126</c:v>
                </c:pt>
                <c:pt idx="4">
                  <c:v>300</c:v>
                </c:pt>
                <c:pt idx="5">
                  <c:v>466</c:v>
                </c:pt>
                <c:pt idx="6">
                  <c:v>379</c:v>
                </c:pt>
                <c:pt idx="7">
                  <c:v>334</c:v>
                </c:pt>
                <c:pt idx="8">
                  <c:v>362</c:v>
                </c:pt>
                <c:pt idx="9">
                  <c:v>453</c:v>
                </c:pt>
                <c:pt idx="10">
                  <c:v>472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93-4C04-8EFE-99F568F1BA64}"/>
            </c:ext>
          </c:extLst>
        </c:ser>
        <c:ser>
          <c:idx val="1"/>
          <c:order val="1"/>
          <c:tx>
            <c:strRef>
              <c:f>'TCD MOYENNES ET EFFECTIFS'!$C$117:$C$118</c:f>
              <c:strCache>
                <c:ptCount val="1"/>
                <c:pt idx="0">
                  <c:v>ARTS DU CIRQUE</c:v>
                </c:pt>
              </c:strCache>
            </c:strRef>
          </c:tx>
          <c:cat>
            <c:strRef>
              <c:f>'TCD MOYENNES ET EFFECTIFS'!$A$119:$A$129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EFFECTIFS'!$C$119:$C$129</c:f>
              <c:numCache>
                <c:formatCode>General</c:formatCode>
                <c:ptCount val="11"/>
                <c:pt idx="0">
                  <c:v>5</c:v>
                </c:pt>
                <c:pt idx="1">
                  <c:v>3</c:v>
                </c:pt>
                <c:pt idx="2">
                  <c:v>1</c:v>
                </c:pt>
                <c:pt idx="3">
                  <c:v>1</c:v>
                </c:pt>
                <c:pt idx="4">
                  <c:v>4</c:v>
                </c:pt>
                <c:pt idx="5">
                  <c:v>28</c:v>
                </c:pt>
                <c:pt idx="6">
                  <c:v>51</c:v>
                </c:pt>
                <c:pt idx="7">
                  <c:v>16</c:v>
                </c:pt>
                <c:pt idx="8">
                  <c:v>26</c:v>
                </c:pt>
                <c:pt idx="9">
                  <c:v>25</c:v>
                </c:pt>
                <c:pt idx="10">
                  <c:v>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093-4C04-8EFE-99F568F1BA64}"/>
            </c:ext>
          </c:extLst>
        </c:ser>
        <c:ser>
          <c:idx val="2"/>
          <c:order val="2"/>
          <c:tx>
            <c:strRef>
              <c:f>'TCD MOYENNES ET EFFECTIFS'!$D$117:$D$118</c:f>
              <c:strCache>
                <c:ptCount val="1"/>
                <c:pt idx="0">
                  <c:v>DANSE</c:v>
                </c:pt>
              </c:strCache>
            </c:strRef>
          </c:tx>
          <c:cat>
            <c:strRef>
              <c:f>'TCD MOYENNES ET EFFECTIFS'!$A$119:$A$129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EFFECTIFS'!$D$119:$D$129</c:f>
              <c:numCache>
                <c:formatCode>General</c:formatCode>
                <c:ptCount val="11"/>
                <c:pt idx="0">
                  <c:v>9</c:v>
                </c:pt>
                <c:pt idx="1">
                  <c:v>12</c:v>
                </c:pt>
                <c:pt idx="2">
                  <c:v>16</c:v>
                </c:pt>
                <c:pt idx="3">
                  <c:v>7</c:v>
                </c:pt>
                <c:pt idx="4">
                  <c:v>0</c:v>
                </c:pt>
                <c:pt idx="5">
                  <c:v>0</c:v>
                </c:pt>
                <c:pt idx="6">
                  <c:v>5</c:v>
                </c:pt>
                <c:pt idx="7">
                  <c:v>37</c:v>
                </c:pt>
                <c:pt idx="8">
                  <c:v>26</c:v>
                </c:pt>
                <c:pt idx="9">
                  <c:v>15</c:v>
                </c:pt>
                <c:pt idx="10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093-4C04-8EFE-99F568F1BA64}"/>
            </c:ext>
          </c:extLst>
        </c:ser>
        <c:ser>
          <c:idx val="3"/>
          <c:order val="3"/>
          <c:tx>
            <c:strRef>
              <c:f>'TCD MOYENNES ET EFFECTIFS'!$E$117:$E$118</c:f>
              <c:strCache>
                <c:ptCount val="1"/>
                <c:pt idx="0">
                  <c:v>GYMNASTIQUE (SOL ET AGRES)</c:v>
                </c:pt>
              </c:strCache>
            </c:strRef>
          </c:tx>
          <c:cat>
            <c:strRef>
              <c:f>'TCD MOYENNES ET EFFECTIFS'!$A$119:$A$129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EFFECTIFS'!$E$119:$E$129</c:f>
              <c:numCache>
                <c:formatCode>General</c:formatCode>
                <c:ptCount val="11"/>
                <c:pt idx="0">
                  <c:v>159</c:v>
                </c:pt>
                <c:pt idx="1">
                  <c:v>134</c:v>
                </c:pt>
                <c:pt idx="2">
                  <c:v>109</c:v>
                </c:pt>
                <c:pt idx="3">
                  <c:v>99</c:v>
                </c:pt>
                <c:pt idx="4">
                  <c:v>143</c:v>
                </c:pt>
                <c:pt idx="5">
                  <c:v>166</c:v>
                </c:pt>
                <c:pt idx="6">
                  <c:v>164</c:v>
                </c:pt>
                <c:pt idx="7">
                  <c:v>112</c:v>
                </c:pt>
                <c:pt idx="8">
                  <c:v>89</c:v>
                </c:pt>
                <c:pt idx="9">
                  <c:v>88</c:v>
                </c:pt>
                <c:pt idx="10">
                  <c:v>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093-4C04-8EFE-99F568F1BA64}"/>
            </c:ext>
          </c:extLst>
        </c:ser>
        <c:ser>
          <c:idx val="4"/>
          <c:order val="4"/>
          <c:tx>
            <c:strRef>
              <c:f>'TCD MOYENNES ET EFFECTIFS'!$F$117:$F$118</c:f>
              <c:strCache>
                <c:ptCount val="1"/>
                <c:pt idx="0">
                  <c:v>SAUT DE CHEVAL</c:v>
                </c:pt>
              </c:strCache>
            </c:strRef>
          </c:tx>
          <c:cat>
            <c:strRef>
              <c:f>'TCD MOYENNES ET EFFECTIFS'!$A$119:$A$129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EFFECTIFS'!$F$119:$F$129</c:f>
              <c:numCache>
                <c:formatCode>General</c:formatCode>
                <c:ptCount val="11"/>
                <c:pt idx="6">
                  <c:v>14</c:v>
                </c:pt>
                <c:pt idx="9">
                  <c:v>4</c:v>
                </c:pt>
                <c:pt idx="10">
                  <c:v>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093-4C04-8EFE-99F568F1BA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238144"/>
        <c:axId val="198621376"/>
      </c:lineChart>
      <c:catAx>
        <c:axId val="1992381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21376"/>
        <c:crosses val="autoZero"/>
        <c:auto val="1"/>
        <c:lblAlgn val="ctr"/>
        <c:lblOffset val="100"/>
        <c:noMultiLvlLbl val="0"/>
      </c:catAx>
      <c:valAx>
        <c:axId val="1986213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9923814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pro.xlsm]RESUMES PAR CP ET ECART TYPE!Tableau croisé dynamique5</c:name>
    <c:fmtId val="36"/>
  </c:pivotSource>
  <c:chart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</c:pivotFmt>
      <c:pivotFmt>
        <c:idx val="16"/>
      </c:pivotFmt>
      <c:pivotFmt>
        <c:idx val="17"/>
      </c:pivotFmt>
      <c:pivotFmt>
        <c:idx val="18"/>
      </c:pivotFmt>
      <c:pivotFmt>
        <c:idx val="19"/>
      </c:pivotFmt>
      <c:pivotFmt>
        <c:idx val="20"/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</c:pivotFmt>
      <c:pivotFmt>
        <c:idx val="29"/>
      </c:pivotFmt>
      <c:pivotFmt>
        <c:idx val="30"/>
      </c:pivotFmt>
      <c:pivotFmt>
        <c:idx val="31"/>
      </c:pivotFmt>
      <c:pivotFmt>
        <c:idx val="32"/>
      </c:pivotFmt>
      <c:pivotFmt>
        <c:idx val="33"/>
      </c:pivotFmt>
      <c:pivotFmt>
        <c:idx val="34"/>
      </c:pivotFmt>
      <c:pivotFmt>
        <c:idx val="35"/>
      </c:pivotFmt>
      <c:pivotFmt>
        <c:idx val="36"/>
      </c:pivotFmt>
      <c:pivotFmt>
        <c:idx val="37"/>
      </c:pivotFmt>
      <c:pivotFmt>
        <c:idx val="38"/>
      </c:pivotFmt>
      <c:pivotFmt>
        <c:idx val="39"/>
      </c:pivotFmt>
      <c:pivotFmt>
        <c:idx val="40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41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42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</c:pivotFmt>
      <c:pivotFmt>
        <c:idx val="45"/>
      </c:pivotFmt>
      <c:pivotFmt>
        <c:idx val="46"/>
      </c:pivotFmt>
      <c:pivotFmt>
        <c:idx val="47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48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49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50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  <c:pivotFmt>
        <c:idx val="51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54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55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56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57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58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  <c:pivotFmt>
        <c:idx val="59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62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63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64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65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66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  <c:pivotFmt>
        <c:idx val="67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 sz="1400" b="1"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 sz="1400" b="1"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70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71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72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73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74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  <c:pivotFmt>
        <c:idx val="75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 sz="1400" b="1"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6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 sz="1400" b="1"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7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78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79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80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81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82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  <c:pivotFmt>
        <c:idx val="83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 sz="1400" b="1"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4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 sz="1400" b="1"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5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86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87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88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89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90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'RESUMES PAR CP ET ECART TYPE'!$D$4</c:f>
              <c:strCache>
                <c:ptCount val="1"/>
                <c:pt idx="0">
                  <c:v> EFF G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'RESUMES PAR CP ET ECART TYPE'!$A$5:$A$16</c:f>
              <c:strCache>
                <c:ptCount val="11"/>
                <c:pt idx="0">
                  <c:v>BADMINTON</c:v>
                </c:pt>
                <c:pt idx="1">
                  <c:v>BASKET-BALL</c:v>
                </c:pt>
                <c:pt idx="2">
                  <c:v>FOOTBALL</c:v>
                </c:pt>
                <c:pt idx="3">
                  <c:v>FUTSAL</c:v>
                </c:pt>
                <c:pt idx="4">
                  <c:v>HANDBALL</c:v>
                </c:pt>
                <c:pt idx="5">
                  <c:v>JUDO</c:v>
                </c:pt>
                <c:pt idx="6">
                  <c:v>RUGBY</c:v>
                </c:pt>
                <c:pt idx="7">
                  <c:v>SAVATE BOXE FRANCAISE</c:v>
                </c:pt>
                <c:pt idx="8">
                  <c:v>TENNIS DE TABLE</c:v>
                </c:pt>
                <c:pt idx="9">
                  <c:v>ULTIMATE</c:v>
                </c:pt>
                <c:pt idx="10">
                  <c:v>VOLLEY-BALL</c:v>
                </c:pt>
              </c:strCache>
            </c:strRef>
          </c:cat>
          <c:val>
            <c:numRef>
              <c:f>'RESUMES PAR CP ET ECART TYPE'!$D$5:$D$16</c:f>
              <c:numCache>
                <c:formatCode>General</c:formatCode>
                <c:ptCount val="11"/>
                <c:pt idx="0">
                  <c:v>1244</c:v>
                </c:pt>
                <c:pt idx="1">
                  <c:v>295</c:v>
                </c:pt>
                <c:pt idx="2">
                  <c:v>115</c:v>
                </c:pt>
                <c:pt idx="3">
                  <c:v>131</c:v>
                </c:pt>
                <c:pt idx="4">
                  <c:v>494</c:v>
                </c:pt>
                <c:pt idx="5">
                  <c:v>44</c:v>
                </c:pt>
                <c:pt idx="6">
                  <c:v>62</c:v>
                </c:pt>
                <c:pt idx="7">
                  <c:v>48</c:v>
                </c:pt>
                <c:pt idx="8">
                  <c:v>243</c:v>
                </c:pt>
                <c:pt idx="9">
                  <c:v>143</c:v>
                </c:pt>
                <c:pt idx="10">
                  <c:v>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45-4A3C-8481-2C71C6B2B734}"/>
            </c:ext>
          </c:extLst>
        </c:ser>
        <c:ser>
          <c:idx val="3"/>
          <c:order val="3"/>
          <c:tx>
            <c:strRef>
              <c:f>'RESUMES PAR CP ET ECART TYPE'!$E$4</c:f>
              <c:strCache>
                <c:ptCount val="1"/>
                <c:pt idx="0">
                  <c:v> EFF F</c:v>
                </c:pt>
              </c:strCache>
            </c:strRef>
          </c:tx>
          <c:spPr>
            <a:solidFill>
              <a:srgbClr val="E06AC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'RESUMES PAR CP ET ECART TYPE'!$A$5:$A$16</c:f>
              <c:strCache>
                <c:ptCount val="11"/>
                <c:pt idx="0">
                  <c:v>BADMINTON</c:v>
                </c:pt>
                <c:pt idx="1">
                  <c:v>BASKET-BALL</c:v>
                </c:pt>
                <c:pt idx="2">
                  <c:v>FOOTBALL</c:v>
                </c:pt>
                <c:pt idx="3">
                  <c:v>FUTSAL</c:v>
                </c:pt>
                <c:pt idx="4">
                  <c:v>HANDBALL</c:v>
                </c:pt>
                <c:pt idx="5">
                  <c:v>JUDO</c:v>
                </c:pt>
                <c:pt idx="6">
                  <c:v>RUGBY</c:v>
                </c:pt>
                <c:pt idx="7">
                  <c:v>SAVATE BOXE FRANCAISE</c:v>
                </c:pt>
                <c:pt idx="8">
                  <c:v>TENNIS DE TABLE</c:v>
                </c:pt>
                <c:pt idx="9">
                  <c:v>ULTIMATE</c:v>
                </c:pt>
                <c:pt idx="10">
                  <c:v>VOLLEY-BALL</c:v>
                </c:pt>
              </c:strCache>
            </c:strRef>
          </c:cat>
          <c:val>
            <c:numRef>
              <c:f>'RESUMES PAR CP ET ECART TYPE'!$E$5:$E$16</c:f>
              <c:numCache>
                <c:formatCode>General</c:formatCode>
                <c:ptCount val="11"/>
                <c:pt idx="0">
                  <c:v>1074</c:v>
                </c:pt>
                <c:pt idx="1">
                  <c:v>339</c:v>
                </c:pt>
                <c:pt idx="2">
                  <c:v>9</c:v>
                </c:pt>
                <c:pt idx="3">
                  <c:v>16</c:v>
                </c:pt>
                <c:pt idx="4">
                  <c:v>347</c:v>
                </c:pt>
                <c:pt idx="5">
                  <c:v>17</c:v>
                </c:pt>
                <c:pt idx="6">
                  <c:v>26</c:v>
                </c:pt>
                <c:pt idx="7">
                  <c:v>23</c:v>
                </c:pt>
                <c:pt idx="8">
                  <c:v>142</c:v>
                </c:pt>
                <c:pt idx="9">
                  <c:v>110</c:v>
                </c:pt>
                <c:pt idx="10">
                  <c:v>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45-4A3C-8481-2C71C6B2B7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6089856"/>
        <c:axId val="197294272"/>
      </c:barChart>
      <c:lineChart>
        <c:grouping val="standard"/>
        <c:varyColors val="0"/>
        <c:ser>
          <c:idx val="0"/>
          <c:order val="0"/>
          <c:tx>
            <c:strRef>
              <c:f>'RESUMES PAR CP ET ECART TYPE'!$B$4</c:f>
              <c:strCache>
                <c:ptCount val="1"/>
                <c:pt idx="0">
                  <c:v> Moy G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diamond"/>
            <c:size val="7"/>
            <c:spPr>
              <a:solidFill>
                <a:srgbClr val="0070C0"/>
              </a:solidFill>
              <a:ln>
                <a:solidFill>
                  <a:srgbClr val="00B0F0"/>
                </a:solidFill>
              </a:ln>
            </c:spPr>
          </c:marker>
          <c:cat>
            <c:strRef>
              <c:f>'RESUMES PAR CP ET ECART TYPE'!$A$5:$A$16</c:f>
              <c:strCache>
                <c:ptCount val="11"/>
                <c:pt idx="0">
                  <c:v>BADMINTON</c:v>
                </c:pt>
                <c:pt idx="1">
                  <c:v>BASKET-BALL</c:v>
                </c:pt>
                <c:pt idx="2">
                  <c:v>FOOTBALL</c:v>
                </c:pt>
                <c:pt idx="3">
                  <c:v>FUTSAL</c:v>
                </c:pt>
                <c:pt idx="4">
                  <c:v>HANDBALL</c:v>
                </c:pt>
                <c:pt idx="5">
                  <c:v>JUDO</c:v>
                </c:pt>
                <c:pt idx="6">
                  <c:v>RUGBY</c:v>
                </c:pt>
                <c:pt idx="7">
                  <c:v>SAVATE BOXE FRANCAISE</c:v>
                </c:pt>
                <c:pt idx="8">
                  <c:v>TENNIS DE TABLE</c:v>
                </c:pt>
                <c:pt idx="9">
                  <c:v>ULTIMATE</c:v>
                </c:pt>
                <c:pt idx="10">
                  <c:v>VOLLEY-BALL</c:v>
                </c:pt>
              </c:strCache>
            </c:strRef>
          </c:cat>
          <c:val>
            <c:numRef>
              <c:f>'RESUMES PAR CP ET ECART TYPE'!$B$5:$B$16</c:f>
              <c:numCache>
                <c:formatCode>0.00</c:formatCode>
                <c:ptCount val="11"/>
                <c:pt idx="0">
                  <c:v>13.453403565640194</c:v>
                </c:pt>
                <c:pt idx="1">
                  <c:v>13.684353741496601</c:v>
                </c:pt>
                <c:pt idx="2">
                  <c:v>14.369642857142855</c:v>
                </c:pt>
                <c:pt idx="3">
                  <c:v>14.146511627906978</c:v>
                </c:pt>
                <c:pt idx="4">
                  <c:v>14.226680244399187</c:v>
                </c:pt>
                <c:pt idx="5">
                  <c:v>14.056818181818182</c:v>
                </c:pt>
                <c:pt idx="6">
                  <c:v>13.191666666666665</c:v>
                </c:pt>
                <c:pt idx="7">
                  <c:v>13.53125</c:v>
                </c:pt>
                <c:pt idx="8">
                  <c:v>14.278600823045268</c:v>
                </c:pt>
                <c:pt idx="9">
                  <c:v>13.74748201438849</c:v>
                </c:pt>
                <c:pt idx="10">
                  <c:v>13.255897435897431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245-4A3C-8481-2C71C6B2B734}"/>
            </c:ext>
          </c:extLst>
        </c:ser>
        <c:ser>
          <c:idx val="1"/>
          <c:order val="1"/>
          <c:tx>
            <c:strRef>
              <c:f>'RESUMES PAR CP ET ECART TYPE'!$C$4</c:f>
              <c:strCache>
                <c:ptCount val="1"/>
                <c:pt idx="0">
                  <c:v> Moy F</c:v>
                </c:pt>
              </c:strCache>
            </c:strRef>
          </c:tx>
          <c:spPr>
            <a:ln>
              <a:solidFill>
                <a:srgbClr val="FF99FF"/>
              </a:solidFill>
            </a:ln>
          </c:spPr>
          <c:marker>
            <c:symbol val="diamond"/>
            <c:size val="7"/>
            <c:spPr>
              <a:solidFill>
                <a:srgbClr val="D638BF"/>
              </a:solidFill>
              <a:ln>
                <a:solidFill>
                  <a:srgbClr val="FF99FF"/>
                </a:solidFill>
              </a:ln>
            </c:spPr>
          </c:marker>
          <c:cat>
            <c:strRef>
              <c:f>'RESUMES PAR CP ET ECART TYPE'!$A$5:$A$16</c:f>
              <c:strCache>
                <c:ptCount val="11"/>
                <c:pt idx="0">
                  <c:v>BADMINTON</c:v>
                </c:pt>
                <c:pt idx="1">
                  <c:v>BASKET-BALL</c:v>
                </c:pt>
                <c:pt idx="2">
                  <c:v>FOOTBALL</c:v>
                </c:pt>
                <c:pt idx="3">
                  <c:v>FUTSAL</c:v>
                </c:pt>
                <c:pt idx="4">
                  <c:v>HANDBALL</c:v>
                </c:pt>
                <c:pt idx="5">
                  <c:v>JUDO</c:v>
                </c:pt>
                <c:pt idx="6">
                  <c:v>RUGBY</c:v>
                </c:pt>
                <c:pt idx="7">
                  <c:v>SAVATE BOXE FRANCAISE</c:v>
                </c:pt>
                <c:pt idx="8">
                  <c:v>TENNIS DE TABLE</c:v>
                </c:pt>
                <c:pt idx="9">
                  <c:v>ULTIMATE</c:v>
                </c:pt>
                <c:pt idx="10">
                  <c:v>VOLLEY-BALL</c:v>
                </c:pt>
              </c:strCache>
            </c:strRef>
          </c:cat>
          <c:val>
            <c:numRef>
              <c:f>'RESUMES PAR CP ET ECART TYPE'!$C$5:$C$16</c:f>
              <c:numCache>
                <c:formatCode>0.00</c:formatCode>
                <c:ptCount val="11"/>
                <c:pt idx="0">
                  <c:v>12.451045627376429</c:v>
                </c:pt>
                <c:pt idx="1">
                  <c:v>12.419402985074626</c:v>
                </c:pt>
                <c:pt idx="2">
                  <c:v>12.666666666666666</c:v>
                </c:pt>
                <c:pt idx="3">
                  <c:v>12.0625</c:v>
                </c:pt>
                <c:pt idx="4">
                  <c:v>13.013313609467462</c:v>
                </c:pt>
                <c:pt idx="5">
                  <c:v>10.441176470588236</c:v>
                </c:pt>
                <c:pt idx="6">
                  <c:v>14.5</c:v>
                </c:pt>
                <c:pt idx="7">
                  <c:v>12.386363636363637</c:v>
                </c:pt>
                <c:pt idx="8">
                  <c:v>12.381481481481481</c:v>
                </c:pt>
                <c:pt idx="9">
                  <c:v>13.350467289719626</c:v>
                </c:pt>
                <c:pt idx="10">
                  <c:v>10.775229357798166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245-4A3C-8481-2C71C6B2B734}"/>
            </c:ext>
          </c:extLst>
        </c:ser>
        <c:ser>
          <c:idx val="4"/>
          <c:order val="4"/>
          <c:tx>
            <c:strRef>
              <c:f>'RESUMES PAR CP ET ECART TYPE'!$F$4</c:f>
              <c:strCache>
                <c:ptCount val="1"/>
                <c:pt idx="0">
                  <c:v> Moy Acad CP G</c:v>
                </c:pt>
              </c:strCache>
            </c:strRef>
          </c:tx>
          <c:spPr>
            <a:ln w="28575">
              <a:solidFill>
                <a:srgbClr val="00B0F0"/>
              </a:solidFill>
              <a:prstDash val="sysDot"/>
            </a:ln>
          </c:spPr>
          <c:marker>
            <c:symbol val="none"/>
          </c:marker>
          <c:cat>
            <c:strRef>
              <c:f>'RESUMES PAR CP ET ECART TYPE'!$A$5:$A$16</c:f>
              <c:strCache>
                <c:ptCount val="11"/>
                <c:pt idx="0">
                  <c:v>BADMINTON</c:v>
                </c:pt>
                <c:pt idx="1">
                  <c:v>BASKET-BALL</c:v>
                </c:pt>
                <c:pt idx="2">
                  <c:v>FOOTBALL</c:v>
                </c:pt>
                <c:pt idx="3">
                  <c:v>FUTSAL</c:v>
                </c:pt>
                <c:pt idx="4">
                  <c:v>HANDBALL</c:v>
                </c:pt>
                <c:pt idx="5">
                  <c:v>JUDO</c:v>
                </c:pt>
                <c:pt idx="6">
                  <c:v>RUGBY</c:v>
                </c:pt>
                <c:pt idx="7">
                  <c:v>SAVATE BOXE FRANCAISE</c:v>
                </c:pt>
                <c:pt idx="8">
                  <c:v>TENNIS DE TABLE</c:v>
                </c:pt>
                <c:pt idx="9">
                  <c:v>ULTIMATE</c:v>
                </c:pt>
                <c:pt idx="10">
                  <c:v>VOLLEY-BALL</c:v>
                </c:pt>
              </c:strCache>
            </c:strRef>
          </c:cat>
          <c:val>
            <c:numRef>
              <c:f>'RESUMES PAR CP ET ECART TYPE'!$F$5:$F$16</c:f>
              <c:numCache>
                <c:formatCode>0.00</c:formatCode>
                <c:ptCount val="11"/>
                <c:pt idx="0">
                  <c:v>13.71</c:v>
                </c:pt>
                <c:pt idx="1">
                  <c:v>13.71</c:v>
                </c:pt>
                <c:pt idx="2">
                  <c:v>13.71</c:v>
                </c:pt>
                <c:pt idx="3">
                  <c:v>13.71</c:v>
                </c:pt>
                <c:pt idx="4">
                  <c:v>13.71</c:v>
                </c:pt>
                <c:pt idx="5">
                  <c:v>13.71</c:v>
                </c:pt>
                <c:pt idx="6">
                  <c:v>13.71</c:v>
                </c:pt>
                <c:pt idx="7">
                  <c:v>13.71</c:v>
                </c:pt>
                <c:pt idx="8">
                  <c:v>13.71</c:v>
                </c:pt>
                <c:pt idx="9">
                  <c:v>13.71</c:v>
                </c:pt>
                <c:pt idx="10">
                  <c:v>13.71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245-4A3C-8481-2C71C6B2B734}"/>
            </c:ext>
          </c:extLst>
        </c:ser>
        <c:ser>
          <c:idx val="5"/>
          <c:order val="5"/>
          <c:tx>
            <c:strRef>
              <c:f>'RESUMES PAR CP ET ECART TYPE'!$G$4</c:f>
              <c:strCache>
                <c:ptCount val="1"/>
                <c:pt idx="0">
                  <c:v> Moy Acad CP F</c:v>
                </c:pt>
              </c:strCache>
            </c:strRef>
          </c:tx>
          <c:spPr>
            <a:ln w="28575">
              <a:solidFill>
                <a:srgbClr val="E06ACF"/>
              </a:solidFill>
              <a:prstDash val="sysDot"/>
            </a:ln>
          </c:spPr>
          <c:marker>
            <c:symbol val="none"/>
          </c:marker>
          <c:cat>
            <c:strRef>
              <c:f>'RESUMES PAR CP ET ECART TYPE'!$A$5:$A$16</c:f>
              <c:strCache>
                <c:ptCount val="11"/>
                <c:pt idx="0">
                  <c:v>BADMINTON</c:v>
                </c:pt>
                <c:pt idx="1">
                  <c:v>BASKET-BALL</c:v>
                </c:pt>
                <c:pt idx="2">
                  <c:v>FOOTBALL</c:v>
                </c:pt>
                <c:pt idx="3">
                  <c:v>FUTSAL</c:v>
                </c:pt>
                <c:pt idx="4">
                  <c:v>HANDBALL</c:v>
                </c:pt>
                <c:pt idx="5">
                  <c:v>JUDO</c:v>
                </c:pt>
                <c:pt idx="6">
                  <c:v>RUGBY</c:v>
                </c:pt>
                <c:pt idx="7">
                  <c:v>SAVATE BOXE FRANCAISE</c:v>
                </c:pt>
                <c:pt idx="8">
                  <c:v>TENNIS DE TABLE</c:v>
                </c:pt>
                <c:pt idx="9">
                  <c:v>ULTIMATE</c:v>
                </c:pt>
                <c:pt idx="10">
                  <c:v>VOLLEY-BALL</c:v>
                </c:pt>
              </c:strCache>
            </c:strRef>
          </c:cat>
          <c:val>
            <c:numRef>
              <c:f>'RESUMES PAR CP ET ECART TYPE'!$G$5:$G$16</c:f>
              <c:numCache>
                <c:formatCode>0.00</c:formatCode>
                <c:ptCount val="11"/>
                <c:pt idx="0">
                  <c:v>12.5</c:v>
                </c:pt>
                <c:pt idx="1">
                  <c:v>12.5</c:v>
                </c:pt>
                <c:pt idx="2">
                  <c:v>12.5</c:v>
                </c:pt>
                <c:pt idx="3">
                  <c:v>12.5</c:v>
                </c:pt>
                <c:pt idx="4">
                  <c:v>12.5</c:v>
                </c:pt>
                <c:pt idx="5">
                  <c:v>12.5</c:v>
                </c:pt>
                <c:pt idx="6">
                  <c:v>12.5</c:v>
                </c:pt>
                <c:pt idx="7">
                  <c:v>12.5</c:v>
                </c:pt>
                <c:pt idx="8">
                  <c:v>12.5</c:v>
                </c:pt>
                <c:pt idx="9">
                  <c:v>12.5</c:v>
                </c:pt>
                <c:pt idx="10">
                  <c:v>12.5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245-4A3C-8481-2C71C6B2B734}"/>
            </c:ext>
          </c:extLst>
        </c:ser>
        <c:ser>
          <c:idx val="6"/>
          <c:order val="6"/>
          <c:tx>
            <c:strRef>
              <c:f>'RESUMES PAR CP ET ECART TYPE'!$H$4</c:f>
              <c:strCache>
                <c:ptCount val="1"/>
                <c:pt idx="0">
                  <c:v> Moy Acad G</c:v>
                </c:pt>
              </c:strCache>
            </c:strRef>
          </c:tx>
          <c:spPr>
            <a:ln w="28575">
              <a:solidFill>
                <a:srgbClr val="00B0F0"/>
              </a:solidFill>
              <a:prstDash val="sysDash"/>
            </a:ln>
          </c:spPr>
          <c:marker>
            <c:symbol val="none"/>
          </c:marker>
          <c:cat>
            <c:strRef>
              <c:f>'RESUMES PAR CP ET ECART TYPE'!$A$5:$A$16</c:f>
              <c:strCache>
                <c:ptCount val="11"/>
                <c:pt idx="0">
                  <c:v>BADMINTON</c:v>
                </c:pt>
                <c:pt idx="1">
                  <c:v>BASKET-BALL</c:v>
                </c:pt>
                <c:pt idx="2">
                  <c:v>FOOTBALL</c:v>
                </c:pt>
                <c:pt idx="3">
                  <c:v>FUTSAL</c:v>
                </c:pt>
                <c:pt idx="4">
                  <c:v>HANDBALL</c:v>
                </c:pt>
                <c:pt idx="5">
                  <c:v>JUDO</c:v>
                </c:pt>
                <c:pt idx="6">
                  <c:v>RUGBY</c:v>
                </c:pt>
                <c:pt idx="7">
                  <c:v>SAVATE BOXE FRANCAISE</c:v>
                </c:pt>
                <c:pt idx="8">
                  <c:v>TENNIS DE TABLE</c:v>
                </c:pt>
                <c:pt idx="9">
                  <c:v>ULTIMATE</c:v>
                </c:pt>
                <c:pt idx="10">
                  <c:v>VOLLEY-BALL</c:v>
                </c:pt>
              </c:strCache>
            </c:strRef>
          </c:cat>
          <c:val>
            <c:numRef>
              <c:f>'RESUMES PAR CP ET ECART TYPE'!$H$5:$H$16</c:f>
              <c:numCache>
                <c:formatCode>0.00</c:formatCode>
                <c:ptCount val="11"/>
                <c:pt idx="0">
                  <c:v>13.13689925598233</c:v>
                </c:pt>
                <c:pt idx="1">
                  <c:v>13.13689925598233</c:v>
                </c:pt>
                <c:pt idx="2">
                  <c:v>13.13689925598233</c:v>
                </c:pt>
                <c:pt idx="3">
                  <c:v>13.13689925598233</c:v>
                </c:pt>
                <c:pt idx="4">
                  <c:v>13.13689925598233</c:v>
                </c:pt>
                <c:pt idx="5">
                  <c:v>13.13689925598233</c:v>
                </c:pt>
                <c:pt idx="6">
                  <c:v>13.13689925598233</c:v>
                </c:pt>
                <c:pt idx="7">
                  <c:v>13.13689925598233</c:v>
                </c:pt>
                <c:pt idx="8">
                  <c:v>13.13689925598233</c:v>
                </c:pt>
                <c:pt idx="9">
                  <c:v>13.13689925598233</c:v>
                </c:pt>
                <c:pt idx="10">
                  <c:v>13.13689925598233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6245-4A3C-8481-2C71C6B2B734}"/>
            </c:ext>
          </c:extLst>
        </c:ser>
        <c:ser>
          <c:idx val="7"/>
          <c:order val="7"/>
          <c:tx>
            <c:strRef>
              <c:f>'RESUMES PAR CP ET ECART TYPE'!$I$4</c:f>
              <c:strCache>
                <c:ptCount val="1"/>
                <c:pt idx="0">
                  <c:v> Moy Acad F</c:v>
                </c:pt>
              </c:strCache>
            </c:strRef>
          </c:tx>
          <c:spPr>
            <a:ln w="28575">
              <a:solidFill>
                <a:srgbClr val="D638BF"/>
              </a:solidFill>
              <a:prstDash val="sysDash"/>
            </a:ln>
          </c:spPr>
          <c:marker>
            <c:symbol val="none"/>
          </c:marker>
          <c:cat>
            <c:strRef>
              <c:f>'RESUMES PAR CP ET ECART TYPE'!$A$5:$A$16</c:f>
              <c:strCache>
                <c:ptCount val="11"/>
                <c:pt idx="0">
                  <c:v>BADMINTON</c:v>
                </c:pt>
                <c:pt idx="1">
                  <c:v>BASKET-BALL</c:v>
                </c:pt>
                <c:pt idx="2">
                  <c:v>FOOTBALL</c:v>
                </c:pt>
                <c:pt idx="3">
                  <c:v>FUTSAL</c:v>
                </c:pt>
                <c:pt idx="4">
                  <c:v>HANDBALL</c:v>
                </c:pt>
                <c:pt idx="5">
                  <c:v>JUDO</c:v>
                </c:pt>
                <c:pt idx="6">
                  <c:v>RUGBY</c:v>
                </c:pt>
                <c:pt idx="7">
                  <c:v>SAVATE BOXE FRANCAISE</c:v>
                </c:pt>
                <c:pt idx="8">
                  <c:v>TENNIS DE TABLE</c:v>
                </c:pt>
                <c:pt idx="9">
                  <c:v>ULTIMATE</c:v>
                </c:pt>
                <c:pt idx="10">
                  <c:v>VOLLEY-BALL</c:v>
                </c:pt>
              </c:strCache>
            </c:strRef>
          </c:cat>
          <c:val>
            <c:numRef>
              <c:f>'RESUMES PAR CP ET ECART TYPE'!$I$5:$I$16</c:f>
              <c:numCache>
                <c:formatCode>0.00</c:formatCode>
                <c:ptCount val="11"/>
                <c:pt idx="0">
                  <c:v>12.599160978384541</c:v>
                </c:pt>
                <c:pt idx="1">
                  <c:v>12.599160978384541</c:v>
                </c:pt>
                <c:pt idx="2">
                  <c:v>12.599160978384541</c:v>
                </c:pt>
                <c:pt idx="3">
                  <c:v>12.599160978384541</c:v>
                </c:pt>
                <c:pt idx="4">
                  <c:v>12.599160978384541</c:v>
                </c:pt>
                <c:pt idx="5">
                  <c:v>12.599160978384541</c:v>
                </c:pt>
                <c:pt idx="6">
                  <c:v>12.599160978384541</c:v>
                </c:pt>
                <c:pt idx="7">
                  <c:v>12.599160978384541</c:v>
                </c:pt>
                <c:pt idx="8">
                  <c:v>12.599160978384541</c:v>
                </c:pt>
                <c:pt idx="9">
                  <c:v>12.599160978384541</c:v>
                </c:pt>
                <c:pt idx="10">
                  <c:v>12.599160978384541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245-4A3C-8481-2C71C6B2B7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090368"/>
        <c:axId val="197294848"/>
      </c:lineChart>
      <c:catAx>
        <c:axId val="196089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7294272"/>
        <c:crosses val="autoZero"/>
        <c:auto val="1"/>
        <c:lblAlgn val="ctr"/>
        <c:lblOffset val="100"/>
        <c:noMultiLvlLbl val="0"/>
      </c:catAx>
      <c:valAx>
        <c:axId val="197294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6089856"/>
        <c:crosses val="autoZero"/>
        <c:crossBetween val="between"/>
      </c:valAx>
      <c:valAx>
        <c:axId val="197294848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crossAx val="196090368"/>
        <c:crosses val="max"/>
        <c:crossBetween val="between"/>
      </c:valAx>
      <c:catAx>
        <c:axId val="1960903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7294848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1.5471152191836493E-2"/>
          <c:y val="0.90376265841021375"/>
          <c:w val="0.96905754145055178"/>
          <c:h val="7.9069996489959701E-2"/>
        </c:manualLayout>
      </c:layout>
      <c:overlay val="0"/>
    </c:legend>
    <c:plotVisOnly val="1"/>
    <c:dispBlanksAs val="gap"/>
    <c:showDLblsOverMax val="0"/>
  </c:chart>
  <c:spPr>
    <a:solidFill>
      <a:sysClr val="window" lastClr="FFFFFF"/>
    </a:solidFill>
    <a:ln w="6350"/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pro.xlsm]RESUMES PAR CP ET ECART TYPE!Tableau croisé dynamique14</c:name>
    <c:fmtId val="34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'RESUMES PAR CP ET ECART TYPE'!$B$30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'RESUMES PAR CP ET ECART TYPE'!$A$31:$A$42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'RESUMES PAR CP ET ECART TYPE'!$B$31:$B$42</c:f>
              <c:numCache>
                <c:formatCode>General</c:formatCode>
                <c:ptCount val="11"/>
                <c:pt idx="0" formatCode="0.00">
                  <c:v>-1.4822393062898431</c:v>
                </c:pt>
                <c:pt idx="2" formatCode="0.00">
                  <c:v>-1.6843695756739248</c:v>
                </c:pt>
                <c:pt idx="3" formatCode="0.00">
                  <c:v>-2.1007530431194521</c:v>
                </c:pt>
                <c:pt idx="4" formatCode="0.00">
                  <c:v>-2.4083800904977384</c:v>
                </c:pt>
                <c:pt idx="6" formatCode="0.00">
                  <c:v>-1.291203931203933</c:v>
                </c:pt>
                <c:pt idx="7" formatCode="0.00">
                  <c:v>-4.6431297709923669</c:v>
                </c:pt>
                <c:pt idx="8" formatCode="0.00">
                  <c:v>-0.38077015068165387</c:v>
                </c:pt>
                <c:pt idx="9" formatCode="0.00">
                  <c:v>-1.3015209622592181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D8-4D94-93B2-3AF9ED447CA4}"/>
            </c:ext>
          </c:extLst>
        </c:ser>
        <c:ser>
          <c:idx val="1"/>
          <c:order val="1"/>
          <c:tx>
            <c:strRef>
              <c:f>'RESUMES PAR CP ET ECART TYPE'!$C$30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'RESUMES PAR CP ET ECART TYPE'!$A$31:$A$42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'RESUMES PAR CP ET ECART TYPE'!$C$31:$C$42</c:f>
              <c:numCache>
                <c:formatCode>General</c:formatCode>
                <c:ptCount val="11"/>
                <c:pt idx="0" formatCode="0.00">
                  <c:v>-1.5002471172599083</c:v>
                </c:pt>
                <c:pt idx="2" formatCode="0.00">
                  <c:v>-1.5220067657363785</c:v>
                </c:pt>
                <c:pt idx="3" formatCode="0.00">
                  <c:v>-1.531390284757121</c:v>
                </c:pt>
                <c:pt idx="4" formatCode="0.00">
                  <c:v>-2.4882059800664429</c:v>
                </c:pt>
                <c:pt idx="6" formatCode="0.00">
                  <c:v>-1.7018778427550281</c:v>
                </c:pt>
                <c:pt idx="7" formatCode="0.00">
                  <c:v>-2.0882352941176467</c:v>
                </c:pt>
                <c:pt idx="8" formatCode="0.00">
                  <c:v>-1.8336011904761911</c:v>
                </c:pt>
                <c:pt idx="9" formatCode="0.00">
                  <c:v>-1.6319965752239884</c:v>
                </c:pt>
                <c:pt idx="10" formatCode="0.0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D8-4D94-93B2-3AF9ED447CA4}"/>
            </c:ext>
          </c:extLst>
        </c:ser>
        <c:ser>
          <c:idx val="2"/>
          <c:order val="2"/>
          <c:tx>
            <c:strRef>
              <c:f>'RESUMES PAR CP ET ECART TYPE'!$D$30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'RESUMES PAR CP ET ECART TYPE'!$A$31:$A$42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'RESUMES PAR CP ET ECART TYPE'!$D$31:$D$42</c:f>
              <c:numCache>
                <c:formatCode>0.00</c:formatCode>
                <c:ptCount val="11"/>
                <c:pt idx="0">
                  <c:v>-1.7180836201501837</c:v>
                </c:pt>
                <c:pt idx="1">
                  <c:v>-1.4464285714285712</c:v>
                </c:pt>
                <c:pt idx="2">
                  <c:v>-1.8177517451102343</c:v>
                </c:pt>
                <c:pt idx="3">
                  <c:v>-1.7489102005231025</c:v>
                </c:pt>
                <c:pt idx="4">
                  <c:v>-1.7764912280701761</c:v>
                </c:pt>
                <c:pt idx="6">
                  <c:v>-1.5643577091767895</c:v>
                </c:pt>
                <c:pt idx="7">
                  <c:v>-3.1558545092177361</c:v>
                </c:pt>
                <c:pt idx="8">
                  <c:v>-2.5679659266907571</c:v>
                </c:pt>
                <c:pt idx="9">
                  <c:v>-1.7012018620397775</c:v>
                </c:pt>
                <c:pt idx="10">
                  <c:v>-3.1060606060606055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D8-4D94-93B2-3AF9ED447CA4}"/>
            </c:ext>
          </c:extLst>
        </c:ser>
        <c:ser>
          <c:idx val="3"/>
          <c:order val="3"/>
          <c:tx>
            <c:strRef>
              <c:f>'RESUMES PAR CP ET ECART TYPE'!$E$30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'RESUMES PAR CP ET ECART TYPE'!$A$31:$A$42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'RESUMES PAR CP ET ECART TYPE'!$E$31:$E$42</c:f>
              <c:numCache>
                <c:formatCode>General</c:formatCode>
                <c:ptCount val="11"/>
                <c:pt idx="0" formatCode="0.00">
                  <c:v>-1.5999999999999996</c:v>
                </c:pt>
                <c:pt idx="2" formatCode="0.00">
                  <c:v>-1.8999999999999986</c:v>
                </c:pt>
                <c:pt idx="3" formatCode="0.00">
                  <c:v>-0.90000000000000036</c:v>
                </c:pt>
                <c:pt idx="4" formatCode="0.00">
                  <c:v>-1.3000000000000007</c:v>
                </c:pt>
                <c:pt idx="6" formatCode="0.00">
                  <c:v>-1.4000000000000004</c:v>
                </c:pt>
                <c:pt idx="7" formatCode="0.00">
                  <c:v>-1.6999999999999993</c:v>
                </c:pt>
                <c:pt idx="8" formatCode="0.00">
                  <c:v>-1.1999999999999993</c:v>
                </c:pt>
                <c:pt idx="9" formatCode="0.00">
                  <c:v>-1.5</c:v>
                </c:pt>
                <c:pt idx="10" formatCode="0.00">
                  <c:v>-0.70000000000000107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6D8-4D94-93B2-3AF9ED447CA4}"/>
            </c:ext>
          </c:extLst>
        </c:ser>
        <c:ser>
          <c:idx val="4"/>
          <c:order val="4"/>
          <c:tx>
            <c:strRef>
              <c:f>'RESUMES PAR CP ET ECART TYPE'!$F$30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'RESUMES PAR CP ET ECART TYPE'!$A$31:$A$42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'RESUMES PAR CP ET ECART TYPE'!$F$31:$F$42</c:f>
              <c:numCache>
                <c:formatCode>General</c:formatCode>
                <c:ptCount val="11"/>
                <c:pt idx="0" formatCode="0.00">
                  <c:v>-2.0005697018688569</c:v>
                </c:pt>
                <c:pt idx="2" formatCode="0.00">
                  <c:v>-2.1628614157527366</c:v>
                </c:pt>
                <c:pt idx="3" formatCode="0.00">
                  <c:v>-1.0720946794725954</c:v>
                </c:pt>
                <c:pt idx="4" formatCode="0.00">
                  <c:v>-0.28694581280788256</c:v>
                </c:pt>
                <c:pt idx="5" formatCode="0.00">
                  <c:v>-1.3125649013499476</c:v>
                </c:pt>
                <c:pt idx="6" formatCode="0.00">
                  <c:v>-0.69691659586519883</c:v>
                </c:pt>
                <c:pt idx="7" formatCode="0.00">
                  <c:v>5.6005398110661631E-2</c:v>
                </c:pt>
                <c:pt idx="8" formatCode="0.00">
                  <c:v>-2.0505115089514057</c:v>
                </c:pt>
                <c:pt idx="9" formatCode="0.00">
                  <c:v>-0.95834642576590667</c:v>
                </c:pt>
                <c:pt idx="10" formatCode="0.0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6D8-4D94-93B2-3AF9ED447CA4}"/>
            </c:ext>
          </c:extLst>
        </c:ser>
        <c:ser>
          <c:idx val="5"/>
          <c:order val="5"/>
          <c:tx>
            <c:strRef>
              <c:f>'RESUMES PAR CP ET ECART TYPE'!$G$30</c:f>
              <c:strCache>
                <c:ptCount val="1"/>
                <c:pt idx="0">
                  <c:v> 2014</c:v>
                </c:pt>
              </c:strCache>
            </c:strRef>
          </c:tx>
          <c:invertIfNegative val="0"/>
          <c:cat>
            <c:strRef>
              <c:f>'RESUMES PAR CP ET ECART TYPE'!$A$31:$A$42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'RESUMES PAR CP ET ECART TYPE'!$G$31:$G$42</c:f>
              <c:numCache>
                <c:formatCode>0.00</c:formatCode>
                <c:ptCount val="11"/>
                <c:pt idx="0">
                  <c:v>-1.3834305694698124</c:v>
                </c:pt>
                <c:pt idx="1">
                  <c:v>-2.065114076270488</c:v>
                </c:pt>
                <c:pt idx="2">
                  <c:v>-0.98436147186147238</c:v>
                </c:pt>
                <c:pt idx="3">
                  <c:v>-1.4930167597765358</c:v>
                </c:pt>
                <c:pt idx="4">
                  <c:v>-1.8277177368086459</c:v>
                </c:pt>
                <c:pt idx="5">
                  <c:v>-1.498957413652521</c:v>
                </c:pt>
                <c:pt idx="6">
                  <c:v>-0.94096551724137889</c:v>
                </c:pt>
                <c:pt idx="7">
                  <c:v>-0.72692467748647616</c:v>
                </c:pt>
                <c:pt idx="8">
                  <c:v>-2.0298915142365637</c:v>
                </c:pt>
                <c:pt idx="10">
                  <c:v>0.37103594080338276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6D8-4D94-93B2-3AF9ED447CA4}"/>
            </c:ext>
          </c:extLst>
        </c:ser>
        <c:ser>
          <c:idx val="6"/>
          <c:order val="6"/>
          <c:tx>
            <c:strRef>
              <c:f>'RESUMES PAR CP ET ECART TYPE'!$H$30</c:f>
              <c:strCache>
                <c:ptCount val="1"/>
                <c:pt idx="0">
                  <c:v> 2015</c:v>
                </c:pt>
              </c:strCache>
            </c:strRef>
          </c:tx>
          <c:invertIfNegative val="0"/>
          <c:cat>
            <c:strRef>
              <c:f>'RESUMES PAR CP ET ECART TYPE'!$A$31:$A$42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'RESUMES PAR CP ET ECART TYPE'!$H$31:$H$42</c:f>
              <c:numCache>
                <c:formatCode>0.00</c:formatCode>
                <c:ptCount val="11"/>
                <c:pt idx="0">
                  <c:v>-1.1082191907592875</c:v>
                </c:pt>
                <c:pt idx="1">
                  <c:v>-2.0457901125579347</c:v>
                </c:pt>
                <c:pt idx="2">
                  <c:v>-1.0782792678425128</c:v>
                </c:pt>
                <c:pt idx="4">
                  <c:v>-1.9068840579710127</c:v>
                </c:pt>
                <c:pt idx="5">
                  <c:v>-1.245598183671575</c:v>
                </c:pt>
                <c:pt idx="6">
                  <c:v>-0.86810631229235824</c:v>
                </c:pt>
                <c:pt idx="7">
                  <c:v>-0.5502173913043471</c:v>
                </c:pt>
                <c:pt idx="8">
                  <c:v>-2.2112553636263659</c:v>
                </c:pt>
                <c:pt idx="10">
                  <c:v>-4.9030172413793096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6D8-4D94-93B2-3AF9ED447CA4}"/>
            </c:ext>
          </c:extLst>
        </c:ser>
        <c:ser>
          <c:idx val="7"/>
          <c:order val="7"/>
          <c:tx>
            <c:strRef>
              <c:f>'RESUMES PAR CP ET ECART TYPE'!$I$30</c:f>
              <c:strCache>
                <c:ptCount val="1"/>
                <c:pt idx="0">
                  <c:v> 2016</c:v>
                </c:pt>
              </c:strCache>
            </c:strRef>
          </c:tx>
          <c:invertIfNegative val="0"/>
          <c:cat>
            <c:strRef>
              <c:f>'RESUMES PAR CP ET ECART TYPE'!$A$31:$A$42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'RESUMES PAR CP ET ECART TYPE'!$I$31:$I$42</c:f>
              <c:numCache>
                <c:formatCode>0.00</c:formatCode>
                <c:ptCount val="11"/>
                <c:pt idx="0">
                  <c:v>-0.3169772905246635</c:v>
                </c:pt>
                <c:pt idx="1">
                  <c:v>-2.2515943848694597</c:v>
                </c:pt>
                <c:pt idx="2">
                  <c:v>-1.2221495543465757</c:v>
                </c:pt>
                <c:pt idx="3">
                  <c:v>-0.46208530805687253</c:v>
                </c:pt>
                <c:pt idx="4">
                  <c:v>-3.1975259377494005</c:v>
                </c:pt>
                <c:pt idx="5">
                  <c:v>-1.2574098520113974</c:v>
                </c:pt>
                <c:pt idx="6">
                  <c:v>-0.46901877649909096</c:v>
                </c:pt>
                <c:pt idx="7">
                  <c:v>0.33469857340083387</c:v>
                </c:pt>
                <c:pt idx="8">
                  <c:v>-3.4831088460138346</c:v>
                </c:pt>
                <c:pt idx="9">
                  <c:v>-1.6777992277992269</c:v>
                </c:pt>
                <c:pt idx="10">
                  <c:v>-2.1157289002557533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6D8-4D94-93B2-3AF9ED447CA4}"/>
            </c:ext>
          </c:extLst>
        </c:ser>
        <c:ser>
          <c:idx val="8"/>
          <c:order val="8"/>
          <c:tx>
            <c:strRef>
              <c:f>'RESUMES PAR CP ET ECART TYPE'!$J$30</c:f>
              <c:strCache>
                <c:ptCount val="1"/>
                <c:pt idx="0">
                  <c:v> 2017</c:v>
                </c:pt>
              </c:strCache>
            </c:strRef>
          </c:tx>
          <c:invertIfNegative val="0"/>
          <c:cat>
            <c:strRef>
              <c:f>'RESUMES PAR CP ET ECART TYPE'!$A$31:$A$42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'RESUMES PAR CP ET ECART TYPE'!$J$31:$J$42</c:f>
              <c:numCache>
                <c:formatCode>0.00</c:formatCode>
                <c:ptCount val="11"/>
                <c:pt idx="0">
                  <c:v>-1.0023579382637653</c:v>
                </c:pt>
                <c:pt idx="1">
                  <c:v>-1.897119341563787</c:v>
                </c:pt>
                <c:pt idx="2">
                  <c:v>-1.2649507564219746</c:v>
                </c:pt>
                <c:pt idx="3">
                  <c:v>-1.7029761904761891</c:v>
                </c:pt>
                <c:pt idx="4">
                  <c:v>-2.0840116279069782</c:v>
                </c:pt>
                <c:pt idx="5">
                  <c:v>-1.2133666349317256</c:v>
                </c:pt>
                <c:pt idx="6">
                  <c:v>1.3083333333333353</c:v>
                </c:pt>
                <c:pt idx="7">
                  <c:v>-0.39701472466886401</c:v>
                </c:pt>
                <c:pt idx="8">
                  <c:v>-2.4806680780992654</c:v>
                </c:pt>
                <c:pt idx="9">
                  <c:v>-3.6156417112299462</c:v>
                </c:pt>
                <c:pt idx="10">
                  <c:v>-1.1448863636363633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6D8-4D94-93B2-3AF9ED447C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6087808"/>
        <c:axId val="197292544"/>
      </c:barChart>
      <c:catAx>
        <c:axId val="1960878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7292544"/>
        <c:crosses val="autoZero"/>
        <c:auto val="1"/>
        <c:lblAlgn val="ctr"/>
        <c:lblOffset val="100"/>
        <c:noMultiLvlLbl val="0"/>
      </c:catAx>
      <c:valAx>
        <c:axId val="197292544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9608780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legend>
      <c:legendPos val="t"/>
      <c:overlay val="0"/>
    </c:legend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dynamique1</c:name>
    <c:fmtId val="47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EFFECTIFS'!$B$3:$B$4</c:f>
              <c:strCache>
                <c:ptCount val="1"/>
                <c:pt idx="0">
                  <c:v>BASKET-BALL</c:v>
                </c:pt>
              </c:strCache>
            </c:strRef>
          </c:tx>
          <c:cat>
            <c:strRef>
              <c:f>'TCD MOYENNES ET EFFECTIFS'!$A$5:$A$13</c:f>
              <c:strCache>
                <c:ptCount val="9"/>
                <c:pt idx="0">
                  <c:v> 2009</c:v>
                </c:pt>
                <c:pt idx="1">
                  <c:v> 2010</c:v>
                </c:pt>
                <c:pt idx="2">
                  <c:v> 2011</c:v>
                </c:pt>
                <c:pt idx="3">
                  <c:v> 2012</c:v>
                </c:pt>
                <c:pt idx="4">
                  <c:v> 2013</c:v>
                </c:pt>
                <c:pt idx="5">
                  <c:v> 2014</c:v>
                </c:pt>
                <c:pt idx="6">
                  <c:v> 2015</c:v>
                </c:pt>
                <c:pt idx="7">
                  <c:v> 2016</c:v>
                </c:pt>
                <c:pt idx="8">
                  <c:v> 2017</c:v>
                </c:pt>
              </c:strCache>
            </c:strRef>
          </c:cat>
          <c:val>
            <c:numRef>
              <c:f>'TCD MOYENNES ET EFFECTIFS'!$B$5:$B$13</c:f>
              <c:numCache>
                <c:formatCode>0.00</c:formatCode>
                <c:ptCount val="9"/>
                <c:pt idx="0">
                  <c:v>11.931679389312981</c:v>
                </c:pt>
                <c:pt idx="1">
                  <c:v>12.313333333333333</c:v>
                </c:pt>
                <c:pt idx="2">
                  <c:v>11.952702702702704</c:v>
                </c:pt>
                <c:pt idx="3">
                  <c:v>12.4</c:v>
                </c:pt>
                <c:pt idx="4">
                  <c:v>12.16656346749226</c:v>
                </c:pt>
                <c:pt idx="5">
                  <c:v>12.688257575757575</c:v>
                </c:pt>
                <c:pt idx="6">
                  <c:v>12.658265582655826</c:v>
                </c:pt>
                <c:pt idx="7">
                  <c:v>12.584905660377352</c:v>
                </c:pt>
                <c:pt idx="8">
                  <c:v>12.419402985074626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6B3-454B-901F-D156F8F826DF}"/>
            </c:ext>
          </c:extLst>
        </c:ser>
        <c:ser>
          <c:idx val="1"/>
          <c:order val="1"/>
          <c:tx>
            <c:strRef>
              <c:f>'TCD MOYENNES ET EFFECTIFS'!$C$3:$C$4</c:f>
              <c:strCache>
                <c:ptCount val="1"/>
                <c:pt idx="0">
                  <c:v>FUTSAL</c:v>
                </c:pt>
              </c:strCache>
            </c:strRef>
          </c:tx>
          <c:cat>
            <c:strRef>
              <c:f>'TCD MOYENNES ET EFFECTIFS'!$A$5:$A$13</c:f>
              <c:strCache>
                <c:ptCount val="9"/>
                <c:pt idx="0">
                  <c:v> 2009</c:v>
                </c:pt>
                <c:pt idx="1">
                  <c:v> 2010</c:v>
                </c:pt>
                <c:pt idx="2">
                  <c:v> 2011</c:v>
                </c:pt>
                <c:pt idx="3">
                  <c:v> 2012</c:v>
                </c:pt>
                <c:pt idx="4">
                  <c:v> 2013</c:v>
                </c:pt>
                <c:pt idx="5">
                  <c:v> 2014</c:v>
                </c:pt>
                <c:pt idx="6">
                  <c:v> 2015</c:v>
                </c:pt>
                <c:pt idx="7">
                  <c:v> 2016</c:v>
                </c:pt>
                <c:pt idx="8">
                  <c:v> 2017</c:v>
                </c:pt>
              </c:strCache>
            </c:strRef>
          </c:cat>
          <c:val>
            <c:numRef>
              <c:f>'TCD MOYENNES ET EFFECTIFS'!$C$5:$C$13</c:f>
              <c:numCache>
                <c:formatCode>General</c:formatCode>
                <c:ptCount val="9"/>
                <c:pt idx="4" formatCode="0.00">
                  <c:v>12.444444444444445</c:v>
                </c:pt>
                <c:pt idx="5" formatCode="0.00">
                  <c:v>11.461538461538462</c:v>
                </c:pt>
                <c:pt idx="6" formatCode="0.00">
                  <c:v>12.074999999999999</c:v>
                </c:pt>
                <c:pt idx="7" formatCode="0.00">
                  <c:v>11.285714285714286</c:v>
                </c:pt>
                <c:pt idx="8" formatCode="0.00">
                  <c:v>12.0625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6B3-454B-901F-D156F8F826DF}"/>
            </c:ext>
          </c:extLst>
        </c:ser>
        <c:ser>
          <c:idx val="2"/>
          <c:order val="2"/>
          <c:tx>
            <c:strRef>
              <c:f>'TCD MOYENNES ET EFFECTIFS'!$D$3:$D$4</c:f>
              <c:strCache>
                <c:ptCount val="1"/>
                <c:pt idx="0">
                  <c:v>HANDBALL</c:v>
                </c:pt>
              </c:strCache>
            </c:strRef>
          </c:tx>
          <c:cat>
            <c:strRef>
              <c:f>'TCD MOYENNES ET EFFECTIFS'!$A$5:$A$13</c:f>
              <c:strCache>
                <c:ptCount val="9"/>
                <c:pt idx="0">
                  <c:v> 2009</c:v>
                </c:pt>
                <c:pt idx="1">
                  <c:v> 2010</c:v>
                </c:pt>
                <c:pt idx="2">
                  <c:v> 2011</c:v>
                </c:pt>
                <c:pt idx="3">
                  <c:v> 2012</c:v>
                </c:pt>
                <c:pt idx="4">
                  <c:v> 2013</c:v>
                </c:pt>
                <c:pt idx="5">
                  <c:v> 2014</c:v>
                </c:pt>
                <c:pt idx="6">
                  <c:v> 2015</c:v>
                </c:pt>
                <c:pt idx="7">
                  <c:v> 2016</c:v>
                </c:pt>
                <c:pt idx="8">
                  <c:v> 2017</c:v>
                </c:pt>
              </c:strCache>
            </c:strRef>
          </c:cat>
          <c:val>
            <c:numRef>
              <c:f>'TCD MOYENNES ET EFFECTIFS'!$D$5:$D$13</c:f>
              <c:numCache>
                <c:formatCode>0.00</c:formatCode>
                <c:ptCount val="9"/>
                <c:pt idx="0">
                  <c:v>12.136363636363637</c:v>
                </c:pt>
                <c:pt idx="1">
                  <c:v>11.981578947368426</c:v>
                </c:pt>
                <c:pt idx="2">
                  <c:v>12.410121457489879</c:v>
                </c:pt>
                <c:pt idx="3">
                  <c:v>11.9</c:v>
                </c:pt>
                <c:pt idx="4">
                  <c:v>12.476136363636362</c:v>
                </c:pt>
                <c:pt idx="5">
                  <c:v>12.116804407713502</c:v>
                </c:pt>
                <c:pt idx="6">
                  <c:v>12.464646464646467</c:v>
                </c:pt>
                <c:pt idx="7">
                  <c:v>12.407455012853466</c:v>
                </c:pt>
                <c:pt idx="8">
                  <c:v>13.013313609467462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6B3-454B-901F-D156F8F826DF}"/>
            </c:ext>
          </c:extLst>
        </c:ser>
        <c:ser>
          <c:idx val="3"/>
          <c:order val="3"/>
          <c:tx>
            <c:strRef>
              <c:f>'TCD MOYENNES ET EFFECTIFS'!$E$3:$E$4</c:f>
              <c:strCache>
                <c:ptCount val="1"/>
                <c:pt idx="0">
                  <c:v>VOLLEY-BALL</c:v>
                </c:pt>
              </c:strCache>
            </c:strRef>
          </c:tx>
          <c:cat>
            <c:strRef>
              <c:f>'TCD MOYENNES ET EFFECTIFS'!$A$5:$A$13</c:f>
              <c:strCache>
                <c:ptCount val="9"/>
                <c:pt idx="0">
                  <c:v> 2009</c:v>
                </c:pt>
                <c:pt idx="1">
                  <c:v> 2010</c:v>
                </c:pt>
                <c:pt idx="2">
                  <c:v> 2011</c:v>
                </c:pt>
                <c:pt idx="3">
                  <c:v> 2012</c:v>
                </c:pt>
                <c:pt idx="4">
                  <c:v> 2013</c:v>
                </c:pt>
                <c:pt idx="5">
                  <c:v> 2014</c:v>
                </c:pt>
                <c:pt idx="6">
                  <c:v> 2015</c:v>
                </c:pt>
                <c:pt idx="7">
                  <c:v> 2016</c:v>
                </c:pt>
                <c:pt idx="8">
                  <c:v> 2017</c:v>
                </c:pt>
              </c:strCache>
            </c:strRef>
          </c:cat>
          <c:val>
            <c:numRef>
              <c:f>'TCD MOYENNES ET EFFECTIFS'!$E$5:$E$13</c:f>
              <c:numCache>
                <c:formatCode>0.00</c:formatCode>
                <c:ptCount val="9"/>
                <c:pt idx="0">
                  <c:v>11.823154362416105</c:v>
                </c:pt>
                <c:pt idx="1">
                  <c:v>11.556872037914692</c:v>
                </c:pt>
                <c:pt idx="2">
                  <c:v>11.861151079136693</c:v>
                </c:pt>
                <c:pt idx="3">
                  <c:v>11.5</c:v>
                </c:pt>
                <c:pt idx="4">
                  <c:v>11.756578947368421</c:v>
                </c:pt>
                <c:pt idx="5">
                  <c:v>11.2010989010989</c:v>
                </c:pt>
                <c:pt idx="6">
                  <c:v>11.443442622950819</c:v>
                </c:pt>
                <c:pt idx="7">
                  <c:v>11.951219512195122</c:v>
                </c:pt>
                <c:pt idx="8">
                  <c:v>10.775229357798166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6B3-454B-901F-D156F8F826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562304"/>
        <c:axId val="198615616"/>
      </c:lineChart>
      <c:catAx>
        <c:axId val="1985623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5616"/>
        <c:crosses val="autoZero"/>
        <c:auto val="1"/>
        <c:lblAlgn val="ctr"/>
        <c:lblOffset val="100"/>
        <c:noMultiLvlLbl val="0"/>
      </c:catAx>
      <c:valAx>
        <c:axId val="198615616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9856230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dynamique9</c:name>
    <c:fmtId val="58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  <c:pivotFmt>
        <c:idx val="137"/>
      </c:pivotFmt>
      <c:pivotFmt>
        <c:idx val="138"/>
      </c:pivotFmt>
      <c:pivotFmt>
        <c:idx val="139"/>
      </c:pivotFmt>
      <c:pivotFmt>
        <c:idx val="140"/>
      </c:pivotFmt>
      <c:pivotFmt>
        <c:idx val="141"/>
      </c:pivotFmt>
      <c:pivotFmt>
        <c:idx val="142"/>
      </c:pivotFmt>
      <c:pivotFmt>
        <c:idx val="143"/>
      </c:pivotFmt>
      <c:pivotFmt>
        <c:idx val="144"/>
      </c:pivotFmt>
      <c:pivotFmt>
        <c:idx val="145"/>
      </c:pivotFmt>
      <c:pivotFmt>
        <c:idx val="146"/>
      </c:pivotFmt>
      <c:pivotFmt>
        <c:idx val="147"/>
      </c:pivotFmt>
      <c:pivotFmt>
        <c:idx val="148"/>
      </c:pivotFmt>
      <c:pivotFmt>
        <c:idx val="149"/>
      </c:pivotFmt>
      <c:pivotFmt>
        <c:idx val="150"/>
      </c:pivotFmt>
      <c:pivotFmt>
        <c:idx val="151"/>
      </c:pivotFmt>
      <c:pivotFmt>
        <c:idx val="152"/>
      </c:pivotFmt>
      <c:pivotFmt>
        <c:idx val="153"/>
      </c:pivotFmt>
      <c:pivotFmt>
        <c:idx val="154"/>
      </c:pivotFmt>
      <c:pivotFmt>
        <c:idx val="155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EFFECTIFS'!$B$43:$B$44</c:f>
              <c:strCache>
                <c:ptCount val="1"/>
                <c:pt idx="0">
                  <c:v>BASKET-BALL</c:v>
                </c:pt>
              </c:strCache>
            </c:strRef>
          </c:tx>
          <c:cat>
            <c:strRef>
              <c:f>'TCD MOYENNES ET EFFECTIFS'!$A$45:$A$55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EFFECTIFS'!$B$45:$B$55</c:f>
              <c:numCache>
                <c:formatCode>General</c:formatCode>
                <c:ptCount val="11"/>
                <c:pt idx="0">
                  <c:v>286</c:v>
                </c:pt>
                <c:pt idx="1">
                  <c:v>306</c:v>
                </c:pt>
                <c:pt idx="2">
                  <c:v>267</c:v>
                </c:pt>
                <c:pt idx="3">
                  <c:v>303</c:v>
                </c:pt>
                <c:pt idx="4">
                  <c:v>370</c:v>
                </c:pt>
                <c:pt idx="5">
                  <c:v>373</c:v>
                </c:pt>
                <c:pt idx="6">
                  <c:v>326</c:v>
                </c:pt>
                <c:pt idx="7">
                  <c:v>267</c:v>
                </c:pt>
                <c:pt idx="8">
                  <c:v>373</c:v>
                </c:pt>
                <c:pt idx="9">
                  <c:v>322</c:v>
                </c:pt>
                <c:pt idx="10">
                  <c:v>339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43C-4B3E-B85E-641C2517E2F1}"/>
            </c:ext>
          </c:extLst>
        </c:ser>
        <c:ser>
          <c:idx val="1"/>
          <c:order val="1"/>
          <c:tx>
            <c:strRef>
              <c:f>'TCD MOYENNES ET EFFECTIFS'!$C$43:$C$44</c:f>
              <c:strCache>
                <c:ptCount val="1"/>
                <c:pt idx="0">
                  <c:v>FUTSAL</c:v>
                </c:pt>
              </c:strCache>
            </c:strRef>
          </c:tx>
          <c:cat>
            <c:strRef>
              <c:f>'TCD MOYENNES ET EFFECTIFS'!$A$45:$A$55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EFFECTIFS'!$C$45:$C$55</c:f>
              <c:numCache>
                <c:formatCode>General</c:formatCode>
                <c:ptCount val="11"/>
                <c:pt idx="6">
                  <c:v>18</c:v>
                </c:pt>
                <c:pt idx="7">
                  <c:v>14</c:v>
                </c:pt>
                <c:pt idx="8">
                  <c:v>8</c:v>
                </c:pt>
                <c:pt idx="9">
                  <c:v>7</c:v>
                </c:pt>
                <c:pt idx="10">
                  <c:v>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43C-4B3E-B85E-641C2517E2F1}"/>
            </c:ext>
          </c:extLst>
        </c:ser>
        <c:ser>
          <c:idx val="2"/>
          <c:order val="2"/>
          <c:tx>
            <c:strRef>
              <c:f>'TCD MOYENNES ET EFFECTIFS'!$D$43:$D$44</c:f>
              <c:strCache>
                <c:ptCount val="1"/>
                <c:pt idx="0">
                  <c:v>HANDBALL</c:v>
                </c:pt>
              </c:strCache>
            </c:strRef>
          </c:tx>
          <c:cat>
            <c:strRef>
              <c:f>'TCD MOYENNES ET EFFECTIFS'!$A$45:$A$55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EFFECTIFS'!$D$45:$D$55</c:f>
              <c:numCache>
                <c:formatCode>General</c:formatCode>
                <c:ptCount val="11"/>
                <c:pt idx="0">
                  <c:v>280</c:v>
                </c:pt>
                <c:pt idx="1">
                  <c:v>357</c:v>
                </c:pt>
                <c:pt idx="2">
                  <c:v>287</c:v>
                </c:pt>
                <c:pt idx="3">
                  <c:v>380</c:v>
                </c:pt>
                <c:pt idx="4">
                  <c:v>498</c:v>
                </c:pt>
                <c:pt idx="5">
                  <c:v>472</c:v>
                </c:pt>
                <c:pt idx="6">
                  <c:v>269</c:v>
                </c:pt>
                <c:pt idx="7">
                  <c:v>367</c:v>
                </c:pt>
                <c:pt idx="8">
                  <c:v>400</c:v>
                </c:pt>
                <c:pt idx="9">
                  <c:v>395</c:v>
                </c:pt>
                <c:pt idx="10">
                  <c:v>347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43C-4B3E-B85E-641C2517E2F1}"/>
            </c:ext>
          </c:extLst>
        </c:ser>
        <c:ser>
          <c:idx val="3"/>
          <c:order val="3"/>
          <c:tx>
            <c:strRef>
              <c:f>'TCD MOYENNES ET EFFECTIFS'!$E$43:$E$44</c:f>
              <c:strCache>
                <c:ptCount val="1"/>
                <c:pt idx="0">
                  <c:v>VOLLEY-BALL</c:v>
                </c:pt>
              </c:strCache>
            </c:strRef>
          </c:tx>
          <c:cat>
            <c:strRef>
              <c:f>'TCD MOYENNES ET EFFECTIFS'!$A$45:$A$55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EFFECTIFS'!$E$45:$E$55</c:f>
              <c:numCache>
                <c:formatCode>General</c:formatCode>
                <c:ptCount val="11"/>
                <c:pt idx="0">
                  <c:v>502</c:v>
                </c:pt>
                <c:pt idx="1">
                  <c:v>334</c:v>
                </c:pt>
                <c:pt idx="2">
                  <c:v>300</c:v>
                </c:pt>
                <c:pt idx="3">
                  <c:v>211</c:v>
                </c:pt>
                <c:pt idx="4">
                  <c:v>139</c:v>
                </c:pt>
                <c:pt idx="5">
                  <c:v>177</c:v>
                </c:pt>
                <c:pt idx="6">
                  <c:v>76</c:v>
                </c:pt>
                <c:pt idx="7">
                  <c:v>92</c:v>
                </c:pt>
                <c:pt idx="8">
                  <c:v>125</c:v>
                </c:pt>
                <c:pt idx="9">
                  <c:v>82</c:v>
                </c:pt>
                <c:pt idx="10">
                  <c:v>109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43C-4B3E-B85E-641C2517E2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665728"/>
        <c:axId val="198617344"/>
      </c:lineChart>
      <c:catAx>
        <c:axId val="1986657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7344"/>
        <c:crosses val="autoZero"/>
        <c:auto val="1"/>
        <c:lblAlgn val="ctr"/>
        <c:lblOffset val="100"/>
        <c:noMultiLvlLbl val="0"/>
      </c:catAx>
      <c:valAx>
        <c:axId val="1986173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9866572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fr-FR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Evolution des inaptes totaux Baccalauréat Professionnel Académie Orléans-Tours</a:t>
            </a:r>
          </a:p>
        </c:rich>
      </c:tx>
      <c:layout>
        <c:manualLayout>
          <c:xMode val="edge"/>
          <c:yMode val="edge"/>
          <c:x val="0.19941789144990063"/>
          <c:y val="1.581714168639683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534066506149541"/>
          <c:y val="0.10009827784981212"/>
          <c:w val="0.84238936248671392"/>
          <c:h val="0.69497879067996993"/>
        </c:manualLayout>
      </c:layout>
      <c:lineChart>
        <c:grouping val="standard"/>
        <c:varyColors val="0"/>
        <c:ser>
          <c:idx val="0"/>
          <c:order val="0"/>
          <c:spPr>
            <a:ln>
              <a:solidFill>
                <a:srgbClr val="0000FF"/>
              </a:solidFill>
            </a:ln>
          </c:spPr>
          <c:marker>
            <c:symbol val="square"/>
            <c:size val="7"/>
            <c:spPr>
              <a:solidFill>
                <a:srgbClr val="00FFFF"/>
              </a:solidFill>
              <a:ln>
                <a:solidFill>
                  <a:srgbClr val="000000"/>
                </a:solidFill>
              </a:ln>
            </c:spPr>
          </c:marker>
          <c:dLbls>
            <c:spPr>
              <a:solidFill>
                <a:srgbClr val="00FFFF"/>
              </a:solidFill>
              <a:ln>
                <a:solidFill>
                  <a:srgbClr val="000000"/>
                </a:solidFill>
              </a:ln>
            </c:spPr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('EPREUVES ADAPTEES'!$K$3,'EPREUVES ADAPTEES'!$M$3,'EPREUVES ADAPTEES'!$O$3,'EPREUVES ADAPTEES'!$Q$3,'EPREUVES ADAPTEES'!$S$3,'EPREUVES ADAPTEES'!$U$3,'EPREUVES ADAPTEES'!$W$3,'EPREUVES ADAPTEES'!$Y$3,'EPREUVES ADAPTEES'!$AA$3,'EPREUVES ADAPTEES'!$AC$3)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('EPREUVES ADAPTEES'!$K$4,'EPREUVES ADAPTEES'!$M$4,'EPREUVES ADAPTEES'!$O$4,'EPREUVES ADAPTEES'!$Q$4,'EPREUVES ADAPTEES'!$S$4,'EPREUVES ADAPTEES'!$U$4,'EPREUVES ADAPTEES'!$W$4,'EPREUVES ADAPTEES'!$Y$4,'EPREUVES ADAPTEES'!$AA$4,'EPREUVES ADAPTEES'!$AC$4)</c:f>
              <c:numCache>
                <c:formatCode>0.00%</c:formatCode>
                <c:ptCount val="10"/>
                <c:pt idx="0">
                  <c:v>3.9E-2</c:v>
                </c:pt>
                <c:pt idx="1">
                  <c:v>3.4000000000000002E-2</c:v>
                </c:pt>
                <c:pt idx="2">
                  <c:v>3.2000000000000001E-2</c:v>
                </c:pt>
                <c:pt idx="3">
                  <c:v>2.8000000000000001E-2</c:v>
                </c:pt>
                <c:pt idx="4">
                  <c:v>2.7918106886466364E-2</c:v>
                </c:pt>
                <c:pt idx="5">
                  <c:v>2.9719137818419332E-2</c:v>
                </c:pt>
                <c:pt idx="6">
                  <c:v>2.80138495435946E-2</c:v>
                </c:pt>
                <c:pt idx="7">
                  <c:v>2.8998505231689089E-2</c:v>
                </c:pt>
                <c:pt idx="8">
                  <c:v>2.8875379939209699E-2</c:v>
                </c:pt>
                <c:pt idx="9">
                  <c:v>2.81E-2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CCF-44E7-9A19-956FD5617D65}"/>
            </c:ext>
          </c:extLst>
        </c:ser>
        <c:ser>
          <c:idx val="1"/>
          <c:order val="1"/>
          <c:spPr>
            <a:ln>
              <a:solidFill>
                <a:srgbClr val="FF33CC"/>
              </a:solidFill>
            </a:ln>
          </c:spPr>
          <c:marker>
            <c:symbol val="diamond"/>
            <c:size val="10"/>
            <c:spPr>
              <a:solidFill>
                <a:srgbClr val="990099"/>
              </a:solidFill>
              <a:ln>
                <a:solidFill>
                  <a:srgbClr val="000000"/>
                </a:solidFill>
              </a:ln>
            </c:spPr>
          </c:marker>
          <c:dLbls>
            <c:spPr>
              <a:solidFill>
                <a:srgbClr val="FFCCFF"/>
              </a:solidFill>
              <a:ln>
                <a:solidFill>
                  <a:srgbClr val="990099"/>
                </a:solidFill>
              </a:ln>
            </c:spPr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('EPREUVES ADAPTEES'!$K$3,'EPREUVES ADAPTEES'!$M$3,'EPREUVES ADAPTEES'!$O$3,'EPREUVES ADAPTEES'!$Q$3,'EPREUVES ADAPTEES'!$S$3,'EPREUVES ADAPTEES'!$U$3,'EPREUVES ADAPTEES'!$W$3,'EPREUVES ADAPTEES'!$Y$3,'EPREUVES ADAPTEES'!$AA$3,'EPREUVES ADAPTEES'!$AC$3)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('EPREUVES ADAPTEES'!$K$5,'EPREUVES ADAPTEES'!$M$5,'EPREUVES ADAPTEES'!$O$5,'EPREUVES ADAPTEES'!$Q$5,'EPREUVES ADAPTEES'!$S$5,'EPREUVES ADAPTEES'!$U$5,'EPREUVES ADAPTEES'!$W$5,'EPREUVES ADAPTEES'!$Y$5,'EPREUVES ADAPTEES'!$AA$5,'EPREUVES ADAPTEES'!$AC$5)</c:f>
              <c:numCache>
                <c:formatCode>0.00%</c:formatCode>
                <c:ptCount val="10"/>
                <c:pt idx="0">
                  <c:v>0.104</c:v>
                </c:pt>
                <c:pt idx="1">
                  <c:v>8.8999999999999996E-2</c:v>
                </c:pt>
                <c:pt idx="2">
                  <c:v>0.1</c:v>
                </c:pt>
                <c:pt idx="3">
                  <c:v>0.10299999999999999</c:v>
                </c:pt>
                <c:pt idx="4">
                  <c:v>9.988014382740712E-2</c:v>
                </c:pt>
                <c:pt idx="5">
                  <c:v>8.5084572014351614E-2</c:v>
                </c:pt>
                <c:pt idx="6">
                  <c:v>7.8725741486634901E-2</c:v>
                </c:pt>
                <c:pt idx="7">
                  <c:v>7.31337627889352E-2</c:v>
                </c:pt>
                <c:pt idx="8">
                  <c:v>7.8898399702270194E-2</c:v>
                </c:pt>
                <c:pt idx="9">
                  <c:v>8.2400000000000001E-2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CCF-44E7-9A19-956FD5617D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1144960"/>
        <c:axId val="192430656"/>
      </c:lineChart>
      <c:catAx>
        <c:axId val="191144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192430656"/>
        <c:crosses val="autoZero"/>
        <c:auto val="1"/>
        <c:lblAlgn val="ctr"/>
        <c:lblOffset val="100"/>
        <c:noMultiLvlLbl val="0"/>
      </c:catAx>
      <c:valAx>
        <c:axId val="192430656"/>
        <c:scaling>
          <c:orientation val="minMax"/>
          <c:max val="0.11000000000000001"/>
          <c:min val="0"/>
        </c:scaling>
        <c:delete val="0"/>
        <c:axPos val="l"/>
        <c:majorGridlines>
          <c:spPr>
            <a:ln>
              <a:solidFill>
                <a:srgbClr val="000000"/>
              </a:solidFill>
            </a:ln>
          </c:spPr>
        </c:majorGridlines>
        <c:numFmt formatCode="0.00%" sourceLinked="1"/>
        <c:majorTickMark val="none"/>
        <c:minorTickMark val="none"/>
        <c:tickLblPos val="nextTo"/>
        <c:spPr>
          <a:solidFill>
            <a:srgbClr val="FFFFFF"/>
          </a:solidFill>
          <a:ln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191144960"/>
        <c:crosses val="autoZero"/>
        <c:crossBetween val="between"/>
      </c:valAx>
      <c:spPr>
        <a:solidFill>
          <a:srgbClr val="FFFFFF"/>
        </a:solidFill>
        <a:ln>
          <a:solidFill>
            <a:srgbClr val="000000"/>
          </a:solidFill>
        </a:ln>
      </c:spPr>
    </c:plotArea>
    <c:legend>
      <c:legendPos val="r"/>
      <c:layout>
        <c:manualLayout>
          <c:xMode val="edge"/>
          <c:yMode val="edge"/>
          <c:x val="2.1090909090909091E-2"/>
          <c:y val="0.8864692931546011"/>
          <c:w val="0.94805509641873498"/>
          <c:h val="7.5457514129019923E-2"/>
        </c:manualLayout>
      </c:layout>
      <c:overlay val="0"/>
      <c:spPr>
        <a:solidFill>
          <a:srgbClr val="FFFFFF"/>
        </a:solidFill>
      </c:spPr>
      <c:txPr>
        <a:bodyPr/>
        <a:lstStyle/>
        <a:p>
          <a:pPr>
            <a:defRPr>
              <a:solidFill>
                <a:srgbClr val="000000"/>
              </a:solidFill>
              <a:latin typeface="Arial" pitchFamily="34" charset="0"/>
              <a:cs typeface="Arial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rgbClr val="FFFFFF"/>
    </a:solidFill>
    <a:ln>
      <a:solidFill>
        <a:srgbClr val="000000"/>
      </a:solidFill>
    </a:ln>
  </c:spPr>
  <c:externalData r:id="rId2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dynamique2</c:name>
    <c:fmtId val="51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EFFECTIFS'!$B$78:$B$79</c:f>
              <c:strCache>
                <c:ptCount val="1"/>
                <c:pt idx="0">
                  <c:v>BASKET-BALL</c:v>
                </c:pt>
              </c:strCache>
            </c:strRef>
          </c:tx>
          <c:cat>
            <c:strRef>
              <c:f>'TCD MOYENNES ET EFFECTIFS'!$A$80:$A$90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EFFECTIFS'!$B$80:$B$90</c:f>
              <c:numCache>
                <c:formatCode>0.00</c:formatCode>
                <c:ptCount val="11"/>
                <c:pt idx="0">
                  <c:v>13.5</c:v>
                </c:pt>
                <c:pt idx="1">
                  <c:v>13.16</c:v>
                </c:pt>
                <c:pt idx="2">
                  <c:v>14.032432432432433</c:v>
                </c:pt>
                <c:pt idx="3">
                  <c:v>13.844723618090454</c:v>
                </c:pt>
                <c:pt idx="4">
                  <c:v>13.701612903225806</c:v>
                </c:pt>
                <c:pt idx="5">
                  <c:v>13.3</c:v>
                </c:pt>
                <c:pt idx="6">
                  <c:v>13.238658146964855</c:v>
                </c:pt>
                <c:pt idx="7">
                  <c:v>13.672619047619047</c:v>
                </c:pt>
                <c:pt idx="8">
                  <c:v>13.736544850498339</c:v>
                </c:pt>
                <c:pt idx="9">
                  <c:v>14.162085308056872</c:v>
                </c:pt>
                <c:pt idx="10">
                  <c:v>13.684353741496601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D3E-4226-8D70-5B30BF761CD3}"/>
            </c:ext>
          </c:extLst>
        </c:ser>
        <c:ser>
          <c:idx val="1"/>
          <c:order val="1"/>
          <c:tx>
            <c:strRef>
              <c:f>'TCD MOYENNES ET EFFECTIFS'!$C$78:$C$79</c:f>
              <c:strCache>
                <c:ptCount val="1"/>
                <c:pt idx="0">
                  <c:v>FUTSAL</c:v>
                </c:pt>
              </c:strCache>
            </c:strRef>
          </c:tx>
          <c:cat>
            <c:strRef>
              <c:f>'TCD MOYENNES ET EFFECTIFS'!$A$80:$A$90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EFFECTIFS'!$C$80:$C$90</c:f>
              <c:numCache>
                <c:formatCode>General</c:formatCode>
                <c:ptCount val="11"/>
                <c:pt idx="6" formatCode="0.00">
                  <c:v>13.757009345794392</c:v>
                </c:pt>
                <c:pt idx="7" formatCode="0.00">
                  <c:v>13.289256198347108</c:v>
                </c:pt>
                <c:pt idx="8" formatCode="0.00">
                  <c:v>13.981884057971012</c:v>
                </c:pt>
                <c:pt idx="9" formatCode="0.00">
                  <c:v>13.664864864864864</c:v>
                </c:pt>
                <c:pt idx="10" formatCode="0.00">
                  <c:v>14.146511627906978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D3E-4226-8D70-5B30BF761CD3}"/>
            </c:ext>
          </c:extLst>
        </c:ser>
        <c:ser>
          <c:idx val="2"/>
          <c:order val="2"/>
          <c:tx>
            <c:strRef>
              <c:f>'TCD MOYENNES ET EFFECTIFS'!$D$78:$D$79</c:f>
              <c:strCache>
                <c:ptCount val="1"/>
                <c:pt idx="0">
                  <c:v>HANDBALL</c:v>
                </c:pt>
              </c:strCache>
            </c:strRef>
          </c:tx>
          <c:cat>
            <c:strRef>
              <c:f>'TCD MOYENNES ET EFFECTIFS'!$A$80:$A$90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EFFECTIFS'!$D$80:$D$90</c:f>
              <c:numCache>
                <c:formatCode>0.00</c:formatCode>
                <c:ptCount val="11"/>
                <c:pt idx="0">
                  <c:v>14.08</c:v>
                </c:pt>
                <c:pt idx="1">
                  <c:v>13.31</c:v>
                </c:pt>
                <c:pt idx="2">
                  <c:v>13.42756756756757</c:v>
                </c:pt>
                <c:pt idx="3">
                  <c:v>13.683456790123454</c:v>
                </c:pt>
                <c:pt idx="4">
                  <c:v>13.974479166666669</c:v>
                </c:pt>
                <c:pt idx="5">
                  <c:v>13.3</c:v>
                </c:pt>
                <c:pt idx="6">
                  <c:v>13.173052959501561</c:v>
                </c:pt>
                <c:pt idx="7">
                  <c:v>13.615761821366023</c:v>
                </c:pt>
                <c:pt idx="8">
                  <c:v>13.710244648318042</c:v>
                </c:pt>
                <c:pt idx="9">
                  <c:v>14.007480314960629</c:v>
                </c:pt>
                <c:pt idx="10">
                  <c:v>14.226680244399187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D3E-4226-8D70-5B30BF761CD3}"/>
            </c:ext>
          </c:extLst>
        </c:ser>
        <c:ser>
          <c:idx val="3"/>
          <c:order val="3"/>
          <c:tx>
            <c:strRef>
              <c:f>'TCD MOYENNES ET EFFECTIFS'!$E$78:$E$79</c:f>
              <c:strCache>
                <c:ptCount val="1"/>
                <c:pt idx="0">
                  <c:v>VOLLEY-BALL</c:v>
                </c:pt>
              </c:strCache>
            </c:strRef>
          </c:tx>
          <c:cat>
            <c:strRef>
              <c:f>'TCD MOYENNES ET EFFECTIFS'!$A$80:$A$90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EFFECTIFS'!$E$80:$E$90</c:f>
              <c:numCache>
                <c:formatCode>0.00</c:formatCode>
                <c:ptCount val="11"/>
                <c:pt idx="0">
                  <c:v>13.13</c:v>
                </c:pt>
                <c:pt idx="1">
                  <c:v>13</c:v>
                </c:pt>
                <c:pt idx="2">
                  <c:v>13.124675324675323</c:v>
                </c:pt>
                <c:pt idx="3">
                  <c:v>13.188868613138681</c:v>
                </c:pt>
                <c:pt idx="4">
                  <c:v>13.562352941176471</c:v>
                </c:pt>
                <c:pt idx="5">
                  <c:v>13</c:v>
                </c:pt>
                <c:pt idx="6">
                  <c:v>12.714925373134328</c:v>
                </c:pt>
                <c:pt idx="7">
                  <c:v>13.230990415335464</c:v>
                </c:pt>
                <c:pt idx="8">
                  <c:v>13.654697986577185</c:v>
                </c:pt>
                <c:pt idx="9">
                  <c:v>13.327799227799227</c:v>
                </c:pt>
                <c:pt idx="10">
                  <c:v>13.255897435897431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D3E-4226-8D70-5B30BF761C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667776"/>
        <c:axId val="198619072"/>
      </c:lineChart>
      <c:catAx>
        <c:axId val="1986677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9072"/>
        <c:crosses val="autoZero"/>
        <c:auto val="1"/>
        <c:lblAlgn val="ctr"/>
        <c:lblOffset val="100"/>
        <c:noMultiLvlLbl val="0"/>
      </c:catAx>
      <c:valAx>
        <c:axId val="198619072"/>
        <c:scaling>
          <c:orientation val="minMax"/>
          <c:min val="8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9866777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dynamique4</c:name>
    <c:fmtId val="51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  <c:pivotFmt>
        <c:idx val="137"/>
      </c:pivotFmt>
      <c:pivotFmt>
        <c:idx val="138"/>
      </c:pivotFmt>
      <c:pivotFmt>
        <c:idx val="139"/>
      </c:pivotFmt>
      <c:pivotFmt>
        <c:idx val="140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EFFECTIFS'!$B$117:$B$118</c:f>
              <c:strCache>
                <c:ptCount val="1"/>
                <c:pt idx="0">
                  <c:v>BASKET-BALL</c:v>
                </c:pt>
              </c:strCache>
            </c:strRef>
          </c:tx>
          <c:cat>
            <c:strRef>
              <c:f>'TCD MOYENNES ET EFFECTIFS'!$A$119:$A$129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EFFECTIFS'!$B$119:$B$129</c:f>
              <c:numCache>
                <c:formatCode>General</c:formatCode>
                <c:ptCount val="11"/>
                <c:pt idx="0">
                  <c:v>209</c:v>
                </c:pt>
                <c:pt idx="1">
                  <c:v>190</c:v>
                </c:pt>
                <c:pt idx="2">
                  <c:v>186</c:v>
                </c:pt>
                <c:pt idx="3">
                  <c:v>201</c:v>
                </c:pt>
                <c:pt idx="4">
                  <c:v>311</c:v>
                </c:pt>
                <c:pt idx="5">
                  <c:v>324</c:v>
                </c:pt>
                <c:pt idx="6">
                  <c:v>314</c:v>
                </c:pt>
                <c:pt idx="7">
                  <c:v>253</c:v>
                </c:pt>
                <c:pt idx="8">
                  <c:v>301</c:v>
                </c:pt>
                <c:pt idx="9">
                  <c:v>213</c:v>
                </c:pt>
                <c:pt idx="10">
                  <c:v>295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3B7-4F39-BE51-43C859241F24}"/>
            </c:ext>
          </c:extLst>
        </c:ser>
        <c:ser>
          <c:idx val="1"/>
          <c:order val="1"/>
          <c:tx>
            <c:strRef>
              <c:f>'TCD MOYENNES ET EFFECTIFS'!$C$117:$C$118</c:f>
              <c:strCache>
                <c:ptCount val="1"/>
                <c:pt idx="0">
                  <c:v>FUTSAL</c:v>
                </c:pt>
              </c:strCache>
            </c:strRef>
          </c:tx>
          <c:cat>
            <c:strRef>
              <c:f>'TCD MOYENNES ET EFFECTIFS'!$A$119:$A$129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EFFECTIFS'!$C$119:$C$129</c:f>
              <c:numCache>
                <c:formatCode>General</c:formatCode>
                <c:ptCount val="11"/>
                <c:pt idx="6">
                  <c:v>107</c:v>
                </c:pt>
                <c:pt idx="7">
                  <c:v>121</c:v>
                </c:pt>
                <c:pt idx="8">
                  <c:v>139</c:v>
                </c:pt>
                <c:pt idx="9">
                  <c:v>111</c:v>
                </c:pt>
                <c:pt idx="10">
                  <c:v>131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3B7-4F39-BE51-43C859241F24}"/>
            </c:ext>
          </c:extLst>
        </c:ser>
        <c:ser>
          <c:idx val="2"/>
          <c:order val="2"/>
          <c:tx>
            <c:strRef>
              <c:f>'TCD MOYENNES ET EFFECTIFS'!$D$117:$D$118</c:f>
              <c:strCache>
                <c:ptCount val="1"/>
                <c:pt idx="0">
                  <c:v>HANDBALL</c:v>
                </c:pt>
              </c:strCache>
            </c:strRef>
          </c:tx>
          <c:cat>
            <c:strRef>
              <c:f>'TCD MOYENNES ET EFFECTIFS'!$A$119:$A$129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EFFECTIFS'!$D$119:$D$129</c:f>
              <c:numCache>
                <c:formatCode>General</c:formatCode>
                <c:ptCount val="11"/>
                <c:pt idx="0">
                  <c:v>258</c:v>
                </c:pt>
                <c:pt idx="1">
                  <c:v>462</c:v>
                </c:pt>
                <c:pt idx="2">
                  <c:v>372</c:v>
                </c:pt>
                <c:pt idx="3">
                  <c:v>406</c:v>
                </c:pt>
                <c:pt idx="4">
                  <c:v>775</c:v>
                </c:pt>
                <c:pt idx="5">
                  <c:v>693</c:v>
                </c:pt>
                <c:pt idx="6">
                  <c:v>649</c:v>
                </c:pt>
                <c:pt idx="7">
                  <c:v>575</c:v>
                </c:pt>
                <c:pt idx="8">
                  <c:v>657</c:v>
                </c:pt>
                <c:pt idx="9">
                  <c:v>512</c:v>
                </c:pt>
                <c:pt idx="10">
                  <c:v>494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3B7-4F39-BE51-43C859241F24}"/>
            </c:ext>
          </c:extLst>
        </c:ser>
        <c:ser>
          <c:idx val="3"/>
          <c:order val="3"/>
          <c:tx>
            <c:strRef>
              <c:f>'TCD MOYENNES ET EFFECTIFS'!$E$117:$E$118</c:f>
              <c:strCache>
                <c:ptCount val="1"/>
                <c:pt idx="0">
                  <c:v>VOLLEY-BALL</c:v>
                </c:pt>
              </c:strCache>
            </c:strRef>
          </c:tx>
          <c:cat>
            <c:strRef>
              <c:f>'TCD MOYENNES ET EFFECTIFS'!$A$119:$A$129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EFFECTIFS'!$E$119:$E$129</c:f>
              <c:numCache>
                <c:formatCode>General</c:formatCode>
                <c:ptCount val="11"/>
                <c:pt idx="0">
                  <c:v>707</c:v>
                </c:pt>
                <c:pt idx="1">
                  <c:v>617</c:v>
                </c:pt>
                <c:pt idx="2">
                  <c:v>539</c:v>
                </c:pt>
                <c:pt idx="3">
                  <c:v>551</c:v>
                </c:pt>
                <c:pt idx="4">
                  <c:v>510</c:v>
                </c:pt>
                <c:pt idx="5">
                  <c:v>506</c:v>
                </c:pt>
                <c:pt idx="6">
                  <c:v>271</c:v>
                </c:pt>
                <c:pt idx="7">
                  <c:v>315</c:v>
                </c:pt>
                <c:pt idx="8">
                  <c:v>299</c:v>
                </c:pt>
                <c:pt idx="9">
                  <c:v>259</c:v>
                </c:pt>
                <c:pt idx="10">
                  <c:v>392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3B7-4F39-BE51-43C859241F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238144"/>
        <c:axId val="198621376"/>
      </c:lineChart>
      <c:catAx>
        <c:axId val="1992381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21376"/>
        <c:crosses val="autoZero"/>
        <c:auto val="1"/>
        <c:lblAlgn val="ctr"/>
        <c:lblOffset val="100"/>
        <c:noMultiLvlLbl val="0"/>
      </c:catAx>
      <c:valAx>
        <c:axId val="1986213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9923814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dynamique1</c:name>
    <c:fmtId val="50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EFFECTIFS'!$B$3:$B$4</c:f>
              <c:strCache>
                <c:ptCount val="1"/>
                <c:pt idx="0">
                  <c:v>FOOTBALL</c:v>
                </c:pt>
              </c:strCache>
            </c:strRef>
          </c:tx>
          <c:cat>
            <c:strRef>
              <c:f>'TCD MOYENNES ET EFFECTIFS'!$A$5:$A$13</c:f>
              <c:strCache>
                <c:ptCount val="9"/>
                <c:pt idx="0">
                  <c:v> 2009</c:v>
                </c:pt>
                <c:pt idx="1">
                  <c:v> 2010</c:v>
                </c:pt>
                <c:pt idx="2">
                  <c:v> 2011</c:v>
                </c:pt>
                <c:pt idx="3">
                  <c:v> 2012</c:v>
                </c:pt>
                <c:pt idx="4">
                  <c:v> 2013</c:v>
                </c:pt>
                <c:pt idx="5">
                  <c:v> 2014</c:v>
                </c:pt>
                <c:pt idx="6">
                  <c:v> 2015</c:v>
                </c:pt>
                <c:pt idx="7">
                  <c:v> 2016</c:v>
                </c:pt>
                <c:pt idx="8">
                  <c:v> 2017</c:v>
                </c:pt>
              </c:strCache>
            </c:strRef>
          </c:cat>
          <c:val>
            <c:numRef>
              <c:f>'TCD MOYENNES ET EFFECTIFS'!$B$5:$B$13</c:f>
              <c:numCache>
                <c:formatCode>0.00</c:formatCode>
                <c:ptCount val="9"/>
                <c:pt idx="0">
                  <c:v>10.988235294117647</c:v>
                </c:pt>
                <c:pt idx="1">
                  <c:v>11.15</c:v>
                </c:pt>
                <c:pt idx="2">
                  <c:v>11.333333333333334</c:v>
                </c:pt>
                <c:pt idx="3">
                  <c:v>12.1</c:v>
                </c:pt>
                <c:pt idx="4">
                  <c:v>13.821428571428571</c:v>
                </c:pt>
                <c:pt idx="5">
                  <c:v>12.25</c:v>
                </c:pt>
                <c:pt idx="7">
                  <c:v>13.7</c:v>
                </c:pt>
                <c:pt idx="8">
                  <c:v>12.666666666666666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025-44C5-8DC0-B36A124254B4}"/>
            </c:ext>
          </c:extLst>
        </c:ser>
        <c:ser>
          <c:idx val="1"/>
          <c:order val="1"/>
          <c:tx>
            <c:strRef>
              <c:f>'TCD MOYENNES ET EFFECTIFS'!$C$3:$C$4</c:f>
              <c:strCache>
                <c:ptCount val="1"/>
                <c:pt idx="0">
                  <c:v>RUGBY</c:v>
                </c:pt>
              </c:strCache>
            </c:strRef>
          </c:tx>
          <c:cat>
            <c:strRef>
              <c:f>'TCD MOYENNES ET EFFECTIFS'!$A$5:$A$13</c:f>
              <c:strCache>
                <c:ptCount val="9"/>
                <c:pt idx="0">
                  <c:v> 2009</c:v>
                </c:pt>
                <c:pt idx="1">
                  <c:v> 2010</c:v>
                </c:pt>
                <c:pt idx="2">
                  <c:v> 2011</c:v>
                </c:pt>
                <c:pt idx="3">
                  <c:v> 2012</c:v>
                </c:pt>
                <c:pt idx="4">
                  <c:v> 2013</c:v>
                </c:pt>
                <c:pt idx="5">
                  <c:v> 2014</c:v>
                </c:pt>
                <c:pt idx="6">
                  <c:v> 2015</c:v>
                </c:pt>
                <c:pt idx="7">
                  <c:v> 2016</c:v>
                </c:pt>
                <c:pt idx="8">
                  <c:v> 2017</c:v>
                </c:pt>
              </c:strCache>
            </c:strRef>
          </c:cat>
          <c:val>
            <c:numRef>
              <c:f>'TCD MOYENNES ET EFFECTIFS'!$C$5:$C$13</c:f>
              <c:numCache>
                <c:formatCode>0.00</c:formatCode>
                <c:ptCount val="9"/>
                <c:pt idx="0">
                  <c:v>9.25</c:v>
                </c:pt>
                <c:pt idx="1">
                  <c:v>11</c:v>
                </c:pt>
                <c:pt idx="2">
                  <c:v>10.277777777777779</c:v>
                </c:pt>
                <c:pt idx="3">
                  <c:v>11.5</c:v>
                </c:pt>
                <c:pt idx="4">
                  <c:v>13.538461538461538</c:v>
                </c:pt>
                <c:pt idx="5">
                  <c:v>13.027999999999999</c:v>
                </c:pt>
                <c:pt idx="6">
                  <c:v>13.271428571428572</c:v>
                </c:pt>
                <c:pt idx="7">
                  <c:v>13.538461538461538</c:v>
                </c:pt>
                <c:pt idx="8">
                  <c:v>14.5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025-44C5-8DC0-B36A124254B4}"/>
            </c:ext>
          </c:extLst>
        </c:ser>
        <c:ser>
          <c:idx val="2"/>
          <c:order val="2"/>
          <c:tx>
            <c:strRef>
              <c:f>'TCD MOYENNES ET EFFECTIFS'!$D$3:$D$4</c:f>
              <c:strCache>
                <c:ptCount val="1"/>
                <c:pt idx="0">
                  <c:v>ULTIMATE</c:v>
                </c:pt>
              </c:strCache>
            </c:strRef>
          </c:tx>
          <c:cat>
            <c:strRef>
              <c:f>'TCD MOYENNES ET EFFECTIFS'!$A$5:$A$13</c:f>
              <c:strCache>
                <c:ptCount val="9"/>
                <c:pt idx="0">
                  <c:v> 2009</c:v>
                </c:pt>
                <c:pt idx="1">
                  <c:v> 2010</c:v>
                </c:pt>
                <c:pt idx="2">
                  <c:v> 2011</c:v>
                </c:pt>
                <c:pt idx="3">
                  <c:v> 2012</c:v>
                </c:pt>
                <c:pt idx="4">
                  <c:v> 2013</c:v>
                </c:pt>
                <c:pt idx="5">
                  <c:v> 2014</c:v>
                </c:pt>
                <c:pt idx="6">
                  <c:v> 2015</c:v>
                </c:pt>
                <c:pt idx="7">
                  <c:v> 2016</c:v>
                </c:pt>
                <c:pt idx="8">
                  <c:v> 2017</c:v>
                </c:pt>
              </c:strCache>
            </c:strRef>
          </c:cat>
          <c:val>
            <c:numRef>
              <c:f>'TCD MOYENNES ET EFFECTIFS'!$D$5:$D$13</c:f>
              <c:numCache>
                <c:formatCode>0.00</c:formatCode>
                <c:ptCount val="9"/>
                <c:pt idx="0">
                  <c:v>12.432743362831859</c:v>
                </c:pt>
                <c:pt idx="1">
                  <c:v>12.463541666666666</c:v>
                </c:pt>
                <c:pt idx="2">
                  <c:v>12.228187919463087</c:v>
                </c:pt>
                <c:pt idx="3">
                  <c:v>12</c:v>
                </c:pt>
                <c:pt idx="4">
                  <c:v>12.264705882352942</c:v>
                </c:pt>
                <c:pt idx="5">
                  <c:v>12.862962962962962</c:v>
                </c:pt>
                <c:pt idx="6">
                  <c:v>12.809782608695652</c:v>
                </c:pt>
                <c:pt idx="7">
                  <c:v>13.798113207547175</c:v>
                </c:pt>
                <c:pt idx="8">
                  <c:v>13.350467289719626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025-44C5-8DC0-B36A124254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562304"/>
        <c:axId val="198615616"/>
      </c:lineChart>
      <c:catAx>
        <c:axId val="1985623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5616"/>
        <c:crosses val="autoZero"/>
        <c:auto val="1"/>
        <c:lblAlgn val="ctr"/>
        <c:lblOffset val="100"/>
        <c:noMultiLvlLbl val="0"/>
      </c:catAx>
      <c:valAx>
        <c:axId val="198615616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9856230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dynamique9</c:name>
    <c:fmtId val="62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  <c:pivotFmt>
        <c:idx val="137"/>
      </c:pivotFmt>
      <c:pivotFmt>
        <c:idx val="138"/>
      </c:pivotFmt>
      <c:pivotFmt>
        <c:idx val="139"/>
      </c:pivotFmt>
      <c:pivotFmt>
        <c:idx val="140"/>
      </c:pivotFmt>
      <c:pivotFmt>
        <c:idx val="141"/>
      </c:pivotFmt>
      <c:pivotFmt>
        <c:idx val="142"/>
      </c:pivotFmt>
      <c:pivotFmt>
        <c:idx val="143"/>
      </c:pivotFmt>
      <c:pivotFmt>
        <c:idx val="144"/>
      </c:pivotFmt>
      <c:pivotFmt>
        <c:idx val="145"/>
      </c:pivotFmt>
      <c:pivotFmt>
        <c:idx val="146"/>
      </c:pivotFmt>
      <c:pivotFmt>
        <c:idx val="147"/>
      </c:pivotFmt>
      <c:pivotFmt>
        <c:idx val="148"/>
      </c:pivotFmt>
      <c:pivotFmt>
        <c:idx val="149"/>
      </c:pivotFmt>
      <c:pivotFmt>
        <c:idx val="150"/>
      </c:pivotFmt>
      <c:pivotFmt>
        <c:idx val="151"/>
      </c:pivotFmt>
      <c:pivotFmt>
        <c:idx val="152"/>
      </c:pivotFmt>
      <c:pivotFmt>
        <c:idx val="153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EFFECTIFS'!$B$43:$B$44</c:f>
              <c:strCache>
                <c:ptCount val="1"/>
                <c:pt idx="0">
                  <c:v>FOOTBALL</c:v>
                </c:pt>
              </c:strCache>
            </c:strRef>
          </c:tx>
          <c:cat>
            <c:strRef>
              <c:f>'TCD MOYENNES ET EFFECTIFS'!$A$45:$A$55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EFFECTIFS'!$B$45:$B$55</c:f>
              <c:numCache>
                <c:formatCode>General</c:formatCode>
                <c:ptCount val="11"/>
                <c:pt idx="0">
                  <c:v>47</c:v>
                </c:pt>
                <c:pt idx="1">
                  <c:v>13</c:v>
                </c:pt>
                <c:pt idx="2">
                  <c:v>17</c:v>
                </c:pt>
                <c:pt idx="3">
                  <c:v>18</c:v>
                </c:pt>
                <c:pt idx="4">
                  <c:v>12</c:v>
                </c:pt>
                <c:pt idx="5">
                  <c:v>21</c:v>
                </c:pt>
                <c:pt idx="6">
                  <c:v>14</c:v>
                </c:pt>
                <c:pt idx="7">
                  <c:v>18</c:v>
                </c:pt>
                <c:pt idx="9">
                  <c:v>15</c:v>
                </c:pt>
                <c:pt idx="10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B6-4B17-8B69-F69EE07E7C38}"/>
            </c:ext>
          </c:extLst>
        </c:ser>
        <c:ser>
          <c:idx val="1"/>
          <c:order val="1"/>
          <c:tx>
            <c:strRef>
              <c:f>'TCD MOYENNES ET EFFECTIFS'!$C$43:$C$44</c:f>
              <c:strCache>
                <c:ptCount val="1"/>
                <c:pt idx="0">
                  <c:v>RUGBY</c:v>
                </c:pt>
              </c:strCache>
            </c:strRef>
          </c:tx>
          <c:cat>
            <c:strRef>
              <c:f>'TCD MOYENNES ET EFFECTIFS'!$A$45:$A$55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EFFECTIFS'!$C$45:$C$55</c:f>
              <c:numCache>
                <c:formatCode>General</c:formatCode>
                <c:ptCount val="11"/>
                <c:pt idx="0">
                  <c:v>3</c:v>
                </c:pt>
                <c:pt idx="1">
                  <c:v>2</c:v>
                </c:pt>
                <c:pt idx="2">
                  <c:v>2</c:v>
                </c:pt>
                <c:pt idx="3">
                  <c:v>13</c:v>
                </c:pt>
                <c:pt idx="4">
                  <c:v>9</c:v>
                </c:pt>
                <c:pt idx="5">
                  <c:v>52</c:v>
                </c:pt>
                <c:pt idx="6">
                  <c:v>26</c:v>
                </c:pt>
                <c:pt idx="7">
                  <c:v>25</c:v>
                </c:pt>
                <c:pt idx="8">
                  <c:v>36</c:v>
                </c:pt>
                <c:pt idx="9">
                  <c:v>26</c:v>
                </c:pt>
                <c:pt idx="10">
                  <c:v>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B6-4B17-8B69-F69EE07E7C38}"/>
            </c:ext>
          </c:extLst>
        </c:ser>
        <c:ser>
          <c:idx val="2"/>
          <c:order val="2"/>
          <c:tx>
            <c:strRef>
              <c:f>'TCD MOYENNES ET EFFECTIFS'!$D$43:$D$44</c:f>
              <c:strCache>
                <c:ptCount val="1"/>
                <c:pt idx="0">
                  <c:v>ULTIMATE</c:v>
                </c:pt>
              </c:strCache>
            </c:strRef>
          </c:tx>
          <c:cat>
            <c:strRef>
              <c:f>'TCD MOYENNES ET EFFECTIFS'!$A$45:$A$55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EFFECTIFS'!$D$45:$D$55</c:f>
              <c:numCache>
                <c:formatCode>General</c:formatCode>
                <c:ptCount val="11"/>
                <c:pt idx="0">
                  <c:v>100</c:v>
                </c:pt>
                <c:pt idx="1">
                  <c:v>96</c:v>
                </c:pt>
                <c:pt idx="2">
                  <c:v>116</c:v>
                </c:pt>
                <c:pt idx="3">
                  <c:v>96</c:v>
                </c:pt>
                <c:pt idx="4">
                  <c:v>150</c:v>
                </c:pt>
                <c:pt idx="5">
                  <c:v>84</c:v>
                </c:pt>
                <c:pt idx="6">
                  <c:v>34</c:v>
                </c:pt>
                <c:pt idx="7">
                  <c:v>136</c:v>
                </c:pt>
                <c:pt idx="8">
                  <c:v>92</c:v>
                </c:pt>
                <c:pt idx="9">
                  <c:v>56</c:v>
                </c:pt>
                <c:pt idx="10">
                  <c:v>110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B6-4B17-8B69-F69EE07E7C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665728"/>
        <c:axId val="198617344"/>
      </c:lineChart>
      <c:catAx>
        <c:axId val="1986657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7344"/>
        <c:crosses val="autoZero"/>
        <c:auto val="1"/>
        <c:lblAlgn val="ctr"/>
        <c:lblOffset val="100"/>
        <c:noMultiLvlLbl val="0"/>
      </c:catAx>
      <c:valAx>
        <c:axId val="1986173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9866572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dynamique2</c:name>
    <c:fmtId val="54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EFFECTIFS'!$B$78:$B$79</c:f>
              <c:strCache>
                <c:ptCount val="1"/>
                <c:pt idx="0">
                  <c:v>FOOTBALL</c:v>
                </c:pt>
              </c:strCache>
            </c:strRef>
          </c:tx>
          <c:cat>
            <c:strRef>
              <c:f>'TCD MOYENNES ET EFFECTIFS'!$A$80:$A$90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EFFECTIFS'!$B$80:$B$90</c:f>
              <c:numCache>
                <c:formatCode>0.00</c:formatCode>
                <c:ptCount val="11"/>
                <c:pt idx="0">
                  <c:v>13.41</c:v>
                </c:pt>
                <c:pt idx="1">
                  <c:v>13.34</c:v>
                </c:pt>
                <c:pt idx="2">
                  <c:v>13.396615384615385</c:v>
                </c:pt>
                <c:pt idx="3">
                  <c:v>13.638205980066443</c:v>
                </c:pt>
                <c:pt idx="4">
                  <c:v>13.10982456140351</c:v>
                </c:pt>
                <c:pt idx="5">
                  <c:v>13.4</c:v>
                </c:pt>
                <c:pt idx="6">
                  <c:v>14.108374384236454</c:v>
                </c:pt>
                <c:pt idx="7">
                  <c:v>13.743016759776536</c:v>
                </c:pt>
                <c:pt idx="8">
                  <c:v>14.012096774193548</c:v>
                </c:pt>
                <c:pt idx="9">
                  <c:v>14.483240223463687</c:v>
                </c:pt>
                <c:pt idx="10">
                  <c:v>14.369642857142855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480-473D-83A2-3A84E7C7097C}"/>
            </c:ext>
          </c:extLst>
        </c:ser>
        <c:ser>
          <c:idx val="1"/>
          <c:order val="1"/>
          <c:tx>
            <c:strRef>
              <c:f>'TCD MOYENNES ET EFFECTIFS'!$C$78:$C$79</c:f>
              <c:strCache>
                <c:ptCount val="1"/>
                <c:pt idx="0">
                  <c:v>RUGBY</c:v>
                </c:pt>
              </c:strCache>
            </c:strRef>
          </c:tx>
          <c:cat>
            <c:strRef>
              <c:f>'TCD MOYENNES ET EFFECTIFS'!$A$80:$A$90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EFFECTIFS'!$C$80:$C$90</c:f>
              <c:numCache>
                <c:formatCode>0.00</c:formatCode>
                <c:ptCount val="11"/>
                <c:pt idx="0">
                  <c:v>13.87</c:v>
                </c:pt>
                <c:pt idx="1">
                  <c:v>14.09</c:v>
                </c:pt>
                <c:pt idx="2">
                  <c:v>13.893129770992367</c:v>
                </c:pt>
                <c:pt idx="3">
                  <c:v>13.088235294117647</c:v>
                </c:pt>
                <c:pt idx="4">
                  <c:v>13.433632286995515</c:v>
                </c:pt>
                <c:pt idx="5">
                  <c:v>13.2</c:v>
                </c:pt>
                <c:pt idx="6">
                  <c:v>13.482456140350877</c:v>
                </c:pt>
                <c:pt idx="7">
                  <c:v>13.968965517241378</c:v>
                </c:pt>
                <c:pt idx="8">
                  <c:v>14.13953488372093</c:v>
                </c:pt>
                <c:pt idx="9">
                  <c:v>13.463414634146341</c:v>
                </c:pt>
                <c:pt idx="10">
                  <c:v>13.191666666666665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480-473D-83A2-3A84E7C7097C}"/>
            </c:ext>
          </c:extLst>
        </c:ser>
        <c:ser>
          <c:idx val="2"/>
          <c:order val="2"/>
          <c:tx>
            <c:strRef>
              <c:f>'TCD MOYENNES ET EFFECTIFS'!$D$78:$D$79</c:f>
              <c:strCache>
                <c:ptCount val="1"/>
                <c:pt idx="0">
                  <c:v>ULTIMATE</c:v>
                </c:pt>
              </c:strCache>
            </c:strRef>
          </c:tx>
          <c:cat>
            <c:strRef>
              <c:f>'TCD MOYENNES ET EFFECTIFS'!$A$80:$A$90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EFFECTIFS'!$D$80:$D$90</c:f>
              <c:numCache>
                <c:formatCode>0.00</c:formatCode>
                <c:ptCount val="11"/>
                <c:pt idx="0">
                  <c:v>14.68</c:v>
                </c:pt>
                <c:pt idx="1">
                  <c:v>13.45</c:v>
                </c:pt>
                <c:pt idx="2">
                  <c:v>12.813513513513513</c:v>
                </c:pt>
                <c:pt idx="3">
                  <c:v>14.297142857142857</c:v>
                </c:pt>
                <c:pt idx="4">
                  <c:v>14.796153846153844</c:v>
                </c:pt>
                <c:pt idx="5">
                  <c:v>13.2</c:v>
                </c:pt>
                <c:pt idx="6">
                  <c:v>14.315217391304348</c:v>
                </c:pt>
                <c:pt idx="7">
                  <c:v>13.589887640449438</c:v>
                </c:pt>
                <c:pt idx="8">
                  <c:v>13.36</c:v>
                </c:pt>
                <c:pt idx="9">
                  <c:v>15.434328358208957</c:v>
                </c:pt>
                <c:pt idx="10">
                  <c:v>13.74748201438849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480-473D-83A2-3A84E7C709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667776"/>
        <c:axId val="198619072"/>
      </c:lineChart>
      <c:catAx>
        <c:axId val="1986677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9072"/>
        <c:crosses val="autoZero"/>
        <c:auto val="1"/>
        <c:lblAlgn val="ctr"/>
        <c:lblOffset val="100"/>
        <c:noMultiLvlLbl val="0"/>
      </c:catAx>
      <c:valAx>
        <c:axId val="198619072"/>
        <c:scaling>
          <c:orientation val="minMax"/>
          <c:min val="8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9866777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dynamique4</c:name>
    <c:fmtId val="54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  <c:pivotFmt>
        <c:idx val="137"/>
      </c:pivotFmt>
      <c:pivotFmt>
        <c:idx val="138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EFFECTIFS'!$B$117:$B$118</c:f>
              <c:strCache>
                <c:ptCount val="1"/>
                <c:pt idx="0">
                  <c:v>FOOTBALL</c:v>
                </c:pt>
              </c:strCache>
            </c:strRef>
          </c:tx>
          <c:cat>
            <c:strRef>
              <c:f>'TCD MOYENNES ET EFFECTIFS'!$A$119:$A$129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EFFECTIFS'!$B$119:$B$129</c:f>
              <c:numCache>
                <c:formatCode>General</c:formatCode>
                <c:ptCount val="11"/>
                <c:pt idx="0">
                  <c:v>413</c:v>
                </c:pt>
                <c:pt idx="1">
                  <c:v>216</c:v>
                </c:pt>
                <c:pt idx="2">
                  <c:v>326</c:v>
                </c:pt>
                <c:pt idx="3">
                  <c:v>303</c:v>
                </c:pt>
                <c:pt idx="4">
                  <c:v>286</c:v>
                </c:pt>
                <c:pt idx="5">
                  <c:v>265</c:v>
                </c:pt>
                <c:pt idx="6">
                  <c:v>204</c:v>
                </c:pt>
                <c:pt idx="7">
                  <c:v>183</c:v>
                </c:pt>
                <c:pt idx="8">
                  <c:v>126</c:v>
                </c:pt>
                <c:pt idx="9">
                  <c:v>179</c:v>
                </c:pt>
                <c:pt idx="10">
                  <c:v>115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457-4949-9334-0C1E9F27736E}"/>
            </c:ext>
          </c:extLst>
        </c:ser>
        <c:ser>
          <c:idx val="1"/>
          <c:order val="1"/>
          <c:tx>
            <c:strRef>
              <c:f>'TCD MOYENNES ET EFFECTIFS'!$C$117:$C$118</c:f>
              <c:strCache>
                <c:ptCount val="1"/>
                <c:pt idx="0">
                  <c:v>RUGBY</c:v>
                </c:pt>
              </c:strCache>
            </c:strRef>
          </c:tx>
          <c:cat>
            <c:strRef>
              <c:f>'TCD MOYENNES ET EFFECTIFS'!$A$119:$A$129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EFFECTIFS'!$C$119:$C$129</c:f>
              <c:numCache>
                <c:formatCode>General</c:formatCode>
                <c:ptCount val="11"/>
                <c:pt idx="0">
                  <c:v>139</c:v>
                </c:pt>
                <c:pt idx="1">
                  <c:v>144</c:v>
                </c:pt>
                <c:pt idx="2">
                  <c:v>138</c:v>
                </c:pt>
                <c:pt idx="3">
                  <c:v>105</c:v>
                </c:pt>
                <c:pt idx="4">
                  <c:v>225</c:v>
                </c:pt>
                <c:pt idx="5">
                  <c:v>179</c:v>
                </c:pt>
                <c:pt idx="6">
                  <c:v>61</c:v>
                </c:pt>
                <c:pt idx="7">
                  <c:v>30</c:v>
                </c:pt>
                <c:pt idx="8">
                  <c:v>43</c:v>
                </c:pt>
                <c:pt idx="9">
                  <c:v>43</c:v>
                </c:pt>
                <c:pt idx="10">
                  <c:v>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457-4949-9334-0C1E9F27736E}"/>
            </c:ext>
          </c:extLst>
        </c:ser>
        <c:ser>
          <c:idx val="2"/>
          <c:order val="2"/>
          <c:tx>
            <c:strRef>
              <c:f>'TCD MOYENNES ET EFFECTIFS'!$D$117:$D$118</c:f>
              <c:strCache>
                <c:ptCount val="1"/>
                <c:pt idx="0">
                  <c:v>ULTIMATE</c:v>
                </c:pt>
              </c:strCache>
            </c:strRef>
          </c:tx>
          <c:cat>
            <c:strRef>
              <c:f>'TCD MOYENNES ET EFFECTIFS'!$A$119:$A$129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EFFECTIFS'!$D$119:$D$129</c:f>
              <c:numCache>
                <c:formatCode>General</c:formatCode>
                <c:ptCount val="11"/>
                <c:pt idx="0">
                  <c:v>77</c:v>
                </c:pt>
                <c:pt idx="1">
                  <c:v>31</c:v>
                </c:pt>
                <c:pt idx="2">
                  <c:v>74</c:v>
                </c:pt>
                <c:pt idx="3">
                  <c:v>105</c:v>
                </c:pt>
                <c:pt idx="4">
                  <c:v>78</c:v>
                </c:pt>
                <c:pt idx="5">
                  <c:v>114</c:v>
                </c:pt>
                <c:pt idx="6">
                  <c:v>46</c:v>
                </c:pt>
                <c:pt idx="7">
                  <c:v>91</c:v>
                </c:pt>
                <c:pt idx="8">
                  <c:v>76</c:v>
                </c:pt>
                <c:pt idx="9">
                  <c:v>68</c:v>
                </c:pt>
                <c:pt idx="10">
                  <c:v>143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457-4949-9334-0C1E9F2773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238144"/>
        <c:axId val="198621376"/>
      </c:lineChart>
      <c:catAx>
        <c:axId val="1992381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21376"/>
        <c:crosses val="autoZero"/>
        <c:auto val="1"/>
        <c:lblAlgn val="ctr"/>
        <c:lblOffset val="100"/>
        <c:noMultiLvlLbl val="0"/>
      </c:catAx>
      <c:valAx>
        <c:axId val="1986213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9923814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dynamique1</c:name>
    <c:fmtId val="53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EFFECTIFS'!$B$3:$B$4</c:f>
              <c:strCache>
                <c:ptCount val="1"/>
                <c:pt idx="0">
                  <c:v>BADMINTON</c:v>
                </c:pt>
              </c:strCache>
            </c:strRef>
          </c:tx>
          <c:cat>
            <c:strRef>
              <c:f>'TCD MOYENNES ET EFFECTIFS'!$A$5:$A$13</c:f>
              <c:strCache>
                <c:ptCount val="9"/>
                <c:pt idx="0">
                  <c:v> 2009</c:v>
                </c:pt>
                <c:pt idx="1">
                  <c:v> 2010</c:v>
                </c:pt>
                <c:pt idx="2">
                  <c:v> 2011</c:v>
                </c:pt>
                <c:pt idx="3">
                  <c:v> 2012</c:v>
                </c:pt>
                <c:pt idx="4">
                  <c:v> 2013</c:v>
                </c:pt>
                <c:pt idx="5">
                  <c:v> 2014</c:v>
                </c:pt>
                <c:pt idx="6">
                  <c:v> 2015</c:v>
                </c:pt>
                <c:pt idx="7">
                  <c:v> 2016</c:v>
                </c:pt>
                <c:pt idx="8">
                  <c:v> 2017</c:v>
                </c:pt>
              </c:strCache>
            </c:strRef>
          </c:cat>
          <c:val>
            <c:numRef>
              <c:f>'TCD MOYENNES ET EFFECTIFS'!$B$5:$B$13</c:f>
              <c:numCache>
                <c:formatCode>0.00</c:formatCode>
                <c:ptCount val="9"/>
                <c:pt idx="0">
                  <c:v>11.83547557840617</c:v>
                </c:pt>
                <c:pt idx="1">
                  <c:v>12.00484076433121</c:v>
                </c:pt>
                <c:pt idx="2">
                  <c:v>11.806341911764706</c:v>
                </c:pt>
                <c:pt idx="3">
                  <c:v>12.4</c:v>
                </c:pt>
                <c:pt idx="4">
                  <c:v>12.085386473429951</c:v>
                </c:pt>
                <c:pt idx="5">
                  <c:v>12.392719665271974</c:v>
                </c:pt>
                <c:pt idx="6">
                  <c:v>12.493264733395705</c:v>
                </c:pt>
                <c:pt idx="7">
                  <c:v>12.523022709475336</c:v>
                </c:pt>
                <c:pt idx="8">
                  <c:v>12.451045627376429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627-4E92-BB49-7CB07E7BBD53}"/>
            </c:ext>
          </c:extLst>
        </c:ser>
        <c:ser>
          <c:idx val="1"/>
          <c:order val="1"/>
          <c:tx>
            <c:strRef>
              <c:f>'TCD MOYENNES ET EFFECTIFS'!$C$3:$C$4</c:f>
              <c:strCache>
                <c:ptCount val="1"/>
                <c:pt idx="0">
                  <c:v>TENNIS DE TABLE</c:v>
                </c:pt>
              </c:strCache>
            </c:strRef>
          </c:tx>
          <c:cat>
            <c:strRef>
              <c:f>'TCD MOYENNES ET EFFECTIFS'!$A$5:$A$13</c:f>
              <c:strCache>
                <c:ptCount val="9"/>
                <c:pt idx="0">
                  <c:v> 2009</c:v>
                </c:pt>
                <c:pt idx="1">
                  <c:v> 2010</c:v>
                </c:pt>
                <c:pt idx="2">
                  <c:v> 2011</c:v>
                </c:pt>
                <c:pt idx="3">
                  <c:v> 2012</c:v>
                </c:pt>
                <c:pt idx="4">
                  <c:v> 2013</c:v>
                </c:pt>
                <c:pt idx="5">
                  <c:v> 2014</c:v>
                </c:pt>
                <c:pt idx="6">
                  <c:v> 2015</c:v>
                </c:pt>
                <c:pt idx="7">
                  <c:v> 2016</c:v>
                </c:pt>
                <c:pt idx="8">
                  <c:v> 2017</c:v>
                </c:pt>
              </c:strCache>
            </c:strRef>
          </c:cat>
          <c:val>
            <c:numRef>
              <c:f>'TCD MOYENNES ET EFFECTIFS'!$C$5:$C$13</c:f>
              <c:numCache>
                <c:formatCode>0.00</c:formatCode>
                <c:ptCount val="9"/>
                <c:pt idx="0">
                  <c:v>11.650310559006211</c:v>
                </c:pt>
                <c:pt idx="1">
                  <c:v>11.902150537634409</c:v>
                </c:pt>
                <c:pt idx="2">
                  <c:v>11.478205128205127</c:v>
                </c:pt>
                <c:pt idx="3">
                  <c:v>11.8</c:v>
                </c:pt>
                <c:pt idx="4">
                  <c:v>11.21764705882353</c:v>
                </c:pt>
                <c:pt idx="5">
                  <c:v>11.225730994152046</c:v>
                </c:pt>
                <c:pt idx="6">
                  <c:v>12.644565217391303</c:v>
                </c:pt>
                <c:pt idx="7">
                  <c:v>11.51294964028777</c:v>
                </c:pt>
                <c:pt idx="8">
                  <c:v>12.381481481481481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627-4E92-BB49-7CB07E7BBD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562304"/>
        <c:axId val="198615616"/>
      </c:lineChart>
      <c:catAx>
        <c:axId val="1985623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5616"/>
        <c:crosses val="autoZero"/>
        <c:auto val="1"/>
        <c:lblAlgn val="ctr"/>
        <c:lblOffset val="100"/>
        <c:noMultiLvlLbl val="0"/>
      </c:catAx>
      <c:valAx>
        <c:axId val="198615616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9856230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dynamique9</c:name>
    <c:fmtId val="65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  <c:pivotFmt>
        <c:idx val="137"/>
      </c:pivotFmt>
      <c:pivotFmt>
        <c:idx val="138"/>
      </c:pivotFmt>
      <c:pivotFmt>
        <c:idx val="139"/>
      </c:pivotFmt>
      <c:pivotFmt>
        <c:idx val="140"/>
      </c:pivotFmt>
      <c:pivotFmt>
        <c:idx val="141"/>
      </c:pivotFmt>
      <c:pivotFmt>
        <c:idx val="142"/>
      </c:pivotFmt>
      <c:pivotFmt>
        <c:idx val="143"/>
      </c:pivotFmt>
      <c:pivotFmt>
        <c:idx val="144"/>
      </c:pivotFmt>
      <c:pivotFmt>
        <c:idx val="145"/>
      </c:pivotFmt>
      <c:pivotFmt>
        <c:idx val="146"/>
      </c:pivotFmt>
      <c:pivotFmt>
        <c:idx val="147"/>
      </c:pivotFmt>
      <c:pivotFmt>
        <c:idx val="148"/>
      </c:pivotFmt>
      <c:pivotFmt>
        <c:idx val="149"/>
      </c:pivotFmt>
      <c:pivotFmt>
        <c:idx val="150"/>
      </c:pivotFmt>
      <c:pivotFmt>
        <c:idx val="151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EFFECTIFS'!$B$43:$B$44</c:f>
              <c:strCache>
                <c:ptCount val="1"/>
                <c:pt idx="0">
                  <c:v>BADMINTON</c:v>
                </c:pt>
              </c:strCache>
            </c:strRef>
          </c:tx>
          <c:cat>
            <c:strRef>
              <c:f>'TCD MOYENNES ET EFFECTIFS'!$A$45:$A$55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EFFECTIFS'!$B$45:$B$55</c:f>
              <c:numCache>
                <c:formatCode>General</c:formatCode>
                <c:ptCount val="11"/>
                <c:pt idx="0">
                  <c:v>564</c:v>
                </c:pt>
                <c:pt idx="1">
                  <c:v>691</c:v>
                </c:pt>
                <c:pt idx="2">
                  <c:v>781</c:v>
                </c:pt>
                <c:pt idx="3">
                  <c:v>789</c:v>
                </c:pt>
                <c:pt idx="4">
                  <c:v>1091</c:v>
                </c:pt>
                <c:pt idx="5">
                  <c:v>837</c:v>
                </c:pt>
                <c:pt idx="6">
                  <c:v>838</c:v>
                </c:pt>
                <c:pt idx="7">
                  <c:v>1226</c:v>
                </c:pt>
                <c:pt idx="8">
                  <c:v>1080</c:v>
                </c:pt>
                <c:pt idx="9">
                  <c:v>1289</c:v>
                </c:pt>
                <c:pt idx="10">
                  <c:v>1074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73-4233-82C4-F76EBC77B696}"/>
            </c:ext>
          </c:extLst>
        </c:ser>
        <c:ser>
          <c:idx val="1"/>
          <c:order val="1"/>
          <c:tx>
            <c:strRef>
              <c:f>'TCD MOYENNES ET EFFECTIFS'!$C$43:$C$44</c:f>
              <c:strCache>
                <c:ptCount val="1"/>
                <c:pt idx="0">
                  <c:v>TENNIS DE TABLE</c:v>
                </c:pt>
              </c:strCache>
            </c:strRef>
          </c:tx>
          <c:cat>
            <c:strRef>
              <c:f>'TCD MOYENNES ET EFFECTIFS'!$A$45:$A$55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EFFECTIFS'!$C$45:$C$55</c:f>
              <c:numCache>
                <c:formatCode>General</c:formatCode>
                <c:ptCount val="11"/>
                <c:pt idx="0">
                  <c:v>189</c:v>
                </c:pt>
                <c:pt idx="1">
                  <c:v>172</c:v>
                </c:pt>
                <c:pt idx="2">
                  <c:v>161</c:v>
                </c:pt>
                <c:pt idx="3">
                  <c:v>187</c:v>
                </c:pt>
                <c:pt idx="4">
                  <c:v>157</c:v>
                </c:pt>
                <c:pt idx="5">
                  <c:v>95</c:v>
                </c:pt>
                <c:pt idx="6">
                  <c:v>69</c:v>
                </c:pt>
                <c:pt idx="7">
                  <c:v>173</c:v>
                </c:pt>
                <c:pt idx="8">
                  <c:v>92</c:v>
                </c:pt>
                <c:pt idx="9">
                  <c:v>143</c:v>
                </c:pt>
                <c:pt idx="10">
                  <c:v>142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73-4233-82C4-F76EBC77B6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665728"/>
        <c:axId val="198617344"/>
      </c:lineChart>
      <c:catAx>
        <c:axId val="1986657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7344"/>
        <c:crosses val="autoZero"/>
        <c:auto val="1"/>
        <c:lblAlgn val="ctr"/>
        <c:lblOffset val="100"/>
        <c:noMultiLvlLbl val="0"/>
      </c:catAx>
      <c:valAx>
        <c:axId val="1986173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9866572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dynamique2</c:name>
    <c:fmtId val="57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EFFECTIFS'!$B$78:$B$79</c:f>
              <c:strCache>
                <c:ptCount val="1"/>
                <c:pt idx="0">
                  <c:v>BADMINTON</c:v>
                </c:pt>
              </c:strCache>
            </c:strRef>
          </c:tx>
          <c:cat>
            <c:strRef>
              <c:f>'TCD MOYENNES ET EFFECTIFS'!$A$80:$A$90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EFFECTIFS'!$B$80:$B$90</c:f>
              <c:numCache>
                <c:formatCode>0.00</c:formatCode>
                <c:ptCount val="11"/>
                <c:pt idx="0">
                  <c:v>13.19</c:v>
                </c:pt>
                <c:pt idx="1">
                  <c:v>13.14</c:v>
                </c:pt>
                <c:pt idx="2">
                  <c:v>13.317714884696013</c:v>
                </c:pt>
                <c:pt idx="3">
                  <c:v>13.505087881591118</c:v>
                </c:pt>
                <c:pt idx="4">
                  <c:v>13.52442553191489</c:v>
                </c:pt>
                <c:pt idx="5">
                  <c:v>14</c:v>
                </c:pt>
                <c:pt idx="6">
                  <c:v>14.085956175298808</c:v>
                </c:pt>
                <c:pt idx="7">
                  <c:v>13.776150234741786</c:v>
                </c:pt>
                <c:pt idx="8">
                  <c:v>13.601483924154993</c:v>
                </c:pt>
                <c:pt idx="9">
                  <c:v>13.76454402515723</c:v>
                </c:pt>
                <c:pt idx="10">
                  <c:v>13.453403565640194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5D4-44B1-B4BE-29FA0E8AFC86}"/>
            </c:ext>
          </c:extLst>
        </c:ser>
        <c:ser>
          <c:idx val="1"/>
          <c:order val="1"/>
          <c:tx>
            <c:strRef>
              <c:f>'TCD MOYENNES ET EFFECTIFS'!$C$78:$C$79</c:f>
              <c:strCache>
                <c:ptCount val="1"/>
                <c:pt idx="0">
                  <c:v>TENNIS DE TABLE</c:v>
                </c:pt>
              </c:strCache>
            </c:strRef>
          </c:tx>
          <c:cat>
            <c:strRef>
              <c:f>'TCD MOYENNES ET EFFECTIFS'!$A$80:$A$90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EFFECTIFS'!$C$80:$C$90</c:f>
              <c:numCache>
                <c:formatCode>0.00</c:formatCode>
                <c:ptCount val="11"/>
                <c:pt idx="0">
                  <c:v>13.26</c:v>
                </c:pt>
                <c:pt idx="1">
                  <c:v>13.02</c:v>
                </c:pt>
                <c:pt idx="2">
                  <c:v>13.334680134680136</c:v>
                </c:pt>
                <c:pt idx="3">
                  <c:v>13.424157303370787</c:v>
                </c:pt>
                <c:pt idx="4">
                  <c:v>13.295956873315362</c:v>
                </c:pt>
                <c:pt idx="5">
                  <c:v>13.7</c:v>
                </c:pt>
                <c:pt idx="6">
                  <c:v>13.380508474576267</c:v>
                </c:pt>
                <c:pt idx="7">
                  <c:v>13.290845070422534</c:v>
                </c:pt>
                <c:pt idx="8">
                  <c:v>14.690355329949238</c:v>
                </c:pt>
                <c:pt idx="9">
                  <c:v>13.807055214723928</c:v>
                </c:pt>
                <c:pt idx="10">
                  <c:v>14.278600823045268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5D4-44B1-B4BE-29FA0E8AFC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667776"/>
        <c:axId val="198619072"/>
      </c:lineChart>
      <c:catAx>
        <c:axId val="1986677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9072"/>
        <c:crosses val="autoZero"/>
        <c:auto val="1"/>
        <c:lblAlgn val="ctr"/>
        <c:lblOffset val="100"/>
        <c:noMultiLvlLbl val="0"/>
      </c:catAx>
      <c:valAx>
        <c:axId val="198619072"/>
        <c:scaling>
          <c:orientation val="minMax"/>
          <c:min val="8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9866777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dynamique4</c:name>
    <c:fmtId val="57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EFFECTIFS'!$B$117:$B$118</c:f>
              <c:strCache>
                <c:ptCount val="1"/>
                <c:pt idx="0">
                  <c:v>BADMINTON</c:v>
                </c:pt>
              </c:strCache>
            </c:strRef>
          </c:tx>
          <c:cat>
            <c:strRef>
              <c:f>'TCD MOYENNES ET EFFECTIFS'!$A$119:$A$129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EFFECTIFS'!$B$119:$B$129</c:f>
              <c:numCache>
                <c:formatCode>General</c:formatCode>
                <c:ptCount val="11"/>
                <c:pt idx="0">
                  <c:v>812</c:v>
                </c:pt>
                <c:pt idx="1">
                  <c:v>766</c:v>
                </c:pt>
                <c:pt idx="2">
                  <c:v>960</c:v>
                </c:pt>
                <c:pt idx="3">
                  <c:v>1083</c:v>
                </c:pt>
                <c:pt idx="4">
                  <c:v>1181</c:v>
                </c:pt>
                <c:pt idx="5">
                  <c:v>1124</c:v>
                </c:pt>
                <c:pt idx="6">
                  <c:v>1010</c:v>
                </c:pt>
                <c:pt idx="7">
                  <c:v>1070</c:v>
                </c:pt>
                <c:pt idx="8">
                  <c:v>1220</c:v>
                </c:pt>
                <c:pt idx="9">
                  <c:v>1280</c:v>
                </c:pt>
                <c:pt idx="10">
                  <c:v>1244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691-4A3A-965A-962AE9D83EB5}"/>
            </c:ext>
          </c:extLst>
        </c:ser>
        <c:ser>
          <c:idx val="1"/>
          <c:order val="1"/>
          <c:tx>
            <c:strRef>
              <c:f>'TCD MOYENNES ET EFFECTIFS'!$C$117:$C$118</c:f>
              <c:strCache>
                <c:ptCount val="1"/>
                <c:pt idx="0">
                  <c:v>TENNIS DE TABLE</c:v>
                </c:pt>
              </c:strCache>
            </c:strRef>
          </c:tx>
          <c:cat>
            <c:strRef>
              <c:f>'TCD MOYENNES ET EFFECTIFS'!$A$119:$A$129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EFFECTIFS'!$C$119:$C$129</c:f>
              <c:numCache>
                <c:formatCode>General</c:formatCode>
                <c:ptCount val="11"/>
                <c:pt idx="0">
                  <c:v>297</c:v>
                </c:pt>
                <c:pt idx="1">
                  <c:v>332</c:v>
                </c:pt>
                <c:pt idx="2">
                  <c:v>297</c:v>
                </c:pt>
                <c:pt idx="3">
                  <c:v>356</c:v>
                </c:pt>
                <c:pt idx="4">
                  <c:v>371</c:v>
                </c:pt>
                <c:pt idx="5">
                  <c:v>226</c:v>
                </c:pt>
                <c:pt idx="6">
                  <c:v>236</c:v>
                </c:pt>
                <c:pt idx="7">
                  <c:v>287</c:v>
                </c:pt>
                <c:pt idx="8">
                  <c:v>198</c:v>
                </c:pt>
                <c:pt idx="9">
                  <c:v>326</c:v>
                </c:pt>
                <c:pt idx="10">
                  <c:v>243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691-4A3A-965A-962AE9D83E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238144"/>
        <c:axId val="198621376"/>
      </c:lineChart>
      <c:catAx>
        <c:axId val="1992381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21376"/>
        <c:crosses val="autoZero"/>
        <c:auto val="1"/>
        <c:lblAlgn val="ctr"/>
        <c:lblOffset val="100"/>
        <c:noMultiLvlLbl val="0"/>
      </c:catAx>
      <c:valAx>
        <c:axId val="1986213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9923814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fr-FR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Evolution des inaptes partiels Baccalauréat Professionnel Académie Orléans-Tours</a:t>
            </a:r>
          </a:p>
        </c:rich>
      </c:tx>
      <c:layout>
        <c:manualLayout>
          <c:xMode val="edge"/>
          <c:yMode val="edge"/>
          <c:x val="0.22302900514315455"/>
          <c:y val="1.562032206673709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534066506149541"/>
          <c:y val="0.10009827784981212"/>
          <c:w val="0.84238936248671392"/>
          <c:h val="0.69497879067996993"/>
        </c:manualLayout>
      </c:layout>
      <c:lineChart>
        <c:grouping val="standard"/>
        <c:varyColors val="0"/>
        <c:ser>
          <c:idx val="0"/>
          <c:order val="0"/>
          <c:tx>
            <c:v>Inaptes Partiels Garçons</c:v>
          </c:tx>
          <c:spPr>
            <a:ln>
              <a:solidFill>
                <a:srgbClr val="0000FF"/>
              </a:solidFill>
            </a:ln>
          </c:spPr>
          <c:marker>
            <c:symbol val="square"/>
            <c:size val="7"/>
            <c:spPr>
              <a:solidFill>
                <a:srgbClr val="00FFFF"/>
              </a:solidFill>
              <a:ln>
                <a:solidFill>
                  <a:srgbClr val="000000"/>
                </a:solidFill>
              </a:ln>
            </c:spPr>
          </c:marker>
          <c:dLbls>
            <c:spPr>
              <a:solidFill>
                <a:srgbClr val="00FFFF"/>
              </a:solidFill>
              <a:ln>
                <a:solidFill>
                  <a:srgbClr val="000000"/>
                </a:solidFill>
              </a:ln>
            </c:spPr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('EPREUVES ADAPTEES'!$K$3,'EPREUVES ADAPTEES'!$M$3,'EPREUVES ADAPTEES'!$O$3,'EPREUVES ADAPTEES'!$Q$3,'EPREUVES ADAPTEES'!$S$3,'EPREUVES ADAPTEES'!$U$3,'EPREUVES ADAPTEES'!$W$3,'EPREUVES ADAPTEES'!$Y$3,'EPREUVES ADAPTEES'!$AA$3,'EPREUVES ADAPTEES'!$AC$3)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('EPREUVES ADAPTEES'!$K$6,'EPREUVES ADAPTEES'!$M$6,'EPREUVES ADAPTEES'!$O$6,'EPREUVES ADAPTEES'!$Q$6,'EPREUVES ADAPTEES'!$S$6,'EPREUVES ADAPTEES'!$U$6,'EPREUVES ADAPTEES'!$W$6,'EPREUVES ADAPTEES'!$Y$6,'EPREUVES ADAPTEES'!$AA$6,'EPREUVES ADAPTEES'!$AC$6)</c:f>
              <c:numCache>
                <c:formatCode>0.00%</c:formatCode>
                <c:ptCount val="10"/>
                <c:pt idx="0">
                  <c:v>2.1000000000000001E-2</c:v>
                </c:pt>
                <c:pt idx="1">
                  <c:v>2.3E-2</c:v>
                </c:pt>
                <c:pt idx="2">
                  <c:v>2.1999999999999999E-2</c:v>
                </c:pt>
                <c:pt idx="3">
                  <c:v>2.1000000000000001E-2</c:v>
                </c:pt>
                <c:pt idx="4">
                  <c:v>3.3767614996011698E-2</c:v>
                </c:pt>
                <c:pt idx="5">
                  <c:v>2.2860875244937948E-2</c:v>
                </c:pt>
                <c:pt idx="6">
                  <c:v>3.3364809568775598E-2</c:v>
                </c:pt>
                <c:pt idx="7">
                  <c:v>2.780269058295964E-2</c:v>
                </c:pt>
                <c:pt idx="8">
                  <c:v>3.0395136778115499E-2</c:v>
                </c:pt>
                <c:pt idx="9">
                  <c:v>3.0700000000000002E-2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FB9-443A-9ADF-0E0A36A45EBC}"/>
            </c:ext>
          </c:extLst>
        </c:ser>
        <c:ser>
          <c:idx val="1"/>
          <c:order val="1"/>
          <c:tx>
            <c:v>Inaptes Partiels Filles</c:v>
          </c:tx>
          <c:spPr>
            <a:ln>
              <a:solidFill>
                <a:srgbClr val="FF33CC"/>
              </a:solidFill>
            </a:ln>
          </c:spPr>
          <c:marker>
            <c:symbol val="diamond"/>
            <c:size val="10"/>
            <c:spPr>
              <a:solidFill>
                <a:srgbClr val="990099"/>
              </a:solidFill>
              <a:ln>
                <a:solidFill>
                  <a:srgbClr val="000000"/>
                </a:solidFill>
              </a:ln>
            </c:spPr>
          </c:marker>
          <c:dLbls>
            <c:dLbl>
              <c:idx val="1"/>
              <c:layout>
                <c:manualLayout>
                  <c:x val="-4.5238165983968986E-2"/>
                  <c:y val="-4.90196216036104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B9-443A-9ADF-0E0A36A45EBC}"/>
                </c:ext>
              </c:extLst>
            </c:dLbl>
            <c:dLbl>
              <c:idx val="2"/>
              <c:layout>
                <c:manualLayout>
                  <c:x val="-5.0629001563483808E-2"/>
                  <c:y val="-5.97148117716709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B9-443A-9ADF-0E0A36A45EBC}"/>
                </c:ext>
              </c:extLst>
            </c:dLbl>
            <c:dLbl>
              <c:idx val="3"/>
              <c:layout>
                <c:manualLayout>
                  <c:x val="-4.8832056370312203E-2"/>
                  <c:y val="-5.97148117716708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B9-443A-9ADF-0E0A36A45EBC}"/>
                </c:ext>
              </c:extLst>
            </c:dLbl>
            <c:dLbl>
              <c:idx val="4"/>
              <c:layout>
                <c:manualLayout>
                  <c:x val="-4.7035111177140591E-2"/>
                  <c:y val="-4.90196216036104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FB9-443A-9ADF-0E0A36A45EBC}"/>
                </c:ext>
              </c:extLst>
            </c:dLbl>
            <c:dLbl>
              <c:idx val="5"/>
              <c:layout>
                <c:manualLayout>
                  <c:x val="-5.6019837142998637E-2"/>
                  <c:y val="-7.39750653290848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FB9-443A-9ADF-0E0A36A45EBC}"/>
                </c:ext>
              </c:extLst>
            </c:dLbl>
            <c:dLbl>
              <c:idx val="6"/>
              <c:layout>
                <c:manualLayout>
                  <c:x val="-4.8832056370312203E-2"/>
                  <c:y val="-6.32798751610243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FB9-443A-9ADF-0E0A36A45EBC}"/>
                </c:ext>
              </c:extLst>
            </c:dLbl>
            <c:dLbl>
              <c:idx val="7"/>
              <c:layout>
                <c:manualLayout>
                  <c:x val="-5.6019837142998637E-2"/>
                  <c:y val="-8.46702554971453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FB9-443A-9ADF-0E0A36A45EBC}"/>
                </c:ext>
              </c:extLst>
            </c:dLbl>
            <c:dLbl>
              <c:idx val="8"/>
              <c:layout>
                <c:manualLayout>
                  <c:x val="-5.0629001563483808E-2"/>
                  <c:y val="-5.61497483823173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FB9-443A-9ADF-0E0A36A45EBC}"/>
                </c:ext>
              </c:extLst>
            </c:dLbl>
            <c:spPr>
              <a:solidFill>
                <a:srgbClr val="FFCCFF"/>
              </a:solidFill>
              <a:ln>
                <a:solidFill>
                  <a:srgbClr val="990099"/>
                </a:solidFill>
              </a:ln>
            </c:spPr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('EPREUVES ADAPTEES'!$K$3,'EPREUVES ADAPTEES'!$M$3,'EPREUVES ADAPTEES'!$O$3,'EPREUVES ADAPTEES'!$Q$3,'EPREUVES ADAPTEES'!$S$3,'EPREUVES ADAPTEES'!$U$3,'EPREUVES ADAPTEES'!$W$3,'EPREUVES ADAPTEES'!$Y$3,'EPREUVES ADAPTEES'!$AA$3,'EPREUVES ADAPTEES'!$AC$3)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('EPREUVES ADAPTEES'!$K$7,'EPREUVES ADAPTEES'!$M$7,'EPREUVES ADAPTEES'!$O$7,'EPREUVES ADAPTEES'!$Q$7,'EPREUVES ADAPTEES'!$S$7,'EPREUVES ADAPTEES'!$U$7,'EPREUVES ADAPTEES'!$W$7,'EPREUVES ADAPTEES'!$Y$7,'EPREUVES ADAPTEES'!$AA$7,'EPREUVES ADAPTEES'!$AC$7)</c:f>
              <c:numCache>
                <c:formatCode>0.00%</c:formatCode>
                <c:ptCount val="10"/>
                <c:pt idx="0">
                  <c:v>0.03</c:v>
                </c:pt>
                <c:pt idx="1">
                  <c:v>3.3000000000000002E-2</c:v>
                </c:pt>
                <c:pt idx="2">
                  <c:v>2.1999999999999999E-2</c:v>
                </c:pt>
                <c:pt idx="3">
                  <c:v>3.9E-2</c:v>
                </c:pt>
                <c:pt idx="4">
                  <c:v>4.7143427886536159E-2</c:v>
                </c:pt>
                <c:pt idx="5">
                  <c:v>4.356740133264992E-2</c:v>
                </c:pt>
                <c:pt idx="6">
                  <c:v>6.0783595752471602E-2</c:v>
                </c:pt>
                <c:pt idx="7">
                  <c:v>4.3956043956043959E-2</c:v>
                </c:pt>
                <c:pt idx="8">
                  <c:v>6.1034611090435398E-2</c:v>
                </c:pt>
                <c:pt idx="9">
                  <c:v>7.3700000000000002E-2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EFB9-443A-9ADF-0E0A36A45E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1145472"/>
        <c:axId val="192432384"/>
      </c:lineChart>
      <c:catAx>
        <c:axId val="191145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192432384"/>
        <c:crosses val="autoZero"/>
        <c:auto val="1"/>
        <c:lblAlgn val="ctr"/>
        <c:lblOffset val="100"/>
        <c:noMultiLvlLbl val="0"/>
      </c:catAx>
      <c:valAx>
        <c:axId val="192432384"/>
        <c:scaling>
          <c:orientation val="minMax"/>
        </c:scaling>
        <c:delete val="0"/>
        <c:axPos val="l"/>
        <c:majorGridlines>
          <c:spPr>
            <a:ln>
              <a:solidFill>
                <a:srgbClr val="000000"/>
              </a:solidFill>
            </a:ln>
          </c:spPr>
        </c:majorGridlines>
        <c:numFmt formatCode="0.00%" sourceLinked="1"/>
        <c:majorTickMark val="none"/>
        <c:minorTickMark val="none"/>
        <c:tickLblPos val="nextTo"/>
        <c:spPr>
          <a:solidFill>
            <a:srgbClr val="FFFFFF"/>
          </a:solidFill>
          <a:ln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191145472"/>
        <c:crosses val="autoZero"/>
        <c:crossBetween val="between"/>
      </c:valAx>
      <c:spPr>
        <a:solidFill>
          <a:srgbClr val="FFFFFF"/>
        </a:solidFill>
        <a:ln>
          <a:solidFill>
            <a:srgbClr val="000000"/>
          </a:solidFill>
        </a:ln>
      </c:spPr>
    </c:plotArea>
    <c:legend>
      <c:legendPos val="r"/>
      <c:layout>
        <c:manualLayout>
          <c:xMode val="edge"/>
          <c:yMode val="edge"/>
          <c:x val="2.1090909090909091E-2"/>
          <c:y val="0.8864692931546011"/>
          <c:w val="0.94805509641873542"/>
          <c:h val="7.5457514129019923E-2"/>
        </c:manualLayout>
      </c:layout>
      <c:overlay val="0"/>
      <c:spPr>
        <a:solidFill>
          <a:srgbClr val="FFFFFF"/>
        </a:solidFill>
      </c:spPr>
      <c:txPr>
        <a:bodyPr/>
        <a:lstStyle/>
        <a:p>
          <a:pPr>
            <a:defRPr>
              <a:solidFill>
                <a:srgbClr val="000000"/>
              </a:solidFill>
              <a:latin typeface="Arial" pitchFamily="34" charset="0"/>
              <a:cs typeface="Arial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rgbClr val="FFFFFF"/>
    </a:solidFill>
    <a:ln>
      <a:solidFill>
        <a:srgbClr val="000000"/>
      </a:solidFill>
    </a:ln>
  </c:spPr>
  <c:externalData r:id="rId2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dynamique1</c:name>
    <c:fmtId val="56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EFFECTIFS'!$B$3:$B$4</c:f>
              <c:strCache>
                <c:ptCount val="1"/>
                <c:pt idx="0">
                  <c:v>JUDO</c:v>
                </c:pt>
              </c:strCache>
            </c:strRef>
          </c:tx>
          <c:cat>
            <c:strRef>
              <c:f>'TCD MOYENNES ET EFFECTIFS'!$A$5:$A$13</c:f>
              <c:strCache>
                <c:ptCount val="9"/>
                <c:pt idx="0">
                  <c:v> 2009</c:v>
                </c:pt>
                <c:pt idx="1">
                  <c:v> 2010</c:v>
                </c:pt>
                <c:pt idx="2">
                  <c:v> 2011</c:v>
                </c:pt>
                <c:pt idx="3">
                  <c:v> 2012</c:v>
                </c:pt>
                <c:pt idx="4">
                  <c:v> 2013</c:v>
                </c:pt>
                <c:pt idx="5">
                  <c:v> 2014</c:v>
                </c:pt>
                <c:pt idx="6">
                  <c:v> 2015</c:v>
                </c:pt>
                <c:pt idx="7">
                  <c:v> 2016</c:v>
                </c:pt>
                <c:pt idx="8">
                  <c:v> 2017</c:v>
                </c:pt>
              </c:strCache>
            </c:strRef>
          </c:cat>
          <c:val>
            <c:numRef>
              <c:f>'TCD MOYENNES ET EFFECTIFS'!$B$5:$B$13</c:f>
              <c:numCache>
                <c:formatCode>General</c:formatCode>
                <c:ptCount val="9"/>
                <c:pt idx="2" formatCode="0.00">
                  <c:v>12.333333333333334</c:v>
                </c:pt>
                <c:pt idx="3" formatCode="0.00">
                  <c:v>13.7</c:v>
                </c:pt>
                <c:pt idx="4" formatCode="0.00">
                  <c:v>15</c:v>
                </c:pt>
                <c:pt idx="7" formatCode="0.00">
                  <c:v>11.65</c:v>
                </c:pt>
                <c:pt idx="8" formatCode="0.00">
                  <c:v>10.441176470588236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D05-4F4F-859D-5493FFC4D1A6}"/>
            </c:ext>
          </c:extLst>
        </c:ser>
        <c:ser>
          <c:idx val="1"/>
          <c:order val="1"/>
          <c:tx>
            <c:strRef>
              <c:f>'TCD MOYENNES ET EFFECTIFS'!$C$3:$C$4</c:f>
              <c:strCache>
                <c:ptCount val="1"/>
                <c:pt idx="0">
                  <c:v>SAVATE BOXE FRANCAISE</c:v>
                </c:pt>
              </c:strCache>
            </c:strRef>
          </c:tx>
          <c:cat>
            <c:strRef>
              <c:f>'TCD MOYENNES ET EFFECTIFS'!$A$5:$A$13</c:f>
              <c:strCache>
                <c:ptCount val="9"/>
                <c:pt idx="0">
                  <c:v> 2009</c:v>
                </c:pt>
                <c:pt idx="1">
                  <c:v> 2010</c:v>
                </c:pt>
                <c:pt idx="2">
                  <c:v> 2011</c:v>
                </c:pt>
                <c:pt idx="3">
                  <c:v> 2012</c:v>
                </c:pt>
                <c:pt idx="4">
                  <c:v> 2013</c:v>
                </c:pt>
                <c:pt idx="5">
                  <c:v> 2014</c:v>
                </c:pt>
                <c:pt idx="6">
                  <c:v> 2015</c:v>
                </c:pt>
                <c:pt idx="7">
                  <c:v> 2016</c:v>
                </c:pt>
                <c:pt idx="8">
                  <c:v> 2017</c:v>
                </c:pt>
              </c:strCache>
            </c:strRef>
          </c:cat>
          <c:val>
            <c:numRef>
              <c:f>'TCD MOYENNES ET EFFECTIFS'!$C$5:$C$13</c:f>
              <c:numCache>
                <c:formatCode>General</c:formatCode>
                <c:ptCount val="9"/>
                <c:pt idx="4" formatCode="0.00">
                  <c:v>12.35</c:v>
                </c:pt>
                <c:pt idx="5" formatCode="0.00">
                  <c:v>12.545454545454545</c:v>
                </c:pt>
                <c:pt idx="6" formatCode="0.00">
                  <c:v>9.0625</c:v>
                </c:pt>
                <c:pt idx="7" formatCode="0.00">
                  <c:v>12.264705882352942</c:v>
                </c:pt>
                <c:pt idx="8" formatCode="0.00">
                  <c:v>12.386363636363637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D05-4F4F-859D-5493FFC4D1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562304"/>
        <c:axId val="198615616"/>
      </c:lineChart>
      <c:catAx>
        <c:axId val="1985623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5616"/>
        <c:crosses val="autoZero"/>
        <c:auto val="1"/>
        <c:lblAlgn val="ctr"/>
        <c:lblOffset val="100"/>
        <c:noMultiLvlLbl val="0"/>
      </c:catAx>
      <c:valAx>
        <c:axId val="198615616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9856230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dynamique9</c:name>
    <c:fmtId val="70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  <c:pivotFmt>
        <c:idx val="137"/>
      </c:pivotFmt>
      <c:pivotFmt>
        <c:idx val="138"/>
      </c:pivotFmt>
      <c:pivotFmt>
        <c:idx val="139"/>
      </c:pivotFmt>
      <c:pivotFmt>
        <c:idx val="140"/>
      </c:pivotFmt>
      <c:pivotFmt>
        <c:idx val="141"/>
      </c:pivotFmt>
      <c:pivotFmt>
        <c:idx val="142"/>
      </c:pivotFmt>
      <c:pivotFmt>
        <c:idx val="143"/>
      </c:pivotFmt>
      <c:pivotFmt>
        <c:idx val="144"/>
      </c:pivotFmt>
      <c:pivotFmt>
        <c:idx val="145"/>
      </c:pivotFmt>
      <c:pivotFmt>
        <c:idx val="146"/>
      </c:pivotFmt>
      <c:pivotFmt>
        <c:idx val="147"/>
      </c:pivotFmt>
      <c:pivotFmt>
        <c:idx val="148"/>
      </c:pivotFmt>
      <c:pivotFmt>
        <c:idx val="149"/>
      </c:pivotFmt>
      <c:pivotFmt>
        <c:idx val="150"/>
      </c:pivotFmt>
      <c:pivotFmt>
        <c:idx val="151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EFFECTIFS'!$B$43:$B$44</c:f>
              <c:strCache>
                <c:ptCount val="1"/>
                <c:pt idx="0">
                  <c:v>JUDO</c:v>
                </c:pt>
              </c:strCache>
            </c:strRef>
          </c:tx>
          <c:cat>
            <c:strRef>
              <c:f>'TCD MOYENNES ET EFFECTIFS'!$A$45:$A$55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EFFECTIFS'!$B$45:$B$55</c:f>
              <c:numCache>
                <c:formatCode>General</c:formatCode>
                <c:ptCount val="11"/>
                <c:pt idx="0">
                  <c:v>22</c:v>
                </c:pt>
                <c:pt idx="1">
                  <c:v>16</c:v>
                </c:pt>
                <c:pt idx="2">
                  <c:v>0</c:v>
                </c:pt>
                <c:pt idx="3">
                  <c:v>0</c:v>
                </c:pt>
                <c:pt idx="4">
                  <c:v>3</c:v>
                </c:pt>
                <c:pt idx="5">
                  <c:v>16</c:v>
                </c:pt>
                <c:pt idx="6">
                  <c:v>1</c:v>
                </c:pt>
                <c:pt idx="9">
                  <c:v>10</c:v>
                </c:pt>
                <c:pt idx="10">
                  <c:v>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E58-4D36-BFDA-26726CF27711}"/>
            </c:ext>
          </c:extLst>
        </c:ser>
        <c:ser>
          <c:idx val="1"/>
          <c:order val="1"/>
          <c:tx>
            <c:strRef>
              <c:f>'TCD MOYENNES ET EFFECTIFS'!$C$43:$C$44</c:f>
              <c:strCache>
                <c:ptCount val="1"/>
                <c:pt idx="0">
                  <c:v>SAVATE BOXE FRANCAISE</c:v>
                </c:pt>
              </c:strCache>
            </c:strRef>
          </c:tx>
          <c:cat>
            <c:strRef>
              <c:f>'TCD MOYENNES ET EFFECTIFS'!$A$45:$A$55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EFFECTIFS'!$C$45:$C$55</c:f>
              <c:numCache>
                <c:formatCode>General</c:formatCode>
                <c:ptCount val="11"/>
                <c:pt idx="0">
                  <c:v>11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10</c:v>
                </c:pt>
                <c:pt idx="7">
                  <c:v>11</c:v>
                </c:pt>
                <c:pt idx="8">
                  <c:v>8</c:v>
                </c:pt>
                <c:pt idx="9">
                  <c:v>17</c:v>
                </c:pt>
                <c:pt idx="10">
                  <c:v>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E58-4D36-BFDA-26726CF277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665728"/>
        <c:axId val="198617344"/>
      </c:lineChart>
      <c:catAx>
        <c:axId val="1986657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7344"/>
        <c:crosses val="autoZero"/>
        <c:auto val="1"/>
        <c:lblAlgn val="ctr"/>
        <c:lblOffset val="100"/>
        <c:noMultiLvlLbl val="0"/>
      </c:catAx>
      <c:valAx>
        <c:axId val="1986173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9866572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dynamique2</c:name>
    <c:fmtId val="60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EFFECTIFS'!$B$78:$B$79</c:f>
              <c:strCache>
                <c:ptCount val="1"/>
                <c:pt idx="0">
                  <c:v>JUDO</c:v>
                </c:pt>
              </c:strCache>
            </c:strRef>
          </c:tx>
          <c:cat>
            <c:strRef>
              <c:f>'TCD MOYENNES ET EFFECTIFS'!$A$80:$A$90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EFFECTIFS'!$B$80:$B$90</c:f>
              <c:numCache>
                <c:formatCode>0.00</c:formatCode>
                <c:ptCount val="11"/>
                <c:pt idx="0">
                  <c:v>14.77</c:v>
                </c:pt>
                <c:pt idx="1">
                  <c:v>14.35</c:v>
                </c:pt>
                <c:pt idx="2">
                  <c:v>14.333333333333334</c:v>
                </c:pt>
                <c:pt idx="4">
                  <c:v>15.439393939393939</c:v>
                </c:pt>
                <c:pt idx="5">
                  <c:v>14.4</c:v>
                </c:pt>
                <c:pt idx="6">
                  <c:v>10</c:v>
                </c:pt>
                <c:pt idx="7">
                  <c:v>14</c:v>
                </c:pt>
                <c:pt idx="8">
                  <c:v>13.435897435897436</c:v>
                </c:pt>
                <c:pt idx="9">
                  <c:v>14.380434782608695</c:v>
                </c:pt>
                <c:pt idx="10">
                  <c:v>14.056818181818182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226-4FDB-9FA9-2BBD230618CD}"/>
            </c:ext>
          </c:extLst>
        </c:ser>
        <c:ser>
          <c:idx val="1"/>
          <c:order val="1"/>
          <c:tx>
            <c:strRef>
              <c:f>'TCD MOYENNES ET EFFECTIFS'!$C$78:$C$79</c:f>
              <c:strCache>
                <c:ptCount val="1"/>
                <c:pt idx="0">
                  <c:v>SAVATE BOXE FRANCAISE</c:v>
                </c:pt>
              </c:strCache>
            </c:strRef>
          </c:tx>
          <c:cat>
            <c:strRef>
              <c:f>'TCD MOYENNES ET EFFECTIFS'!$A$80:$A$90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EFFECTIFS'!$C$80:$C$90</c:f>
              <c:numCache>
                <c:formatCode>General</c:formatCode>
                <c:ptCount val="11"/>
                <c:pt idx="0" formatCode="0.00">
                  <c:v>13.07</c:v>
                </c:pt>
                <c:pt idx="6" formatCode="0.00">
                  <c:v>12</c:v>
                </c:pt>
                <c:pt idx="7" formatCode="0.00">
                  <c:v>12.174418604651162</c:v>
                </c:pt>
                <c:pt idx="8" formatCode="0.00">
                  <c:v>13.96551724137931</c:v>
                </c:pt>
                <c:pt idx="9" formatCode="0.00">
                  <c:v>13.10377358490566</c:v>
                </c:pt>
                <c:pt idx="10" formatCode="0.00">
                  <c:v>13.53125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226-4FDB-9FA9-2BBD230618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667776"/>
        <c:axId val="198619072"/>
      </c:lineChart>
      <c:catAx>
        <c:axId val="1986677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9072"/>
        <c:crosses val="autoZero"/>
        <c:auto val="1"/>
        <c:lblAlgn val="ctr"/>
        <c:lblOffset val="100"/>
        <c:noMultiLvlLbl val="0"/>
      </c:catAx>
      <c:valAx>
        <c:axId val="198619072"/>
        <c:scaling>
          <c:orientation val="minMax"/>
          <c:min val="8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9866777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dynamique4</c:name>
    <c:fmtId val="60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EFFECTIFS'!$B$117:$B$118</c:f>
              <c:strCache>
                <c:ptCount val="1"/>
                <c:pt idx="0">
                  <c:v>JUDO</c:v>
                </c:pt>
              </c:strCache>
            </c:strRef>
          </c:tx>
          <c:cat>
            <c:strRef>
              <c:f>'TCD MOYENNES ET EFFECTIFS'!$A$119:$A$129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EFFECTIFS'!$B$119:$B$129</c:f>
              <c:numCache>
                <c:formatCode>General</c:formatCode>
                <c:ptCount val="11"/>
                <c:pt idx="0">
                  <c:v>11</c:v>
                </c:pt>
                <c:pt idx="1">
                  <c:v>82</c:v>
                </c:pt>
                <c:pt idx="2">
                  <c:v>21</c:v>
                </c:pt>
                <c:pt idx="3">
                  <c:v>0</c:v>
                </c:pt>
                <c:pt idx="4">
                  <c:v>33</c:v>
                </c:pt>
                <c:pt idx="5">
                  <c:v>22</c:v>
                </c:pt>
                <c:pt idx="6">
                  <c:v>1</c:v>
                </c:pt>
                <c:pt idx="7">
                  <c:v>15</c:v>
                </c:pt>
                <c:pt idx="8">
                  <c:v>40</c:v>
                </c:pt>
                <c:pt idx="9">
                  <c:v>47</c:v>
                </c:pt>
                <c:pt idx="10">
                  <c:v>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9B-41C7-BEB3-82F0A494E1E4}"/>
            </c:ext>
          </c:extLst>
        </c:ser>
        <c:ser>
          <c:idx val="1"/>
          <c:order val="1"/>
          <c:tx>
            <c:strRef>
              <c:f>'TCD MOYENNES ET EFFECTIFS'!$C$117:$C$118</c:f>
              <c:strCache>
                <c:ptCount val="1"/>
                <c:pt idx="0">
                  <c:v>SAVATE BOXE FRANCAISE</c:v>
                </c:pt>
              </c:strCache>
            </c:strRef>
          </c:tx>
          <c:cat>
            <c:strRef>
              <c:f>'TCD MOYENNES ET EFFECTIFS'!$A$119:$A$129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EFFECTIFS'!$C$119:$C$129</c:f>
              <c:numCache>
                <c:formatCode>General</c:formatCode>
                <c:ptCount val="11"/>
                <c:pt idx="0">
                  <c:v>7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6">
                  <c:v>10</c:v>
                </c:pt>
                <c:pt idx="7">
                  <c:v>43</c:v>
                </c:pt>
                <c:pt idx="8">
                  <c:v>30</c:v>
                </c:pt>
                <c:pt idx="9">
                  <c:v>55</c:v>
                </c:pt>
                <c:pt idx="10">
                  <c:v>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9B-41C7-BEB3-82F0A494E1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238144"/>
        <c:axId val="198621376"/>
      </c:lineChart>
      <c:catAx>
        <c:axId val="1992381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21376"/>
        <c:crosses val="autoZero"/>
        <c:auto val="1"/>
        <c:lblAlgn val="ctr"/>
        <c:lblOffset val="100"/>
        <c:noMultiLvlLbl val="0"/>
      </c:catAx>
      <c:valAx>
        <c:axId val="1986213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9923814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pro.xlsm]RESUMES PAR CP ET ECART TYPE!Tableau croisé dynamique5</c:name>
    <c:fmtId val="33"/>
  </c:pivotSource>
  <c:chart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</c:pivotFmt>
      <c:pivotFmt>
        <c:idx val="16"/>
      </c:pivotFmt>
      <c:pivotFmt>
        <c:idx val="17"/>
      </c:pivotFmt>
      <c:pivotFmt>
        <c:idx val="18"/>
      </c:pivotFmt>
      <c:pivotFmt>
        <c:idx val="19"/>
      </c:pivotFmt>
      <c:pivotFmt>
        <c:idx val="20"/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</c:pivotFmt>
      <c:pivotFmt>
        <c:idx val="29"/>
      </c:pivotFmt>
      <c:pivotFmt>
        <c:idx val="30"/>
      </c:pivotFmt>
      <c:pivotFmt>
        <c:idx val="31"/>
      </c:pivotFmt>
      <c:pivotFmt>
        <c:idx val="32"/>
      </c:pivotFmt>
      <c:pivotFmt>
        <c:idx val="33"/>
      </c:pivotFmt>
      <c:pivotFmt>
        <c:idx val="34"/>
      </c:pivotFmt>
      <c:pivotFmt>
        <c:idx val="35"/>
      </c:pivotFmt>
      <c:pivotFmt>
        <c:idx val="36"/>
      </c:pivotFmt>
      <c:pivotFmt>
        <c:idx val="37"/>
      </c:pivotFmt>
      <c:pivotFmt>
        <c:idx val="38"/>
      </c:pivotFmt>
      <c:pivotFmt>
        <c:idx val="39"/>
      </c:pivotFmt>
      <c:pivotFmt>
        <c:idx val="40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41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42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</c:pivotFmt>
      <c:pivotFmt>
        <c:idx val="45"/>
      </c:pivotFmt>
      <c:pivotFmt>
        <c:idx val="46"/>
      </c:pivotFmt>
      <c:pivotFmt>
        <c:idx val="47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48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49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50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  <c:pivotFmt>
        <c:idx val="51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54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55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56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57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58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  <c:pivotFmt>
        <c:idx val="59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62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63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64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65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66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  <c:pivotFmt>
        <c:idx val="67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 sz="1400" b="1"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 sz="1400" b="1"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70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71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72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73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74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  <c:pivotFmt>
        <c:idx val="75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 sz="1400" b="1"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6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 sz="1400" b="1"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7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78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79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80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81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82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  <c:pivotFmt>
        <c:idx val="83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 sz="1400" b="1"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4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 sz="1400" b="1"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5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86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87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88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89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90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'RESUMES PAR CP ET ECART TYPE'!$D$4</c:f>
              <c:strCache>
                <c:ptCount val="1"/>
                <c:pt idx="0">
                  <c:v> EFF G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'RESUMES PAR CP ET ECART TYPE'!$A$5:$A$8</c:f>
              <c:strCache>
                <c:ptCount val="3"/>
                <c:pt idx="0">
                  <c:v>COURSE EN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'RESUMES PAR CP ET ECART TYPE'!$D$5:$D$8</c:f>
              <c:numCache>
                <c:formatCode>General</c:formatCode>
                <c:ptCount val="3"/>
                <c:pt idx="0">
                  <c:v>431</c:v>
                </c:pt>
                <c:pt idx="1">
                  <c:v>2004</c:v>
                </c:pt>
                <c:pt idx="2">
                  <c:v>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42-45E5-9939-E29C5A684D25}"/>
            </c:ext>
          </c:extLst>
        </c:ser>
        <c:ser>
          <c:idx val="3"/>
          <c:order val="3"/>
          <c:tx>
            <c:strRef>
              <c:f>'RESUMES PAR CP ET ECART TYPE'!$E$4</c:f>
              <c:strCache>
                <c:ptCount val="1"/>
                <c:pt idx="0">
                  <c:v> EFF F</c:v>
                </c:pt>
              </c:strCache>
            </c:strRef>
          </c:tx>
          <c:spPr>
            <a:solidFill>
              <a:srgbClr val="E06AC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'RESUMES PAR CP ET ECART TYPE'!$A$5:$A$8</c:f>
              <c:strCache>
                <c:ptCount val="3"/>
                <c:pt idx="0">
                  <c:v>COURSE EN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'RESUMES PAR CP ET ECART TYPE'!$E$5:$E$8</c:f>
              <c:numCache>
                <c:formatCode>General</c:formatCode>
                <c:ptCount val="3"/>
                <c:pt idx="0">
                  <c:v>225</c:v>
                </c:pt>
                <c:pt idx="1">
                  <c:v>898</c:v>
                </c:pt>
                <c:pt idx="2">
                  <c:v>756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42-45E5-9939-E29C5A684D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6089856"/>
        <c:axId val="197294272"/>
      </c:barChart>
      <c:lineChart>
        <c:grouping val="standard"/>
        <c:varyColors val="0"/>
        <c:ser>
          <c:idx val="0"/>
          <c:order val="0"/>
          <c:tx>
            <c:strRef>
              <c:f>'RESUMES PAR CP ET ECART TYPE'!$B$4</c:f>
              <c:strCache>
                <c:ptCount val="1"/>
                <c:pt idx="0">
                  <c:v> Moy G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diamond"/>
            <c:size val="7"/>
            <c:spPr>
              <a:solidFill>
                <a:srgbClr val="0070C0"/>
              </a:solidFill>
              <a:ln>
                <a:solidFill>
                  <a:srgbClr val="00B0F0"/>
                </a:solidFill>
              </a:ln>
            </c:spPr>
          </c:marker>
          <c:cat>
            <c:strRef>
              <c:f>'RESUMES PAR CP ET ECART TYPE'!$A$5:$A$8</c:f>
              <c:strCache>
                <c:ptCount val="3"/>
                <c:pt idx="0">
                  <c:v>COURSE EN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'RESUMES PAR CP ET ECART TYPE'!$B$5:$B$8</c:f>
              <c:numCache>
                <c:formatCode>0.00</c:formatCode>
                <c:ptCount val="3"/>
                <c:pt idx="0">
                  <c:v>13.003764705882354</c:v>
                </c:pt>
                <c:pt idx="1">
                  <c:v>13.199949824385348</c:v>
                </c:pt>
                <c:pt idx="2">
                  <c:v>11.809722222222222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242-45E5-9939-E29C5A684D25}"/>
            </c:ext>
          </c:extLst>
        </c:ser>
        <c:ser>
          <c:idx val="1"/>
          <c:order val="1"/>
          <c:tx>
            <c:strRef>
              <c:f>'RESUMES PAR CP ET ECART TYPE'!$C$4</c:f>
              <c:strCache>
                <c:ptCount val="1"/>
                <c:pt idx="0">
                  <c:v> Moy F</c:v>
                </c:pt>
              </c:strCache>
            </c:strRef>
          </c:tx>
          <c:spPr>
            <a:ln>
              <a:solidFill>
                <a:srgbClr val="FF99FF"/>
              </a:solidFill>
            </a:ln>
          </c:spPr>
          <c:marker>
            <c:symbol val="diamond"/>
            <c:size val="7"/>
            <c:spPr>
              <a:solidFill>
                <a:srgbClr val="D638BF"/>
              </a:solidFill>
              <a:ln>
                <a:solidFill>
                  <a:srgbClr val="FF99FF"/>
                </a:solidFill>
              </a:ln>
            </c:spPr>
          </c:marker>
          <c:cat>
            <c:strRef>
              <c:f>'RESUMES PAR CP ET ECART TYPE'!$A$5:$A$8</c:f>
              <c:strCache>
                <c:ptCount val="3"/>
                <c:pt idx="0">
                  <c:v>COURSE EN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'RESUMES PAR CP ET ECART TYPE'!$C$5:$C$8</c:f>
              <c:numCache>
                <c:formatCode>0.00</c:formatCode>
                <c:ptCount val="3"/>
                <c:pt idx="0">
                  <c:v>12.864150943396226</c:v>
                </c:pt>
                <c:pt idx="1">
                  <c:v>12.823765786452356</c:v>
                </c:pt>
                <c:pt idx="2">
                  <c:v>13.781805929919143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242-45E5-9939-E29C5A684D25}"/>
            </c:ext>
          </c:extLst>
        </c:ser>
        <c:ser>
          <c:idx val="4"/>
          <c:order val="4"/>
          <c:tx>
            <c:strRef>
              <c:f>'RESUMES PAR CP ET ECART TYPE'!$F$4</c:f>
              <c:strCache>
                <c:ptCount val="1"/>
                <c:pt idx="0">
                  <c:v> Moy Acad CP G</c:v>
                </c:pt>
              </c:strCache>
            </c:strRef>
          </c:tx>
          <c:spPr>
            <a:ln w="28575">
              <a:solidFill>
                <a:srgbClr val="00B0F0"/>
              </a:solidFill>
              <a:prstDash val="sysDot"/>
            </a:ln>
          </c:spPr>
          <c:marker>
            <c:symbol val="none"/>
          </c:marker>
          <c:cat>
            <c:strRef>
              <c:f>'RESUMES PAR CP ET ECART TYPE'!$A$5:$A$8</c:f>
              <c:strCache>
                <c:ptCount val="3"/>
                <c:pt idx="0">
                  <c:v>COURSE EN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'RESUMES PAR CP ET ECART TYPE'!$F$5:$F$8</c:f>
              <c:numCache>
                <c:formatCode>0.00</c:formatCode>
                <c:ptCount val="3"/>
                <c:pt idx="0">
                  <c:v>13.09</c:v>
                </c:pt>
                <c:pt idx="1">
                  <c:v>13.09</c:v>
                </c:pt>
                <c:pt idx="2">
                  <c:v>13.09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242-45E5-9939-E29C5A684D25}"/>
            </c:ext>
          </c:extLst>
        </c:ser>
        <c:ser>
          <c:idx val="5"/>
          <c:order val="5"/>
          <c:tx>
            <c:strRef>
              <c:f>'RESUMES PAR CP ET ECART TYPE'!$G$4</c:f>
              <c:strCache>
                <c:ptCount val="1"/>
                <c:pt idx="0">
                  <c:v> Moy Acad CP F</c:v>
                </c:pt>
              </c:strCache>
            </c:strRef>
          </c:tx>
          <c:spPr>
            <a:ln w="28575">
              <a:solidFill>
                <a:srgbClr val="E06ACF"/>
              </a:solidFill>
              <a:prstDash val="sysDot"/>
            </a:ln>
          </c:spPr>
          <c:marker>
            <c:symbol val="none"/>
          </c:marker>
          <c:cat>
            <c:strRef>
              <c:f>'RESUMES PAR CP ET ECART TYPE'!$A$5:$A$8</c:f>
              <c:strCache>
                <c:ptCount val="3"/>
                <c:pt idx="0">
                  <c:v>COURSE EN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'RESUMES PAR CP ET ECART TYPE'!$G$5:$G$8</c:f>
              <c:numCache>
                <c:formatCode>0.00</c:formatCode>
                <c:ptCount val="3"/>
                <c:pt idx="0">
                  <c:v>13.22</c:v>
                </c:pt>
                <c:pt idx="1">
                  <c:v>13.22</c:v>
                </c:pt>
                <c:pt idx="2">
                  <c:v>13.22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242-45E5-9939-E29C5A684D25}"/>
            </c:ext>
          </c:extLst>
        </c:ser>
        <c:ser>
          <c:idx val="6"/>
          <c:order val="6"/>
          <c:tx>
            <c:strRef>
              <c:f>'RESUMES PAR CP ET ECART TYPE'!$H$4</c:f>
              <c:strCache>
                <c:ptCount val="1"/>
                <c:pt idx="0">
                  <c:v> Moy Acad G</c:v>
                </c:pt>
              </c:strCache>
            </c:strRef>
          </c:tx>
          <c:spPr>
            <a:ln w="28575">
              <a:solidFill>
                <a:srgbClr val="00B0F0"/>
              </a:solidFill>
              <a:prstDash val="sysDash"/>
            </a:ln>
          </c:spPr>
          <c:marker>
            <c:symbol val="none"/>
          </c:marker>
          <c:cat>
            <c:strRef>
              <c:f>'RESUMES PAR CP ET ECART TYPE'!$A$5:$A$8</c:f>
              <c:strCache>
                <c:ptCount val="3"/>
                <c:pt idx="0">
                  <c:v>COURSE EN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'RESUMES PAR CP ET ECART TYPE'!$H$5:$H$8</c:f>
              <c:numCache>
                <c:formatCode>0.00</c:formatCode>
                <c:ptCount val="3"/>
                <c:pt idx="0">
                  <c:v>13.13689925598233</c:v>
                </c:pt>
                <c:pt idx="1">
                  <c:v>13.13689925598233</c:v>
                </c:pt>
                <c:pt idx="2">
                  <c:v>13.13689925598233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242-45E5-9939-E29C5A684D25}"/>
            </c:ext>
          </c:extLst>
        </c:ser>
        <c:ser>
          <c:idx val="7"/>
          <c:order val="7"/>
          <c:tx>
            <c:strRef>
              <c:f>'RESUMES PAR CP ET ECART TYPE'!$I$4</c:f>
              <c:strCache>
                <c:ptCount val="1"/>
                <c:pt idx="0">
                  <c:v> Moy Acad F</c:v>
                </c:pt>
              </c:strCache>
            </c:strRef>
          </c:tx>
          <c:spPr>
            <a:ln w="28575">
              <a:solidFill>
                <a:srgbClr val="D638BF"/>
              </a:solidFill>
              <a:prstDash val="sysDash"/>
            </a:ln>
          </c:spPr>
          <c:marker>
            <c:symbol val="none"/>
          </c:marker>
          <c:cat>
            <c:strRef>
              <c:f>'RESUMES PAR CP ET ECART TYPE'!$A$5:$A$8</c:f>
              <c:strCache>
                <c:ptCount val="3"/>
                <c:pt idx="0">
                  <c:v>COURSE EN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'RESUMES PAR CP ET ECART TYPE'!$I$5:$I$8</c:f>
              <c:numCache>
                <c:formatCode>0.00</c:formatCode>
                <c:ptCount val="3"/>
                <c:pt idx="0">
                  <c:v>12.599160978384541</c:v>
                </c:pt>
                <c:pt idx="1">
                  <c:v>12.599160978384541</c:v>
                </c:pt>
                <c:pt idx="2">
                  <c:v>12.599160978384541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8242-45E5-9939-E29C5A684D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090368"/>
        <c:axId val="197294848"/>
      </c:lineChart>
      <c:catAx>
        <c:axId val="196089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7294272"/>
        <c:crosses val="autoZero"/>
        <c:auto val="1"/>
        <c:lblAlgn val="ctr"/>
        <c:lblOffset val="100"/>
        <c:noMultiLvlLbl val="0"/>
      </c:catAx>
      <c:valAx>
        <c:axId val="197294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6089856"/>
        <c:crosses val="autoZero"/>
        <c:crossBetween val="between"/>
      </c:valAx>
      <c:valAx>
        <c:axId val="197294848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crossAx val="196090368"/>
        <c:crosses val="max"/>
        <c:crossBetween val="between"/>
      </c:valAx>
      <c:catAx>
        <c:axId val="1960903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7294848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1.5471152191836493E-2"/>
          <c:y val="0.90376265841021375"/>
          <c:w val="0.96905754145055178"/>
          <c:h val="7.9069996489959701E-2"/>
        </c:manualLayout>
      </c:layout>
      <c:overlay val="0"/>
    </c:legend>
    <c:plotVisOnly val="1"/>
    <c:dispBlanksAs val="gap"/>
    <c:showDLblsOverMax val="0"/>
  </c:chart>
  <c:spPr>
    <a:solidFill>
      <a:sysClr val="window" lastClr="FFFFFF"/>
    </a:solidFill>
    <a:ln w="6350"/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pro.xlsm]RESUMES PAR CP ET ECART TYPE!Tableau croisé dynamique14</c:name>
    <c:fmtId val="31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'RESUMES PAR CP ET ECART TYPE'!$B$30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'RESUMES PAR CP ET ECART TYPE'!$A$31:$A$34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'RESUMES PAR CP ET ECART TYPE'!$B$31:$B$34</c:f>
              <c:numCache>
                <c:formatCode>0.00</c:formatCode>
                <c:ptCount val="3"/>
                <c:pt idx="0">
                  <c:v>-0.13872466216216139</c:v>
                </c:pt>
                <c:pt idx="1">
                  <c:v>-0.49282870301589554</c:v>
                </c:pt>
                <c:pt idx="2">
                  <c:v>2.5601540616246474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02-4052-A142-64FE925A421E}"/>
            </c:ext>
          </c:extLst>
        </c:ser>
        <c:ser>
          <c:idx val="1"/>
          <c:order val="1"/>
          <c:tx>
            <c:strRef>
              <c:f>'RESUMES PAR CP ET ECART TYPE'!$C$30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'RESUMES PAR CP ET ECART TYPE'!$A$31:$A$34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'RESUMES PAR CP ET ECART TYPE'!$C$31:$C$34</c:f>
              <c:numCache>
                <c:formatCode>0.00</c:formatCode>
                <c:ptCount val="3"/>
                <c:pt idx="0">
                  <c:v>-0.71867321867321898</c:v>
                </c:pt>
                <c:pt idx="1">
                  <c:v>-0.5198709305675564</c:v>
                </c:pt>
                <c:pt idx="2">
                  <c:v>-1.6340548340548349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02-4052-A142-64FE925A421E}"/>
            </c:ext>
          </c:extLst>
        </c:ser>
        <c:ser>
          <c:idx val="2"/>
          <c:order val="2"/>
          <c:tx>
            <c:strRef>
              <c:f>'RESUMES PAR CP ET ECART TYPE'!$D$30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'RESUMES PAR CP ET ECART TYPE'!$A$31:$A$34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'RESUMES PAR CP ET ECART TYPE'!$D$31:$D$34</c:f>
              <c:numCache>
                <c:formatCode>0.00</c:formatCode>
                <c:ptCount val="3"/>
                <c:pt idx="0">
                  <c:v>-1.4410994575045208</c:v>
                </c:pt>
                <c:pt idx="1">
                  <c:v>-0.44405896137332945</c:v>
                </c:pt>
                <c:pt idx="2">
                  <c:v>0.76521850899742638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02-4052-A142-64FE925A421E}"/>
            </c:ext>
          </c:extLst>
        </c:ser>
        <c:ser>
          <c:idx val="3"/>
          <c:order val="3"/>
          <c:tx>
            <c:strRef>
              <c:f>'RESUMES PAR CP ET ECART TYPE'!$E$30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'RESUMES PAR CP ET ECART TYPE'!$A$31:$A$34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'RESUMES PAR CP ET ECART TYPE'!$E$31:$E$34</c:f>
              <c:numCache>
                <c:formatCode>0.00</c:formatCode>
                <c:ptCount val="3"/>
                <c:pt idx="0">
                  <c:v>-1.5</c:v>
                </c:pt>
                <c:pt idx="1">
                  <c:v>9.9999999999999645E-2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802-4052-A142-64FE925A421E}"/>
            </c:ext>
          </c:extLst>
        </c:ser>
        <c:ser>
          <c:idx val="4"/>
          <c:order val="4"/>
          <c:tx>
            <c:strRef>
              <c:f>'RESUMES PAR CP ET ECART TYPE'!$F$30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'RESUMES PAR CP ET ECART TYPE'!$A$31:$A$34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'RESUMES PAR CP ET ECART TYPE'!$F$31:$F$34</c:f>
              <c:numCache>
                <c:formatCode>0.00</c:formatCode>
                <c:ptCount val="3"/>
                <c:pt idx="0">
                  <c:v>-0.58696472446471759</c:v>
                </c:pt>
                <c:pt idx="1">
                  <c:v>-0.28981241610509123</c:v>
                </c:pt>
                <c:pt idx="2">
                  <c:v>2.1140964852865096E-2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02-4052-A142-64FE925A421E}"/>
            </c:ext>
          </c:extLst>
        </c:ser>
        <c:ser>
          <c:idx val="5"/>
          <c:order val="5"/>
          <c:tx>
            <c:strRef>
              <c:f>'RESUMES PAR CP ET ECART TYPE'!$G$30</c:f>
              <c:strCache>
                <c:ptCount val="1"/>
                <c:pt idx="0">
                  <c:v> 2014</c:v>
                </c:pt>
              </c:strCache>
            </c:strRef>
          </c:tx>
          <c:invertIfNegative val="0"/>
          <c:cat>
            <c:strRef>
              <c:f>'RESUMES PAR CP ET ECART TYPE'!$A$31:$A$34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'RESUMES PAR CP ET ECART TYPE'!$G$31:$G$34</c:f>
              <c:numCache>
                <c:formatCode>0.00</c:formatCode>
                <c:ptCount val="3"/>
                <c:pt idx="0">
                  <c:v>-0.48827849000548618</c:v>
                </c:pt>
                <c:pt idx="1">
                  <c:v>0.89760280886547328</c:v>
                </c:pt>
                <c:pt idx="2">
                  <c:v>-6.1515267875073221E-2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802-4052-A142-64FE925A421E}"/>
            </c:ext>
          </c:extLst>
        </c:ser>
        <c:ser>
          <c:idx val="6"/>
          <c:order val="6"/>
          <c:tx>
            <c:strRef>
              <c:f>'RESUMES PAR CP ET ECART TYPE'!$H$30</c:f>
              <c:strCache>
                <c:ptCount val="1"/>
                <c:pt idx="0">
                  <c:v> 2015</c:v>
                </c:pt>
              </c:strCache>
            </c:strRef>
          </c:tx>
          <c:invertIfNegative val="0"/>
          <c:cat>
            <c:strRef>
              <c:f>'RESUMES PAR CP ET ECART TYPE'!$A$31:$A$34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'RESUMES PAR CP ET ECART TYPE'!$H$31:$H$34</c:f>
              <c:numCache>
                <c:formatCode>0.00</c:formatCode>
                <c:ptCount val="3"/>
                <c:pt idx="0">
                  <c:v>-6.8512990782842564E-2</c:v>
                </c:pt>
                <c:pt idx="1">
                  <c:v>0.76200861887744509</c:v>
                </c:pt>
                <c:pt idx="2">
                  <c:v>6.1297082868581043E-2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802-4052-A142-64FE925A421E}"/>
            </c:ext>
          </c:extLst>
        </c:ser>
        <c:ser>
          <c:idx val="7"/>
          <c:order val="7"/>
          <c:tx>
            <c:strRef>
              <c:f>'RESUMES PAR CP ET ECART TYPE'!$I$30</c:f>
              <c:strCache>
                <c:ptCount val="1"/>
                <c:pt idx="0">
                  <c:v> 2016</c:v>
                </c:pt>
              </c:strCache>
            </c:strRef>
          </c:tx>
          <c:invertIfNegative val="0"/>
          <c:cat>
            <c:strRef>
              <c:f>'RESUMES PAR CP ET ECART TYPE'!$A$31:$A$34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'RESUMES PAR CP ET ECART TYPE'!$I$31:$I$34</c:f>
              <c:numCache>
                <c:formatCode>0.00</c:formatCode>
                <c:ptCount val="3"/>
                <c:pt idx="0">
                  <c:v>-0.52448139935944837</c:v>
                </c:pt>
                <c:pt idx="1">
                  <c:v>-0.2314645232183139</c:v>
                </c:pt>
                <c:pt idx="2">
                  <c:v>1.0020375805188522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802-4052-A142-64FE925A421E}"/>
            </c:ext>
          </c:extLst>
        </c:ser>
        <c:ser>
          <c:idx val="8"/>
          <c:order val="8"/>
          <c:tx>
            <c:strRef>
              <c:f>'RESUMES PAR CP ET ECART TYPE'!$J$30</c:f>
              <c:strCache>
                <c:ptCount val="1"/>
                <c:pt idx="0">
                  <c:v> 2017</c:v>
                </c:pt>
              </c:strCache>
            </c:strRef>
          </c:tx>
          <c:invertIfNegative val="0"/>
          <c:cat>
            <c:strRef>
              <c:f>'RESUMES PAR CP ET ECART TYPE'!$A$31:$A$34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'RESUMES PAR CP ET ECART TYPE'!$J$31:$J$34</c:f>
              <c:numCache>
                <c:formatCode>0.00</c:formatCode>
                <c:ptCount val="3"/>
                <c:pt idx="0">
                  <c:v>-0.37618403793299215</c:v>
                </c:pt>
                <c:pt idx="1">
                  <c:v>1.9720837076969211</c:v>
                </c:pt>
                <c:pt idx="2">
                  <c:v>0.1255135125108886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802-4052-A142-64FE925A42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6087808"/>
        <c:axId val="197292544"/>
      </c:barChart>
      <c:catAx>
        <c:axId val="1960878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7292544"/>
        <c:crosses val="autoZero"/>
        <c:auto val="1"/>
        <c:lblAlgn val="ctr"/>
        <c:lblOffset val="100"/>
        <c:noMultiLvlLbl val="0"/>
      </c:catAx>
      <c:valAx>
        <c:axId val="197292544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9608780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legend>
      <c:legendPos val="t"/>
      <c:overlay val="0"/>
    </c:legend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dynamique2</c:name>
    <c:fmtId val="48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EFFECTIFS'!$B$78:$B$79</c:f>
              <c:strCache>
                <c:ptCount val="1"/>
                <c:pt idx="0">
                  <c:v>COURSE EN DUREE</c:v>
                </c:pt>
              </c:strCache>
            </c:strRef>
          </c:tx>
          <c:cat>
            <c:strRef>
              <c:f>'TCD MOYENNES ET EFFECTIFS'!$A$80:$A$90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EFFECTIFS'!$B$80:$B$90</c:f>
              <c:numCache>
                <c:formatCode>0.00</c:formatCode>
                <c:ptCount val="11"/>
                <c:pt idx="0">
                  <c:v>13.13</c:v>
                </c:pt>
                <c:pt idx="1">
                  <c:v>12.97</c:v>
                </c:pt>
                <c:pt idx="2">
                  <c:v>12.2265625</c:v>
                </c:pt>
                <c:pt idx="3">
                  <c:v>11.772727272727273</c:v>
                </c:pt>
                <c:pt idx="4">
                  <c:v>13.09367088607595</c:v>
                </c:pt>
                <c:pt idx="5">
                  <c:v>13.3</c:v>
                </c:pt>
                <c:pt idx="6">
                  <c:v>13.292370129870125</c:v>
                </c:pt>
                <c:pt idx="7">
                  <c:v>12.458508158508158</c:v>
                </c:pt>
                <c:pt idx="8">
                  <c:v>13.186984815618219</c:v>
                </c:pt>
                <c:pt idx="9">
                  <c:v>13.618383838383838</c:v>
                </c:pt>
                <c:pt idx="10">
                  <c:v>13.003764705882354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EE4-4419-8D3D-1A1225CA9D04}"/>
            </c:ext>
          </c:extLst>
        </c:ser>
        <c:ser>
          <c:idx val="1"/>
          <c:order val="1"/>
          <c:tx>
            <c:strRef>
              <c:f>'TCD MOYENNES ET EFFECTIFS'!$C$78:$C$79</c:f>
              <c:strCache>
                <c:ptCount val="1"/>
                <c:pt idx="0">
                  <c:v>MUSCULATION</c:v>
                </c:pt>
              </c:strCache>
            </c:strRef>
          </c:tx>
          <c:cat>
            <c:strRef>
              <c:f>'TCD MOYENNES ET EFFECTIFS'!$A$80:$A$90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EFFECTIFS'!$C$80:$C$90</c:f>
              <c:numCache>
                <c:formatCode>0.00</c:formatCode>
                <c:ptCount val="11"/>
                <c:pt idx="0">
                  <c:v>13.47</c:v>
                </c:pt>
                <c:pt idx="1">
                  <c:v>13.1</c:v>
                </c:pt>
                <c:pt idx="2">
                  <c:v>13.009055118110236</c:v>
                </c:pt>
                <c:pt idx="3">
                  <c:v>13.45507692307692</c:v>
                </c:pt>
                <c:pt idx="4">
                  <c:v>13.056726907630525</c:v>
                </c:pt>
                <c:pt idx="5">
                  <c:v>13</c:v>
                </c:pt>
                <c:pt idx="6">
                  <c:v>13.060740251156638</c:v>
                </c:pt>
                <c:pt idx="7">
                  <c:v>13.293641618497118</c:v>
                </c:pt>
                <c:pt idx="8">
                  <c:v>13.064537087168384</c:v>
                </c:pt>
                <c:pt idx="9">
                  <c:v>13.597216157205246</c:v>
                </c:pt>
                <c:pt idx="10">
                  <c:v>13.199949824385348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EE4-4419-8D3D-1A1225CA9D04}"/>
            </c:ext>
          </c:extLst>
        </c:ser>
        <c:ser>
          <c:idx val="2"/>
          <c:order val="2"/>
          <c:tx>
            <c:strRef>
              <c:f>'TCD MOYENNES ET EFFECTIFS'!$D$78:$D$79</c:f>
              <c:strCache>
                <c:ptCount val="1"/>
                <c:pt idx="0">
                  <c:v>STEP</c:v>
                </c:pt>
              </c:strCache>
            </c:strRef>
          </c:tx>
          <c:cat>
            <c:strRef>
              <c:f>'TCD MOYENNES ET EFFECTIFS'!$A$80:$A$90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EFFECTIFS'!$D$80:$D$90</c:f>
              <c:numCache>
                <c:formatCode>General</c:formatCode>
                <c:ptCount val="11"/>
                <c:pt idx="2" formatCode="0.00">
                  <c:v>10.352941176470591</c:v>
                </c:pt>
                <c:pt idx="3" formatCode="0.00">
                  <c:v>14.371428571428572</c:v>
                </c:pt>
                <c:pt idx="4" formatCode="0.00">
                  <c:v>11.97</c:v>
                </c:pt>
                <c:pt idx="5" formatCode="0.00">
                  <c:v>12.3</c:v>
                </c:pt>
                <c:pt idx="6" formatCode="0.00">
                  <c:v>12.987596899224807</c:v>
                </c:pt>
                <c:pt idx="7" formatCode="0.00">
                  <c:v>12.563945578231291</c:v>
                </c:pt>
                <c:pt idx="8" formatCode="0.00">
                  <c:v>12.580597014925372</c:v>
                </c:pt>
                <c:pt idx="9" formatCode="0.00">
                  <c:v>12.233557046979865</c:v>
                </c:pt>
                <c:pt idx="10" formatCode="0.00">
                  <c:v>11.809722222222222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EE4-4419-8D3D-1A1225CA9D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667776"/>
        <c:axId val="198619072"/>
      </c:lineChart>
      <c:catAx>
        <c:axId val="1986677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9072"/>
        <c:crosses val="autoZero"/>
        <c:auto val="1"/>
        <c:lblAlgn val="ctr"/>
        <c:lblOffset val="100"/>
        <c:noMultiLvlLbl val="0"/>
      </c:catAx>
      <c:valAx>
        <c:axId val="198619072"/>
        <c:scaling>
          <c:orientation val="minMax"/>
          <c:min val="8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9866777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dynamique4</c:name>
    <c:fmtId val="46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  <c:pivotFmt>
        <c:idx val="137"/>
      </c:pivotFmt>
      <c:pivotFmt>
        <c:idx val="138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EFFECTIFS'!$B$117:$B$118</c:f>
              <c:strCache>
                <c:ptCount val="1"/>
                <c:pt idx="0">
                  <c:v>COURSE EN DUREE</c:v>
                </c:pt>
              </c:strCache>
            </c:strRef>
          </c:tx>
          <c:cat>
            <c:strRef>
              <c:f>'TCD MOYENNES ET EFFECTIFS'!$A$119:$A$129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EFFECTIFS'!$B$119:$B$129</c:f>
              <c:numCache>
                <c:formatCode>General</c:formatCode>
                <c:ptCount val="11"/>
                <c:pt idx="0">
                  <c:v>171</c:v>
                </c:pt>
                <c:pt idx="1">
                  <c:v>144</c:v>
                </c:pt>
                <c:pt idx="2">
                  <c:v>128</c:v>
                </c:pt>
                <c:pt idx="3">
                  <c:v>22</c:v>
                </c:pt>
                <c:pt idx="4">
                  <c:v>159</c:v>
                </c:pt>
                <c:pt idx="5">
                  <c:v>673</c:v>
                </c:pt>
                <c:pt idx="6">
                  <c:v>622</c:v>
                </c:pt>
                <c:pt idx="7">
                  <c:v>440</c:v>
                </c:pt>
                <c:pt idx="8">
                  <c:v>465</c:v>
                </c:pt>
                <c:pt idx="9">
                  <c:v>505</c:v>
                </c:pt>
                <c:pt idx="10">
                  <c:v>431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BF8-44EA-9364-8ADBCA504313}"/>
            </c:ext>
          </c:extLst>
        </c:ser>
        <c:ser>
          <c:idx val="1"/>
          <c:order val="1"/>
          <c:tx>
            <c:strRef>
              <c:f>'TCD MOYENNES ET EFFECTIFS'!$C$117:$C$118</c:f>
              <c:strCache>
                <c:ptCount val="1"/>
                <c:pt idx="0">
                  <c:v>MUSCULATION</c:v>
                </c:pt>
              </c:strCache>
            </c:strRef>
          </c:tx>
          <c:cat>
            <c:strRef>
              <c:f>'TCD MOYENNES ET EFFECTIFS'!$A$119:$A$129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EFFECTIFS'!$C$119:$C$129</c:f>
              <c:numCache>
                <c:formatCode>General</c:formatCode>
                <c:ptCount val="11"/>
                <c:pt idx="0">
                  <c:v>237</c:v>
                </c:pt>
                <c:pt idx="1">
                  <c:v>285</c:v>
                </c:pt>
                <c:pt idx="2">
                  <c:v>256</c:v>
                </c:pt>
                <c:pt idx="3">
                  <c:v>327</c:v>
                </c:pt>
                <c:pt idx="4">
                  <c:v>999</c:v>
                </c:pt>
                <c:pt idx="5">
                  <c:v>1695</c:v>
                </c:pt>
                <c:pt idx="6">
                  <c:v>1522</c:v>
                </c:pt>
                <c:pt idx="7">
                  <c:v>1935</c:v>
                </c:pt>
                <c:pt idx="8">
                  <c:v>1871</c:v>
                </c:pt>
                <c:pt idx="9">
                  <c:v>1848</c:v>
                </c:pt>
                <c:pt idx="10">
                  <c:v>2004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BF8-44EA-9364-8ADBCA504313}"/>
            </c:ext>
          </c:extLst>
        </c:ser>
        <c:ser>
          <c:idx val="2"/>
          <c:order val="2"/>
          <c:tx>
            <c:strRef>
              <c:f>'TCD MOYENNES ET EFFECTIFS'!$D$117:$D$118</c:f>
              <c:strCache>
                <c:ptCount val="1"/>
                <c:pt idx="0">
                  <c:v>STEP</c:v>
                </c:pt>
              </c:strCache>
            </c:strRef>
          </c:tx>
          <c:cat>
            <c:strRef>
              <c:f>'TCD MOYENNES ET EFFECTIFS'!$A$119:$A$129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EFFECTIFS'!$D$119:$D$129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18</c:v>
                </c:pt>
                <c:pt idx="3">
                  <c:v>21</c:v>
                </c:pt>
                <c:pt idx="4">
                  <c:v>121</c:v>
                </c:pt>
                <c:pt idx="5">
                  <c:v>131</c:v>
                </c:pt>
                <c:pt idx="6">
                  <c:v>132</c:v>
                </c:pt>
                <c:pt idx="7">
                  <c:v>150</c:v>
                </c:pt>
                <c:pt idx="8">
                  <c:v>204</c:v>
                </c:pt>
                <c:pt idx="9">
                  <c:v>151</c:v>
                </c:pt>
                <c:pt idx="10">
                  <c:v>146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BF8-44EA-9364-8ADBCA5043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238144"/>
        <c:axId val="198621376"/>
      </c:lineChart>
      <c:catAx>
        <c:axId val="1992381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21376"/>
        <c:crosses val="autoZero"/>
        <c:auto val="1"/>
        <c:lblAlgn val="ctr"/>
        <c:lblOffset val="100"/>
        <c:noMultiLvlLbl val="0"/>
      </c:catAx>
      <c:valAx>
        <c:axId val="1986213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9923814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dynamique1</c:name>
    <c:fmtId val="44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EFFECTIFS'!$B$3:$B$4</c:f>
              <c:strCache>
                <c:ptCount val="1"/>
                <c:pt idx="0">
                  <c:v>COURSE EN DUREE</c:v>
                </c:pt>
              </c:strCache>
            </c:strRef>
          </c:tx>
          <c:cat>
            <c:strRef>
              <c:f>'TCD MOYENNES ET EFFECTIFS'!$A$5:$A$13</c:f>
              <c:strCache>
                <c:ptCount val="9"/>
                <c:pt idx="0">
                  <c:v> 2009</c:v>
                </c:pt>
                <c:pt idx="1">
                  <c:v> 2010</c:v>
                </c:pt>
                <c:pt idx="2">
                  <c:v> 2011</c:v>
                </c:pt>
                <c:pt idx="3">
                  <c:v> 2012</c:v>
                </c:pt>
                <c:pt idx="4">
                  <c:v> 2013</c:v>
                </c:pt>
                <c:pt idx="5">
                  <c:v> 2014</c:v>
                </c:pt>
                <c:pt idx="6">
                  <c:v> 2015</c:v>
                </c:pt>
                <c:pt idx="7">
                  <c:v> 2016</c:v>
                </c:pt>
                <c:pt idx="8">
                  <c:v> 2017</c:v>
                </c:pt>
              </c:strCache>
            </c:strRef>
          </c:cat>
          <c:val>
            <c:numRef>
              <c:f>'TCD MOYENNES ET EFFECTIFS'!$B$5:$B$13</c:f>
              <c:numCache>
                <c:formatCode>0.00</c:formatCode>
                <c:ptCount val="9"/>
                <c:pt idx="0">
                  <c:v>12.087837837837839</c:v>
                </c:pt>
                <c:pt idx="1">
                  <c:v>11.054054054054054</c:v>
                </c:pt>
                <c:pt idx="2">
                  <c:v>11.652571428571429</c:v>
                </c:pt>
                <c:pt idx="3">
                  <c:v>11.8</c:v>
                </c:pt>
                <c:pt idx="4">
                  <c:v>12.705405405405408</c:v>
                </c:pt>
                <c:pt idx="5">
                  <c:v>12.584848484848482</c:v>
                </c:pt>
                <c:pt idx="6">
                  <c:v>12.572588832487311</c:v>
                </c:pt>
                <c:pt idx="7">
                  <c:v>13.295817490494294</c:v>
                </c:pt>
                <c:pt idx="8">
                  <c:v>12.864150943396226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588-4248-8178-66355198CDE6}"/>
            </c:ext>
          </c:extLst>
        </c:ser>
        <c:ser>
          <c:idx val="1"/>
          <c:order val="1"/>
          <c:tx>
            <c:strRef>
              <c:f>'TCD MOYENNES ET EFFECTIFS'!$C$3:$C$4</c:f>
              <c:strCache>
                <c:ptCount val="1"/>
                <c:pt idx="0">
                  <c:v>MUSCULATION</c:v>
                </c:pt>
              </c:strCache>
            </c:strRef>
          </c:tx>
          <c:cat>
            <c:strRef>
              <c:f>'TCD MOYENNES ET EFFECTIFS'!$A$5:$A$13</c:f>
              <c:strCache>
                <c:ptCount val="9"/>
                <c:pt idx="0">
                  <c:v> 2009</c:v>
                </c:pt>
                <c:pt idx="1">
                  <c:v> 2010</c:v>
                </c:pt>
                <c:pt idx="2">
                  <c:v> 2011</c:v>
                </c:pt>
                <c:pt idx="3">
                  <c:v> 2012</c:v>
                </c:pt>
                <c:pt idx="4">
                  <c:v> 2013</c:v>
                </c:pt>
                <c:pt idx="5">
                  <c:v> 2014</c:v>
                </c:pt>
                <c:pt idx="6">
                  <c:v> 2015</c:v>
                </c:pt>
                <c:pt idx="7">
                  <c:v> 2016</c:v>
                </c:pt>
                <c:pt idx="8">
                  <c:v> 2017</c:v>
                </c:pt>
              </c:strCache>
            </c:strRef>
          </c:cat>
          <c:val>
            <c:numRef>
              <c:f>'TCD MOYENNES ET EFFECTIFS'!$C$5:$C$13</c:f>
              <c:numCache>
                <c:formatCode>0.00</c:formatCode>
                <c:ptCount val="9"/>
                <c:pt idx="0">
                  <c:v>12.516226415094341</c:v>
                </c:pt>
                <c:pt idx="1">
                  <c:v>12.935205992509363</c:v>
                </c:pt>
                <c:pt idx="2">
                  <c:v>12.612667946257195</c:v>
                </c:pt>
                <c:pt idx="3">
                  <c:v>13.1</c:v>
                </c:pt>
                <c:pt idx="4">
                  <c:v>12.770927835051546</c:v>
                </c:pt>
                <c:pt idx="5">
                  <c:v>12.805363128491631</c:v>
                </c:pt>
                <c:pt idx="6">
                  <c:v>12.996024096385542</c:v>
                </c:pt>
                <c:pt idx="7">
                  <c:v>13.09390243902439</c:v>
                </c:pt>
                <c:pt idx="8">
                  <c:v>12.823765786452356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588-4248-8178-66355198CDE6}"/>
            </c:ext>
          </c:extLst>
        </c:ser>
        <c:ser>
          <c:idx val="2"/>
          <c:order val="2"/>
          <c:tx>
            <c:strRef>
              <c:f>'TCD MOYENNES ET EFFECTIFS'!$D$3:$D$4</c:f>
              <c:strCache>
                <c:ptCount val="1"/>
                <c:pt idx="0">
                  <c:v>STEP</c:v>
                </c:pt>
              </c:strCache>
            </c:strRef>
          </c:tx>
          <c:cat>
            <c:strRef>
              <c:f>'TCD MOYENNES ET EFFECTIFS'!$A$5:$A$13</c:f>
              <c:strCache>
                <c:ptCount val="9"/>
                <c:pt idx="0">
                  <c:v> 2009</c:v>
                </c:pt>
                <c:pt idx="1">
                  <c:v> 2010</c:v>
                </c:pt>
                <c:pt idx="2">
                  <c:v> 2011</c:v>
                </c:pt>
                <c:pt idx="3">
                  <c:v> 2012</c:v>
                </c:pt>
                <c:pt idx="4">
                  <c:v> 2013</c:v>
                </c:pt>
                <c:pt idx="5">
                  <c:v> 2014</c:v>
                </c:pt>
                <c:pt idx="6">
                  <c:v> 2015</c:v>
                </c:pt>
                <c:pt idx="7">
                  <c:v> 2016</c:v>
                </c:pt>
                <c:pt idx="8">
                  <c:v> 2017</c:v>
                </c:pt>
              </c:strCache>
            </c:strRef>
          </c:cat>
          <c:val>
            <c:numRef>
              <c:f>'TCD MOYENNES ET EFFECTIFS'!$D$5:$D$13</c:f>
              <c:numCache>
                <c:formatCode>0.00</c:formatCode>
                <c:ptCount val="9"/>
                <c:pt idx="0">
                  <c:v>12.913095238095238</c:v>
                </c:pt>
                <c:pt idx="1">
                  <c:v>12.737373737373737</c:v>
                </c:pt>
                <c:pt idx="2">
                  <c:v>12.735218508997427</c:v>
                </c:pt>
                <c:pt idx="3">
                  <c:v>13.3</c:v>
                </c:pt>
                <c:pt idx="4">
                  <c:v>13.008737864077672</c:v>
                </c:pt>
                <c:pt idx="5">
                  <c:v>13.461548387096764</c:v>
                </c:pt>
                <c:pt idx="6">
                  <c:v>13.342605633802817</c:v>
                </c:pt>
                <c:pt idx="7">
                  <c:v>13.365751633986932</c:v>
                </c:pt>
                <c:pt idx="8">
                  <c:v>13.781805929919143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588-4248-8178-66355198CD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562304"/>
        <c:axId val="198615616"/>
      </c:lineChart>
      <c:catAx>
        <c:axId val="1985623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5616"/>
        <c:crosses val="autoZero"/>
        <c:auto val="1"/>
        <c:lblAlgn val="ctr"/>
        <c:lblOffset val="100"/>
        <c:noMultiLvlLbl val="0"/>
      </c:catAx>
      <c:valAx>
        <c:axId val="198615616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9856230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pro.xlsm]TCD MOYENNES ET EFFECTIFS!Tableau croisé dynamique9</c:name>
    <c:fmtId val="55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  <c:pivotFmt>
        <c:idx val="137"/>
      </c:pivotFmt>
      <c:pivotFmt>
        <c:idx val="138"/>
      </c:pivotFmt>
      <c:pivotFmt>
        <c:idx val="139"/>
      </c:pivotFmt>
      <c:pivotFmt>
        <c:idx val="140"/>
      </c:pivotFmt>
      <c:pivotFmt>
        <c:idx val="141"/>
      </c:pivotFmt>
      <c:pivotFmt>
        <c:idx val="142"/>
      </c:pivotFmt>
      <c:pivotFmt>
        <c:idx val="143"/>
      </c:pivotFmt>
      <c:pivotFmt>
        <c:idx val="144"/>
      </c:pivotFmt>
      <c:pivotFmt>
        <c:idx val="145"/>
      </c:pivotFmt>
      <c:pivotFmt>
        <c:idx val="146"/>
      </c:pivotFmt>
      <c:pivotFmt>
        <c:idx val="147"/>
      </c:pivotFmt>
      <c:pivotFmt>
        <c:idx val="148"/>
      </c:pivotFmt>
      <c:pivotFmt>
        <c:idx val="149"/>
      </c:pivotFmt>
      <c:pivotFmt>
        <c:idx val="150"/>
      </c:pivotFmt>
      <c:pivotFmt>
        <c:idx val="151"/>
      </c:pivotFmt>
      <c:pivotFmt>
        <c:idx val="152"/>
      </c:pivotFmt>
      <c:pivotFmt>
        <c:idx val="153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'TCD MOYENNES ET EFFECTIFS'!$B$43:$B$44</c:f>
              <c:strCache>
                <c:ptCount val="1"/>
                <c:pt idx="0">
                  <c:v>COURSE EN DUREE</c:v>
                </c:pt>
              </c:strCache>
            </c:strRef>
          </c:tx>
          <c:cat>
            <c:strRef>
              <c:f>'TCD MOYENNES ET EFFECTIFS'!$A$45:$A$55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EFFECTIFS'!$B$45:$B$55</c:f>
              <c:numCache>
                <c:formatCode>General</c:formatCode>
                <c:ptCount val="11"/>
                <c:pt idx="0">
                  <c:v>38</c:v>
                </c:pt>
                <c:pt idx="1">
                  <c:v>51</c:v>
                </c:pt>
                <c:pt idx="2">
                  <c:v>74</c:v>
                </c:pt>
                <c:pt idx="3">
                  <c:v>37</c:v>
                </c:pt>
                <c:pt idx="4">
                  <c:v>177</c:v>
                </c:pt>
                <c:pt idx="5">
                  <c:v>95</c:v>
                </c:pt>
                <c:pt idx="6">
                  <c:v>230</c:v>
                </c:pt>
                <c:pt idx="7">
                  <c:v>248</c:v>
                </c:pt>
                <c:pt idx="8">
                  <c:v>201</c:v>
                </c:pt>
                <c:pt idx="9">
                  <c:v>268</c:v>
                </c:pt>
                <c:pt idx="10">
                  <c:v>225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2C0-4E8D-9557-045796CBD22B}"/>
            </c:ext>
          </c:extLst>
        </c:ser>
        <c:ser>
          <c:idx val="1"/>
          <c:order val="1"/>
          <c:tx>
            <c:strRef>
              <c:f>'TCD MOYENNES ET EFFECTIFS'!$C$43:$C$44</c:f>
              <c:strCache>
                <c:ptCount val="1"/>
                <c:pt idx="0">
                  <c:v>MUSCULATION</c:v>
                </c:pt>
              </c:strCache>
            </c:strRef>
          </c:tx>
          <c:cat>
            <c:strRef>
              <c:f>'TCD MOYENNES ET EFFECTIFS'!$A$45:$A$55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EFFECTIFS'!$C$45:$C$55</c:f>
              <c:numCache>
                <c:formatCode>General</c:formatCode>
                <c:ptCount val="11"/>
                <c:pt idx="0">
                  <c:v>136</c:v>
                </c:pt>
                <c:pt idx="1">
                  <c:v>208</c:v>
                </c:pt>
                <c:pt idx="2">
                  <c:v>268</c:v>
                </c:pt>
                <c:pt idx="3">
                  <c:v>267</c:v>
                </c:pt>
                <c:pt idx="4">
                  <c:v>529</c:v>
                </c:pt>
                <c:pt idx="5">
                  <c:v>669</c:v>
                </c:pt>
                <c:pt idx="6">
                  <c:v>492</c:v>
                </c:pt>
                <c:pt idx="7">
                  <c:v>913</c:v>
                </c:pt>
                <c:pt idx="8">
                  <c:v>834</c:v>
                </c:pt>
                <c:pt idx="9">
                  <c:v>835</c:v>
                </c:pt>
                <c:pt idx="10">
                  <c:v>898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2C0-4E8D-9557-045796CBD22B}"/>
            </c:ext>
          </c:extLst>
        </c:ser>
        <c:ser>
          <c:idx val="2"/>
          <c:order val="2"/>
          <c:tx>
            <c:strRef>
              <c:f>'TCD MOYENNES ET EFFECTIFS'!$D$43:$D$44</c:f>
              <c:strCache>
                <c:ptCount val="1"/>
                <c:pt idx="0">
                  <c:v>STEP</c:v>
                </c:pt>
              </c:strCache>
            </c:strRef>
          </c:tx>
          <c:cat>
            <c:strRef>
              <c:f>'TCD MOYENNES ET EFFECTIFS'!$A$45:$A$55</c:f>
              <c:strCache>
                <c:ptCount val="11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  <c:pt idx="10">
                  <c:v> 2017</c:v>
                </c:pt>
              </c:strCache>
            </c:strRef>
          </c:cat>
          <c:val>
            <c:numRef>
              <c:f>'TCD MOYENNES ET EFFECTIFS'!$D$45:$D$55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93</c:v>
                </c:pt>
                <c:pt idx="3">
                  <c:v>99</c:v>
                </c:pt>
                <c:pt idx="4">
                  <c:v>397</c:v>
                </c:pt>
                <c:pt idx="5">
                  <c:v>429</c:v>
                </c:pt>
                <c:pt idx="6">
                  <c:v>525</c:v>
                </c:pt>
                <c:pt idx="7">
                  <c:v>791</c:v>
                </c:pt>
                <c:pt idx="8">
                  <c:v>868</c:v>
                </c:pt>
                <c:pt idx="9">
                  <c:v>785</c:v>
                </c:pt>
                <c:pt idx="10">
                  <c:v>756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2C0-4E8D-9557-045796CBD2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665728"/>
        <c:axId val="198617344"/>
      </c:lineChart>
      <c:catAx>
        <c:axId val="1986657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8617344"/>
        <c:crosses val="autoZero"/>
        <c:auto val="1"/>
        <c:lblAlgn val="ctr"/>
        <c:lblOffset val="100"/>
        <c:noMultiLvlLbl val="0"/>
      </c:catAx>
      <c:valAx>
        <c:axId val="1986173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9866572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Evolution des épreuves adaptées</a:t>
            </a:r>
            <a:r>
              <a:rPr lang="fr-FR" sz="100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Baccalauréat Professionnel Académie Orléans-Tours</a:t>
            </a:r>
          </a:p>
        </c:rich>
      </c:tx>
      <c:layout>
        <c:manualLayout>
          <c:xMode val="edge"/>
          <c:yMode val="edge"/>
          <c:x val="0.19941789144990063"/>
          <c:y val="1.315774165476096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534066506149541"/>
          <c:y val="0.10009827784981212"/>
          <c:w val="0.84238936248671392"/>
          <c:h val="0.69497879067996993"/>
        </c:manualLayout>
      </c:layout>
      <c:lineChart>
        <c:grouping val="standard"/>
        <c:varyColors val="0"/>
        <c:ser>
          <c:idx val="0"/>
          <c:order val="0"/>
          <c:tx>
            <c:v>Contrôle Adapté Garçons</c:v>
          </c:tx>
          <c:spPr>
            <a:ln>
              <a:solidFill>
                <a:srgbClr val="0000FF"/>
              </a:solidFill>
            </a:ln>
          </c:spPr>
          <c:marker>
            <c:symbol val="square"/>
            <c:size val="7"/>
            <c:spPr>
              <a:solidFill>
                <a:srgbClr val="00FFFF"/>
              </a:solidFill>
              <a:ln>
                <a:solidFill>
                  <a:srgbClr val="000000"/>
                </a:solidFill>
              </a:ln>
            </c:spPr>
          </c:marker>
          <c:dLbls>
            <c:spPr>
              <a:solidFill>
                <a:srgbClr val="00FFFF"/>
              </a:solidFill>
              <a:ln>
                <a:solidFill>
                  <a:srgbClr val="000000"/>
                </a:solidFill>
              </a:ln>
            </c:spPr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('EPREUVES ADAPTEES'!$S$3,'EPREUVES ADAPTEES'!$U$3,'EPREUVES ADAPTEES'!$W$3,'EPREUVES ADAPTEES'!$Y$3,'EPREUVES ADAPTEES'!$AA$3,'EPREUVES ADAPTEES'!$AC$3)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('EPREUVES ADAPTEES'!$S$8,'EPREUVES ADAPTEES'!$U$8,'EPREUVES ADAPTEES'!$W$8,'EPREUVES ADAPTEES'!$Y$8,'EPREUVES ADAPTEES'!$AA$8,'EPREUVES ADAPTEES'!$AC$8)</c:f>
              <c:numCache>
                <c:formatCode>0.00%</c:formatCode>
                <c:ptCount val="6"/>
                <c:pt idx="0">
                  <c:v>2.6588673225206059E-4</c:v>
                </c:pt>
                <c:pt idx="1">
                  <c:v>6.5316786414108417E-4</c:v>
                </c:pt>
                <c:pt idx="2">
                  <c:v>9.4428706326723296E-4</c:v>
                </c:pt>
                <c:pt idx="3">
                  <c:v>2.989536621823617E-4</c:v>
                </c:pt>
                <c:pt idx="4">
                  <c:v>3.0395136778115498E-4</c:v>
                </c:pt>
                <c:pt idx="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CA3-4848-A2FC-ABC4BA0A8DA0}"/>
            </c:ext>
          </c:extLst>
        </c:ser>
        <c:ser>
          <c:idx val="1"/>
          <c:order val="1"/>
          <c:tx>
            <c:v>Contrôle Adapté Filles</c:v>
          </c:tx>
          <c:spPr>
            <a:ln>
              <a:solidFill>
                <a:srgbClr val="FF33CC"/>
              </a:solidFill>
            </a:ln>
          </c:spPr>
          <c:marker>
            <c:symbol val="diamond"/>
            <c:size val="10"/>
            <c:spPr>
              <a:solidFill>
                <a:srgbClr val="990099"/>
              </a:solidFill>
              <a:ln>
                <a:solidFill>
                  <a:srgbClr val="000000"/>
                </a:solidFill>
              </a:ln>
            </c:spPr>
          </c:marker>
          <c:dLbls>
            <c:dLbl>
              <c:idx val="3"/>
              <c:layout>
                <c:manualLayout>
                  <c:x val="1.4965224733729739E-2"/>
                  <c:y val="2.03162883988029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CA3-4848-A2FC-ABC4BA0A8DA0}"/>
                </c:ext>
              </c:extLst>
            </c:dLbl>
            <c:dLbl>
              <c:idx val="6"/>
              <c:layout>
                <c:manualLayout>
                  <c:x val="-3.2088154269972455E-2"/>
                  <c:y val="-7.04100019397313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CA3-4848-A2FC-ABC4BA0A8DA0}"/>
                </c:ext>
              </c:extLst>
            </c:dLbl>
            <c:spPr>
              <a:solidFill>
                <a:srgbClr val="FFCCFF"/>
              </a:solidFill>
              <a:ln>
                <a:solidFill>
                  <a:srgbClr val="990099"/>
                </a:solidFill>
              </a:ln>
            </c:spPr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('EPREUVES ADAPTEES'!$S$3,'EPREUVES ADAPTEES'!$U$3,'EPREUVES ADAPTEES'!$W$3,'EPREUVES ADAPTEES'!$Y$3,'EPREUVES ADAPTEES'!$AA$3,'EPREUVES ADAPTEES'!$AC$3)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('EPREUVES ADAPTEES'!$S$9,'EPREUVES ADAPTEES'!$U$9,'EPREUVES ADAPTEES'!$W$9,'EPREUVES ADAPTEES'!$Y$9,'EPREUVES ADAPTEES'!$AA$9,'EPREUVES ADAPTEES'!$AC$9)</c:f>
              <c:numCache>
                <c:formatCode>0.00%</c:formatCode>
                <c:ptCount val="6"/>
                <c:pt idx="0">
                  <c:v>1.5980823012385138E-3</c:v>
                </c:pt>
                <c:pt idx="1">
                  <c:v>2.0502306509482321E-3</c:v>
                </c:pt>
                <c:pt idx="2">
                  <c:v>1.8308311973636001E-3</c:v>
                </c:pt>
                <c:pt idx="3" formatCode="0%">
                  <c:v>0</c:v>
                </c:pt>
                <c:pt idx="4">
                  <c:v>3.7216226274655698E-4</c:v>
                </c:pt>
                <c:pt idx="5">
                  <c:v>8.0000000000000004E-4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CA3-4848-A2FC-ABC4BA0A8D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1147008"/>
        <c:axId val="192434112"/>
      </c:lineChart>
      <c:catAx>
        <c:axId val="191147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192434112"/>
        <c:crosses val="autoZero"/>
        <c:auto val="1"/>
        <c:lblAlgn val="ctr"/>
        <c:lblOffset val="100"/>
        <c:noMultiLvlLbl val="0"/>
      </c:catAx>
      <c:valAx>
        <c:axId val="192434112"/>
        <c:scaling>
          <c:orientation val="minMax"/>
        </c:scaling>
        <c:delete val="0"/>
        <c:axPos val="l"/>
        <c:majorGridlines>
          <c:spPr>
            <a:ln>
              <a:solidFill>
                <a:srgbClr val="000000"/>
              </a:solidFill>
            </a:ln>
          </c:spPr>
        </c:majorGridlines>
        <c:numFmt formatCode="0.00%" sourceLinked="1"/>
        <c:majorTickMark val="none"/>
        <c:minorTickMark val="none"/>
        <c:tickLblPos val="nextTo"/>
        <c:spPr>
          <a:solidFill>
            <a:srgbClr val="FFFFFF"/>
          </a:solidFill>
          <a:ln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191147008"/>
        <c:crosses val="autoZero"/>
        <c:crossBetween val="between"/>
      </c:valAx>
      <c:spPr>
        <a:solidFill>
          <a:srgbClr val="FFFFFF"/>
        </a:solidFill>
        <a:ln>
          <a:solidFill>
            <a:srgbClr val="000000"/>
          </a:solidFill>
        </a:ln>
      </c:spPr>
    </c:plotArea>
    <c:legend>
      <c:legendPos val="r"/>
      <c:layout>
        <c:manualLayout>
          <c:xMode val="edge"/>
          <c:yMode val="edge"/>
          <c:x val="2.1090909090909091E-2"/>
          <c:y val="0.8864692931546011"/>
          <c:w val="0.94805509641873575"/>
          <c:h val="7.5457514129019923E-2"/>
        </c:manualLayout>
      </c:layout>
      <c:overlay val="0"/>
      <c:spPr>
        <a:solidFill>
          <a:srgbClr val="FFFFFF"/>
        </a:solidFill>
      </c:spPr>
      <c:txPr>
        <a:bodyPr/>
        <a:lstStyle/>
        <a:p>
          <a:pPr>
            <a:defRPr>
              <a:solidFill>
                <a:srgbClr val="000000"/>
              </a:solidFill>
              <a:latin typeface="Arial" pitchFamily="34" charset="0"/>
              <a:cs typeface="Arial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rgbClr val="FFFFFF"/>
    </a:solidFill>
    <a:ln>
      <a:solidFill>
        <a:srgbClr val="000000"/>
      </a:solidFill>
    </a:ln>
  </c:sp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v>Effectifs par Département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'PPT SS COMMISSION'!$L$126:$L$131</c:f>
              <c:strCache>
                <c:ptCount val="6"/>
                <c:pt idx="0">
                  <c:v>CHER</c:v>
                </c:pt>
                <c:pt idx="1">
                  <c:v>EURE ET LOIR</c:v>
                </c:pt>
                <c:pt idx="2">
                  <c:v>INDRE</c:v>
                </c:pt>
                <c:pt idx="3">
                  <c:v>INDRE ET LOIRE</c:v>
                </c:pt>
                <c:pt idx="4">
                  <c:v>LOIR ET CHER</c:v>
                </c:pt>
                <c:pt idx="5">
                  <c:v>LOIRET</c:v>
                </c:pt>
              </c:strCache>
            </c:strRef>
          </c:cat>
          <c:val>
            <c:numRef>
              <c:f>'PPT SS COMMISSION'!$N$126:$N$131</c:f>
              <c:numCache>
                <c:formatCode>General</c:formatCode>
                <c:ptCount val="6"/>
                <c:pt idx="0">
                  <c:v>755</c:v>
                </c:pt>
                <c:pt idx="1">
                  <c:v>922</c:v>
                </c:pt>
                <c:pt idx="2">
                  <c:v>480</c:v>
                </c:pt>
                <c:pt idx="3">
                  <c:v>1513</c:v>
                </c:pt>
                <c:pt idx="4">
                  <c:v>691</c:v>
                </c:pt>
                <c:pt idx="5">
                  <c:v>1737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A7-4938-8CE3-3A078834CA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7623168"/>
        <c:axId val="127514816"/>
      </c:barChart>
      <c:lineChart>
        <c:grouping val="standard"/>
        <c:varyColors val="0"/>
        <c:ser>
          <c:idx val="0"/>
          <c:order val="0"/>
          <c:tx>
            <c:v>Moyennes par Département</c:v>
          </c:tx>
          <c:dLbls>
            <c:spPr>
              <a:solidFill>
                <a:schemeClr val="lt1"/>
              </a:solidFill>
              <a:ln w="25400" cap="flat" cmpd="sng" algn="ctr">
                <a:solidFill>
                  <a:schemeClr val="dk1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'PPT SS COMMISSION'!$L$126:$L$131</c:f>
              <c:strCache>
                <c:ptCount val="6"/>
                <c:pt idx="0">
                  <c:v>CHER</c:v>
                </c:pt>
                <c:pt idx="1">
                  <c:v>EURE ET LOIR</c:v>
                </c:pt>
                <c:pt idx="2">
                  <c:v>INDRE</c:v>
                </c:pt>
                <c:pt idx="3">
                  <c:v>INDRE ET LOIRE</c:v>
                </c:pt>
                <c:pt idx="4">
                  <c:v>LOIR ET CHER</c:v>
                </c:pt>
                <c:pt idx="5">
                  <c:v>LOIRET</c:v>
                </c:pt>
              </c:strCache>
            </c:strRef>
          </c:cat>
          <c:val>
            <c:numRef>
              <c:f>'PPT SS COMMISSION'!$M$126:$M$131</c:f>
              <c:numCache>
                <c:formatCode>0.00</c:formatCode>
                <c:ptCount val="6"/>
                <c:pt idx="0">
                  <c:v>12.741275167785238</c:v>
                </c:pt>
                <c:pt idx="1">
                  <c:v>12.882227396197123</c:v>
                </c:pt>
                <c:pt idx="2">
                  <c:v>12.750398839738962</c:v>
                </c:pt>
                <c:pt idx="3">
                  <c:v>13.072642412637615</c:v>
                </c:pt>
                <c:pt idx="4">
                  <c:v>12.876781137878009</c:v>
                </c:pt>
                <c:pt idx="5">
                  <c:v>12.930767630538812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1A7-4938-8CE3-3A078834CA86}"/>
            </c:ext>
          </c:extLst>
        </c:ser>
        <c:ser>
          <c:idx val="2"/>
          <c:order val="2"/>
          <c:tx>
            <c:v>MOYENNE ACAD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strRef>
              <c:f>'PPT SS COMMISSION'!$L$126:$L$131</c:f>
              <c:strCache>
                <c:ptCount val="6"/>
                <c:pt idx="0">
                  <c:v>CHER</c:v>
                </c:pt>
                <c:pt idx="1">
                  <c:v>EURE ET LOIR</c:v>
                </c:pt>
                <c:pt idx="2">
                  <c:v>INDRE</c:v>
                </c:pt>
                <c:pt idx="3">
                  <c:v>INDRE ET LOIRE</c:v>
                </c:pt>
                <c:pt idx="4">
                  <c:v>LOIR ET CHER</c:v>
                </c:pt>
                <c:pt idx="5">
                  <c:v>LOIRET</c:v>
                </c:pt>
              </c:strCache>
            </c:strRef>
          </c:cat>
          <c:val>
            <c:numRef>
              <c:f>'PPT SS COMMISSION'!$O$126:$O$131</c:f>
              <c:numCache>
                <c:formatCode>0.00</c:formatCode>
                <c:ptCount val="6"/>
                <c:pt idx="0">
                  <c:v>12.91417717045589</c:v>
                </c:pt>
                <c:pt idx="1">
                  <c:v>12.91417717045589</c:v>
                </c:pt>
                <c:pt idx="2">
                  <c:v>12.91417717045589</c:v>
                </c:pt>
                <c:pt idx="3">
                  <c:v>12.91417717045589</c:v>
                </c:pt>
                <c:pt idx="4">
                  <c:v>12.91417717045589</c:v>
                </c:pt>
                <c:pt idx="5">
                  <c:v>12.91417717045589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1A7-4938-8CE3-3A078834CA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7624704"/>
        <c:axId val="127515392"/>
      </c:lineChart>
      <c:catAx>
        <c:axId val="127623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7514816"/>
        <c:crosses val="autoZero"/>
        <c:auto val="1"/>
        <c:lblAlgn val="ctr"/>
        <c:lblOffset val="100"/>
        <c:noMultiLvlLbl val="0"/>
      </c:catAx>
      <c:valAx>
        <c:axId val="1275148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7623168"/>
        <c:crosses val="autoZero"/>
        <c:crossBetween val="between"/>
      </c:valAx>
      <c:valAx>
        <c:axId val="127515392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crossAx val="127624704"/>
        <c:crosses val="max"/>
        <c:crossBetween val="between"/>
      </c:valAx>
      <c:catAx>
        <c:axId val="1276247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7515392"/>
        <c:crosses val="autoZero"/>
        <c:auto val="1"/>
        <c:lblAlgn val="ctr"/>
        <c:lblOffset val="100"/>
        <c:noMultiLvlLbl val="0"/>
      </c:catAx>
    </c:plotArea>
    <c:legend>
      <c:legendPos val="t"/>
      <c:overlay val="0"/>
    </c:legend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Moyennes Etab 18</c:v>
          </c:tx>
          <c:invertIfNegative val="0"/>
          <c:dLbls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53-4B57-9A26-DA45988B31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8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'DONNEES ETAB'!$J$7:$J$20</c:f>
                <c:numCache>
                  <c:formatCode>General</c:formatCode>
                  <c:ptCount val="14"/>
                  <c:pt idx="0">
                    <c:v>4.0954091773583974</c:v>
                  </c:pt>
                  <c:pt idx="1">
                    <c:v>2.9781059467558952</c:v>
                  </c:pt>
                  <c:pt idx="2">
                    <c:v>3.365195342272651</c:v>
                  </c:pt>
                  <c:pt idx="3">
                    <c:v>4.1169848300538074</c:v>
                  </c:pt>
                  <c:pt idx="4">
                    <c:v>3.9371189302476153</c:v>
                  </c:pt>
                  <c:pt idx="5">
                    <c:v>4.2285195652169945</c:v>
                  </c:pt>
                  <c:pt idx="6">
                    <c:v>4.6279917382722919</c:v>
                  </c:pt>
                  <c:pt idx="7">
                    <c:v>3.935622875228967</c:v>
                  </c:pt>
                  <c:pt idx="8">
                    <c:v>3.1216522630054184</c:v>
                  </c:pt>
                  <c:pt idx="9">
                    <c:v>2.7736748257393056</c:v>
                  </c:pt>
                  <c:pt idx="10">
                    <c:v>1.0671873729054748</c:v>
                  </c:pt>
                  <c:pt idx="11">
                    <c:v>0</c:v>
                  </c:pt>
                  <c:pt idx="12">
                    <c:v>3.4102563454039969</c:v>
                  </c:pt>
                  <c:pt idx="13">
                    <c:v>2.0275875100994063</c:v>
                  </c:pt>
                </c:numCache>
              </c:numRef>
            </c:plus>
            <c:minus>
              <c:numRef>
                <c:f>'DONNEES ETAB'!$J$7:$J$20</c:f>
                <c:numCache>
                  <c:formatCode>General</c:formatCode>
                  <c:ptCount val="14"/>
                  <c:pt idx="0">
                    <c:v>4.0954091773583974</c:v>
                  </c:pt>
                  <c:pt idx="1">
                    <c:v>2.9781059467558952</c:v>
                  </c:pt>
                  <c:pt idx="2">
                    <c:v>3.365195342272651</c:v>
                  </c:pt>
                  <c:pt idx="3">
                    <c:v>4.1169848300538074</c:v>
                  </c:pt>
                  <c:pt idx="4">
                    <c:v>3.9371189302476153</c:v>
                  </c:pt>
                  <c:pt idx="5">
                    <c:v>4.2285195652169945</c:v>
                  </c:pt>
                  <c:pt idx="6">
                    <c:v>4.6279917382722919</c:v>
                  </c:pt>
                  <c:pt idx="7">
                    <c:v>3.935622875228967</c:v>
                  </c:pt>
                  <c:pt idx="8">
                    <c:v>3.1216522630054184</c:v>
                  </c:pt>
                  <c:pt idx="9">
                    <c:v>2.7736748257393056</c:v>
                  </c:pt>
                  <c:pt idx="10">
                    <c:v>1.0671873729054748</c:v>
                  </c:pt>
                  <c:pt idx="11">
                    <c:v>0</c:v>
                  </c:pt>
                  <c:pt idx="12">
                    <c:v>3.4102563454039969</c:v>
                  </c:pt>
                  <c:pt idx="13">
                    <c:v>2.0275875100994063</c:v>
                  </c:pt>
                </c:numCache>
              </c:numRef>
            </c:minus>
          </c:errBars>
          <c:cat>
            <c:strRef>
              <c:f>'DONNEES ETAB'!$G$7:$G$20</c:f>
              <c:strCache>
                <c:ptCount val="14"/>
                <c:pt idx="0">
                  <c:v>LPO P-E MARTIN</c:v>
                </c:pt>
                <c:pt idx="1">
                  <c:v>LP JEAN DE BERRY</c:v>
                </c:pt>
                <c:pt idx="2">
                  <c:v>LP JEAN MERMOZ</c:v>
                </c:pt>
                <c:pt idx="3">
                  <c:v>LP JEAN GUEHENNO</c:v>
                </c:pt>
                <c:pt idx="4">
                  <c:v>LP JEAN MOULIN</c:v>
                </c:pt>
                <c:pt idx="5">
                  <c:v>LPO EDOUARD VAILLANT</c:v>
                </c:pt>
                <c:pt idx="6">
                  <c:v>LPO HENRI BRISSON</c:v>
                </c:pt>
                <c:pt idx="7">
                  <c:v>LP JACQUES COEUR</c:v>
                </c:pt>
                <c:pt idx="8">
                  <c:v>LPO ST JB DE LA SAL</c:v>
                </c:pt>
                <c:pt idx="9">
                  <c:v>LPP ST JOSEPH</c:v>
                </c:pt>
                <c:pt idx="10">
                  <c:v>CFA INTERPRO BOURGES</c:v>
                </c:pt>
                <c:pt idx="11">
                  <c:v>GRETA DU CHER</c:v>
                </c:pt>
                <c:pt idx="12">
                  <c:v>LP VAUVERT</c:v>
                </c:pt>
                <c:pt idx="13">
                  <c:v>CFAI ANT BOURGES</c:v>
                </c:pt>
              </c:strCache>
            </c:strRef>
          </c:cat>
          <c:val>
            <c:numRef>
              <c:f>'DONNEES ETAB'!$I$7:$I$20</c:f>
              <c:numCache>
                <c:formatCode>0.00</c:formatCode>
                <c:ptCount val="14"/>
                <c:pt idx="0">
                  <c:v>12.973883161512026</c:v>
                </c:pt>
                <c:pt idx="1">
                  <c:v>12.065693430656935</c:v>
                </c:pt>
                <c:pt idx="2">
                  <c:v>12.699164345403899</c:v>
                </c:pt>
                <c:pt idx="3">
                  <c:v>11.988165680473372</c:v>
                </c:pt>
                <c:pt idx="4">
                  <c:v>12.753947368421054</c:v>
                </c:pt>
                <c:pt idx="5">
                  <c:v>13.210945273631843</c:v>
                </c:pt>
                <c:pt idx="6">
                  <c:v>12.611194029850747</c:v>
                </c:pt>
                <c:pt idx="7">
                  <c:v>11.813698630136987</c:v>
                </c:pt>
                <c:pt idx="8">
                  <c:v>13.180272108843537</c:v>
                </c:pt>
                <c:pt idx="9">
                  <c:v>12.469767441860464</c:v>
                </c:pt>
                <c:pt idx="10">
                  <c:v>12.333333333333334</c:v>
                </c:pt>
                <c:pt idx="11">
                  <c:v>0</c:v>
                </c:pt>
                <c:pt idx="12">
                  <c:v>13.349621212121209</c:v>
                </c:pt>
                <c:pt idx="13">
                  <c:v>15.666666666666666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53-4B57-9A26-DA45988B31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axId val="210108416"/>
        <c:axId val="212233024"/>
      </c:barChart>
      <c:lineChart>
        <c:grouping val="standard"/>
        <c:varyColors val="0"/>
        <c:ser>
          <c:idx val="1"/>
          <c:order val="1"/>
          <c:tx>
            <c:v>Moyenne Dept 18 : 12,74</c:v>
          </c:tx>
          <c:marker>
            <c:symbol val="none"/>
          </c:marker>
          <c:cat>
            <c:strRef>
              <c:f>'DONNEES ETAB'!$G$7:$G$20</c:f>
              <c:strCache>
                <c:ptCount val="14"/>
                <c:pt idx="0">
                  <c:v>LPO P-E MARTIN</c:v>
                </c:pt>
                <c:pt idx="1">
                  <c:v>LP JEAN DE BERRY</c:v>
                </c:pt>
                <c:pt idx="2">
                  <c:v>LP JEAN MERMOZ</c:v>
                </c:pt>
                <c:pt idx="3">
                  <c:v>LP JEAN GUEHENNO</c:v>
                </c:pt>
                <c:pt idx="4">
                  <c:v>LP JEAN MOULIN</c:v>
                </c:pt>
                <c:pt idx="5">
                  <c:v>LPO EDOUARD VAILLANT</c:v>
                </c:pt>
                <c:pt idx="6">
                  <c:v>LPO HENRI BRISSON</c:v>
                </c:pt>
                <c:pt idx="7">
                  <c:v>LP JACQUES COEUR</c:v>
                </c:pt>
                <c:pt idx="8">
                  <c:v>LPO ST JB DE LA SAL</c:v>
                </c:pt>
                <c:pt idx="9">
                  <c:v>LPP ST JOSEPH</c:v>
                </c:pt>
                <c:pt idx="10">
                  <c:v>CFA INTERPRO BOURGES</c:v>
                </c:pt>
                <c:pt idx="11">
                  <c:v>GRETA DU CHER</c:v>
                </c:pt>
                <c:pt idx="12">
                  <c:v>LP VAUVERT</c:v>
                </c:pt>
                <c:pt idx="13">
                  <c:v>CFAI ANT BOURGES</c:v>
                </c:pt>
              </c:strCache>
            </c:strRef>
          </c:cat>
          <c:val>
            <c:numRef>
              <c:f>'DONNEES ETAB'!$K$7:$K$20</c:f>
              <c:numCache>
                <c:formatCode>0.00</c:formatCode>
                <c:ptCount val="14"/>
                <c:pt idx="0">
                  <c:v>12.741275167785238</c:v>
                </c:pt>
                <c:pt idx="1">
                  <c:v>12.741275167785238</c:v>
                </c:pt>
                <c:pt idx="2">
                  <c:v>12.741275167785238</c:v>
                </c:pt>
                <c:pt idx="3">
                  <c:v>12.741275167785238</c:v>
                </c:pt>
                <c:pt idx="4">
                  <c:v>12.741275167785238</c:v>
                </c:pt>
                <c:pt idx="5">
                  <c:v>12.741275167785238</c:v>
                </c:pt>
                <c:pt idx="6">
                  <c:v>12.741275167785238</c:v>
                </c:pt>
                <c:pt idx="7">
                  <c:v>12.741275167785238</c:v>
                </c:pt>
                <c:pt idx="8">
                  <c:v>12.741275167785238</c:v>
                </c:pt>
                <c:pt idx="9">
                  <c:v>12.741275167785238</c:v>
                </c:pt>
                <c:pt idx="10">
                  <c:v>12.741275167785238</c:v>
                </c:pt>
                <c:pt idx="11">
                  <c:v>12.741275167785238</c:v>
                </c:pt>
                <c:pt idx="12">
                  <c:v>12.741275167785238</c:v>
                </c:pt>
                <c:pt idx="13">
                  <c:v>12.741275167785238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553-4B57-9A26-DA45988B3159}"/>
            </c:ext>
          </c:extLst>
        </c:ser>
        <c:ser>
          <c:idx val="2"/>
          <c:order val="2"/>
          <c:tx>
            <c:v>Moyenne Acad : 12,91</c:v>
          </c:tx>
          <c:marker>
            <c:symbol val="none"/>
          </c:marker>
          <c:cat>
            <c:strRef>
              <c:f>'DONNEES ETAB'!$G$7:$G$20</c:f>
              <c:strCache>
                <c:ptCount val="14"/>
                <c:pt idx="0">
                  <c:v>LPO P-E MARTIN</c:v>
                </c:pt>
                <c:pt idx="1">
                  <c:v>LP JEAN DE BERRY</c:v>
                </c:pt>
                <c:pt idx="2">
                  <c:v>LP JEAN MERMOZ</c:v>
                </c:pt>
                <c:pt idx="3">
                  <c:v>LP JEAN GUEHENNO</c:v>
                </c:pt>
                <c:pt idx="4">
                  <c:v>LP JEAN MOULIN</c:v>
                </c:pt>
                <c:pt idx="5">
                  <c:v>LPO EDOUARD VAILLANT</c:v>
                </c:pt>
                <c:pt idx="6">
                  <c:v>LPO HENRI BRISSON</c:v>
                </c:pt>
                <c:pt idx="7">
                  <c:v>LP JACQUES COEUR</c:v>
                </c:pt>
                <c:pt idx="8">
                  <c:v>LPO ST JB DE LA SAL</c:v>
                </c:pt>
                <c:pt idx="9">
                  <c:v>LPP ST JOSEPH</c:v>
                </c:pt>
                <c:pt idx="10">
                  <c:v>CFA INTERPRO BOURGES</c:v>
                </c:pt>
                <c:pt idx="11">
                  <c:v>GRETA DU CHER</c:v>
                </c:pt>
                <c:pt idx="12">
                  <c:v>LP VAUVERT</c:v>
                </c:pt>
                <c:pt idx="13">
                  <c:v>CFAI ANT BOURGES</c:v>
                </c:pt>
              </c:strCache>
            </c:strRef>
          </c:cat>
          <c:val>
            <c:numRef>
              <c:f>'DONNEES ETAB'!$M$7:$M$20</c:f>
              <c:numCache>
                <c:formatCode>0.00</c:formatCode>
                <c:ptCount val="14"/>
                <c:pt idx="0">
                  <c:v>12.91417717045589</c:v>
                </c:pt>
                <c:pt idx="1">
                  <c:v>12.91417717045589</c:v>
                </c:pt>
                <c:pt idx="2">
                  <c:v>12.91417717045589</c:v>
                </c:pt>
                <c:pt idx="3">
                  <c:v>12.91417717045589</c:v>
                </c:pt>
                <c:pt idx="4">
                  <c:v>12.91417717045589</c:v>
                </c:pt>
                <c:pt idx="5">
                  <c:v>12.91417717045589</c:v>
                </c:pt>
                <c:pt idx="6">
                  <c:v>12.91417717045589</c:v>
                </c:pt>
                <c:pt idx="7">
                  <c:v>12.91417717045589</c:v>
                </c:pt>
                <c:pt idx="8">
                  <c:v>12.91417717045589</c:v>
                </c:pt>
                <c:pt idx="9">
                  <c:v>12.91417717045589</c:v>
                </c:pt>
                <c:pt idx="10">
                  <c:v>12.91417717045589</c:v>
                </c:pt>
                <c:pt idx="11">
                  <c:v>12.91417717045589</c:v>
                </c:pt>
                <c:pt idx="12">
                  <c:v>12.91417717045589</c:v>
                </c:pt>
                <c:pt idx="13">
                  <c:v>12.91417717045589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553-4B57-9A26-DA45988B31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108416"/>
        <c:axId val="212233024"/>
      </c:lineChart>
      <c:catAx>
        <c:axId val="2101084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fr-FR"/>
          </a:p>
        </c:txPr>
        <c:crossAx val="212233024"/>
        <c:crosses val="autoZero"/>
        <c:auto val="1"/>
        <c:lblAlgn val="ctr"/>
        <c:lblOffset val="100"/>
        <c:noMultiLvlLbl val="0"/>
      </c:catAx>
      <c:valAx>
        <c:axId val="212233024"/>
        <c:scaling>
          <c:orientation val="minMax"/>
          <c:max val="20"/>
          <c:min val="4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210108416"/>
        <c:crosses val="autoZero"/>
        <c:crossBetween val="between"/>
      </c:valAx>
      <c:spPr>
        <a:noFill/>
      </c:spPr>
    </c:plotArea>
    <c:legend>
      <c:legendPos val="t"/>
      <c:overlay val="0"/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pro.xlsm]HISTO MOYENNES ETAB!Tableau croisé dynamique3</c:name>
    <c:fmtId val="199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Evolution des Moyennes par Etablissement du 18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5"/>
          </a:solidFill>
        </c:spPr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5"/>
          </a:solidFill>
        </c:spPr>
        <c:marker>
          <c:symbol val="none"/>
        </c:marker>
      </c:pivotFmt>
      <c:pivotFmt>
        <c:idx val="2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5"/>
          </a:solidFill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'HISTO MOYENNES ETAB'!$B$3:$B$4</c:f>
              <c:strCache>
                <c:ptCount val="1"/>
                <c:pt idx="0">
                  <c:v> Moy Etab 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'HISTO MOYENNES ETAB'!$A$5:$A$18</c:f>
              <c:strCache>
                <c:ptCount val="13"/>
                <c:pt idx="0">
                  <c:v>CFA INTERPRO BOURGES</c:v>
                </c:pt>
                <c:pt idx="1">
                  <c:v>CFAI CENTRE AUBIGNY</c:v>
                </c:pt>
                <c:pt idx="2">
                  <c:v>LP   JEAN MOULIN</c:v>
                </c:pt>
                <c:pt idx="3">
                  <c:v>LP JACQUES COEUR</c:v>
                </c:pt>
                <c:pt idx="4">
                  <c:v>LP JEAN DE BERRY</c:v>
                </c:pt>
                <c:pt idx="5">
                  <c:v>LP JEAN GUEHENNO</c:v>
                </c:pt>
                <c:pt idx="6">
                  <c:v>LP JEAN MERMOZ</c:v>
                </c:pt>
                <c:pt idx="7">
                  <c:v>LP VAUVERT</c:v>
                </c:pt>
                <c:pt idx="8">
                  <c:v>LPO EDOUARD VAILLANT</c:v>
                </c:pt>
                <c:pt idx="9">
                  <c:v>LPO HENRI BRISSON</c:v>
                </c:pt>
                <c:pt idx="10">
                  <c:v>LPO P. EMILE MARTIN</c:v>
                </c:pt>
                <c:pt idx="11">
                  <c:v>LPP DE LA SALLE</c:v>
                </c:pt>
                <c:pt idx="12">
                  <c:v>LPP ST JOSEPH 18</c:v>
                </c:pt>
              </c:strCache>
            </c:strRef>
          </c:cat>
          <c:val>
            <c:numRef>
              <c:f>'HISTO MOYENNES ETAB'!$B$5:$B$18</c:f>
              <c:numCache>
                <c:formatCode>0.00</c:formatCode>
                <c:ptCount val="13"/>
                <c:pt idx="0">
                  <c:v>13.530303030303031</c:v>
                </c:pt>
                <c:pt idx="1">
                  <c:v>12.875</c:v>
                </c:pt>
                <c:pt idx="2">
                  <c:v>13.320987654320987</c:v>
                </c:pt>
                <c:pt idx="3">
                  <c:v>13.00864197530864</c:v>
                </c:pt>
                <c:pt idx="4">
                  <c:v>10.882113821138212</c:v>
                </c:pt>
                <c:pt idx="5">
                  <c:v>13.880341880341881</c:v>
                </c:pt>
                <c:pt idx="6">
                  <c:v>13.306521739130428</c:v>
                </c:pt>
                <c:pt idx="7">
                  <c:v>12.316724738675955</c:v>
                </c:pt>
                <c:pt idx="8">
                  <c:v>13.459322033898303</c:v>
                </c:pt>
                <c:pt idx="9">
                  <c:v>13.69270072992701</c:v>
                </c:pt>
                <c:pt idx="10">
                  <c:v>12.16111111111111</c:v>
                </c:pt>
                <c:pt idx="11">
                  <c:v>12.791666666666666</c:v>
                </c:pt>
                <c:pt idx="12">
                  <c:v>12.566666666666666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D4-46C3-8533-BF61F2E445F4}"/>
            </c:ext>
          </c:extLst>
        </c:ser>
        <c:ser>
          <c:idx val="1"/>
          <c:order val="1"/>
          <c:tx>
            <c:strRef>
              <c:f>'HISTO MOYENNES ETAB'!$C$3:$C$4</c:f>
              <c:strCache>
                <c:ptCount val="1"/>
                <c:pt idx="0">
                  <c:v> Moy Etab 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'HISTO MOYENNES ETAB'!$A$5:$A$18</c:f>
              <c:strCache>
                <c:ptCount val="13"/>
                <c:pt idx="0">
                  <c:v>CFA INTERPRO BOURGES</c:v>
                </c:pt>
                <c:pt idx="1">
                  <c:v>CFAI CENTRE AUBIGNY</c:v>
                </c:pt>
                <c:pt idx="2">
                  <c:v>LP   JEAN MOULIN</c:v>
                </c:pt>
                <c:pt idx="3">
                  <c:v>LP JACQUES COEUR</c:v>
                </c:pt>
                <c:pt idx="4">
                  <c:v>LP JEAN DE BERRY</c:v>
                </c:pt>
                <c:pt idx="5">
                  <c:v>LP JEAN GUEHENNO</c:v>
                </c:pt>
                <c:pt idx="6">
                  <c:v>LP JEAN MERMOZ</c:v>
                </c:pt>
                <c:pt idx="7">
                  <c:v>LP VAUVERT</c:v>
                </c:pt>
                <c:pt idx="8">
                  <c:v>LPO EDOUARD VAILLANT</c:v>
                </c:pt>
                <c:pt idx="9">
                  <c:v>LPO HENRI BRISSON</c:v>
                </c:pt>
                <c:pt idx="10">
                  <c:v>LPO P. EMILE MARTIN</c:v>
                </c:pt>
                <c:pt idx="11">
                  <c:v>LPP DE LA SALLE</c:v>
                </c:pt>
                <c:pt idx="12">
                  <c:v>LPP ST JOSEPH 18</c:v>
                </c:pt>
              </c:strCache>
            </c:strRef>
          </c:cat>
          <c:val>
            <c:numRef>
              <c:f>'HISTO MOYENNES ETAB'!$C$5:$C$18</c:f>
              <c:numCache>
                <c:formatCode>0.00</c:formatCode>
                <c:ptCount val="13"/>
                <c:pt idx="0">
                  <c:v>13.52</c:v>
                </c:pt>
                <c:pt idx="1">
                  <c:v>14.16</c:v>
                </c:pt>
                <c:pt idx="2">
                  <c:v>11.53</c:v>
                </c:pt>
                <c:pt idx="3">
                  <c:v>14.13</c:v>
                </c:pt>
                <c:pt idx="4">
                  <c:v>11.5</c:v>
                </c:pt>
                <c:pt idx="5">
                  <c:v>13.48</c:v>
                </c:pt>
                <c:pt idx="6">
                  <c:v>13.69</c:v>
                </c:pt>
                <c:pt idx="7">
                  <c:v>12.87</c:v>
                </c:pt>
                <c:pt idx="8">
                  <c:v>12.25</c:v>
                </c:pt>
                <c:pt idx="9">
                  <c:v>12.64</c:v>
                </c:pt>
                <c:pt idx="10">
                  <c:v>12.25</c:v>
                </c:pt>
                <c:pt idx="11">
                  <c:v>12.31</c:v>
                </c:pt>
                <c:pt idx="12">
                  <c:v>13.43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D4-46C3-8533-BF61F2E445F4}"/>
            </c:ext>
          </c:extLst>
        </c:ser>
        <c:ser>
          <c:idx val="2"/>
          <c:order val="2"/>
          <c:tx>
            <c:strRef>
              <c:f>'HISTO MOYENNES ETAB'!$D$3:$D$4</c:f>
              <c:strCache>
                <c:ptCount val="1"/>
                <c:pt idx="0">
                  <c:v> Moy Etab 2016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'HISTO MOYENNES ETAB'!$A$5:$A$18</c:f>
              <c:strCache>
                <c:ptCount val="13"/>
                <c:pt idx="0">
                  <c:v>CFA INTERPRO BOURGES</c:v>
                </c:pt>
                <c:pt idx="1">
                  <c:v>CFAI CENTRE AUBIGNY</c:v>
                </c:pt>
                <c:pt idx="2">
                  <c:v>LP   JEAN MOULIN</c:v>
                </c:pt>
                <c:pt idx="3">
                  <c:v>LP JACQUES COEUR</c:v>
                </c:pt>
                <c:pt idx="4">
                  <c:v>LP JEAN DE BERRY</c:v>
                </c:pt>
                <c:pt idx="5">
                  <c:v>LP JEAN GUEHENNO</c:v>
                </c:pt>
                <c:pt idx="6">
                  <c:v>LP JEAN MERMOZ</c:v>
                </c:pt>
                <c:pt idx="7">
                  <c:v>LP VAUVERT</c:v>
                </c:pt>
                <c:pt idx="8">
                  <c:v>LPO EDOUARD VAILLANT</c:v>
                </c:pt>
                <c:pt idx="9">
                  <c:v>LPO HENRI BRISSON</c:v>
                </c:pt>
                <c:pt idx="10">
                  <c:v>LPO P. EMILE MARTIN</c:v>
                </c:pt>
                <c:pt idx="11">
                  <c:v>LPP DE LA SALLE</c:v>
                </c:pt>
                <c:pt idx="12">
                  <c:v>LPP ST JOSEPH 18</c:v>
                </c:pt>
              </c:strCache>
            </c:strRef>
          </c:cat>
          <c:val>
            <c:numRef>
              <c:f>'HISTO MOYENNES ETAB'!$D$5:$D$18</c:f>
              <c:numCache>
                <c:formatCode>0.00</c:formatCode>
                <c:ptCount val="13"/>
                <c:pt idx="0">
                  <c:v>13.523809523809524</c:v>
                </c:pt>
                <c:pt idx="1">
                  <c:v>14.208333333333334</c:v>
                </c:pt>
                <c:pt idx="2">
                  <c:v>13.74074074074074</c:v>
                </c:pt>
                <c:pt idx="3">
                  <c:v>13.462499999999999</c:v>
                </c:pt>
                <c:pt idx="4">
                  <c:v>15.825000000000001</c:v>
                </c:pt>
                <c:pt idx="5">
                  <c:v>12.641025641025641</c:v>
                </c:pt>
                <c:pt idx="6">
                  <c:v>13.372781065088757</c:v>
                </c:pt>
                <c:pt idx="7">
                  <c:v>13.582524271844663</c:v>
                </c:pt>
                <c:pt idx="8">
                  <c:v>13.641013824884791</c:v>
                </c:pt>
                <c:pt idx="9">
                  <c:v>13.47173913043479</c:v>
                </c:pt>
                <c:pt idx="10">
                  <c:v>12.984090909090908</c:v>
                </c:pt>
                <c:pt idx="11">
                  <c:v>13.1</c:v>
                </c:pt>
                <c:pt idx="12">
                  <c:v>14.107272727272726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D4-46C3-8533-BF61F2E445F4}"/>
            </c:ext>
          </c:extLst>
        </c:ser>
        <c:ser>
          <c:idx val="3"/>
          <c:order val="3"/>
          <c:tx>
            <c:strRef>
              <c:f>'HISTO MOYENNES ETAB'!$E$3:$E$4</c:f>
              <c:strCache>
                <c:ptCount val="1"/>
                <c:pt idx="0">
                  <c:v> Moy Etab 2017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'HISTO MOYENNES ETAB'!$A$5:$A$18</c:f>
              <c:strCache>
                <c:ptCount val="13"/>
                <c:pt idx="0">
                  <c:v>CFA INTERPRO BOURGES</c:v>
                </c:pt>
                <c:pt idx="1">
                  <c:v>CFAI CENTRE AUBIGNY</c:v>
                </c:pt>
                <c:pt idx="2">
                  <c:v>LP   JEAN MOULIN</c:v>
                </c:pt>
                <c:pt idx="3">
                  <c:v>LP JACQUES COEUR</c:v>
                </c:pt>
                <c:pt idx="4">
                  <c:v>LP JEAN DE BERRY</c:v>
                </c:pt>
                <c:pt idx="5">
                  <c:v>LP JEAN GUEHENNO</c:v>
                </c:pt>
                <c:pt idx="6">
                  <c:v>LP JEAN MERMOZ</c:v>
                </c:pt>
                <c:pt idx="7">
                  <c:v>LP VAUVERT</c:v>
                </c:pt>
                <c:pt idx="8">
                  <c:v>LPO EDOUARD VAILLANT</c:v>
                </c:pt>
                <c:pt idx="9">
                  <c:v>LPO HENRI BRISSON</c:v>
                </c:pt>
                <c:pt idx="10">
                  <c:v>LPO P. EMILE MARTIN</c:v>
                </c:pt>
                <c:pt idx="11">
                  <c:v>LPP DE LA SALLE</c:v>
                </c:pt>
                <c:pt idx="12">
                  <c:v>LPP ST JOSEPH 18</c:v>
                </c:pt>
              </c:strCache>
            </c:strRef>
          </c:cat>
          <c:val>
            <c:numRef>
              <c:f>'HISTO MOYENNES ETAB'!$E$5:$E$18</c:f>
              <c:numCache>
                <c:formatCode>0.00</c:formatCode>
                <c:ptCount val="13"/>
                <c:pt idx="0">
                  <c:v>12.333333333333334</c:v>
                </c:pt>
                <c:pt idx="1">
                  <c:v>15.666666666666666</c:v>
                </c:pt>
                <c:pt idx="2">
                  <c:v>12.753947368421054</c:v>
                </c:pt>
                <c:pt idx="3">
                  <c:v>11.813698630136987</c:v>
                </c:pt>
                <c:pt idx="4">
                  <c:v>12.065693430656935</c:v>
                </c:pt>
                <c:pt idx="5">
                  <c:v>11.988165680473372</c:v>
                </c:pt>
                <c:pt idx="6">
                  <c:v>12.699164345403899</c:v>
                </c:pt>
                <c:pt idx="7">
                  <c:v>13.349621212121209</c:v>
                </c:pt>
                <c:pt idx="8">
                  <c:v>13.210945273631843</c:v>
                </c:pt>
                <c:pt idx="9">
                  <c:v>12.611194029850747</c:v>
                </c:pt>
                <c:pt idx="10">
                  <c:v>12.973883161512026</c:v>
                </c:pt>
                <c:pt idx="11">
                  <c:v>13.180272108843537</c:v>
                </c:pt>
                <c:pt idx="12">
                  <c:v>12.469767441860464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1D4-46C3-8533-BF61F2E445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5410048"/>
        <c:axId val="320718528"/>
      </c:barChart>
      <c:catAx>
        <c:axId val="345410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20718528"/>
        <c:crosses val="autoZero"/>
        <c:auto val="1"/>
        <c:lblAlgn val="ctr"/>
        <c:lblOffset val="100"/>
        <c:noMultiLvlLbl val="0"/>
      </c:catAx>
      <c:valAx>
        <c:axId val="320718528"/>
        <c:scaling>
          <c:orientation val="minMax"/>
          <c:max val="15"/>
          <c:min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454100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Moyennes Etab 28</c:v>
          </c:tx>
          <c:invertIfNegative val="0"/>
          <c:dLbls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452-432B-B81D-C1884222808E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704-4A88-886C-573567F3FD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8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'DONNEES ETAB'!$J$21:$J$37</c:f>
                <c:numCache>
                  <c:formatCode>General</c:formatCode>
                  <c:ptCount val="17"/>
                  <c:pt idx="0">
                    <c:v>3.6622405946141079</c:v>
                  </c:pt>
                  <c:pt idx="1">
                    <c:v>3.9820364317715717</c:v>
                  </c:pt>
                  <c:pt idx="2">
                    <c:v>3.3743026257104654</c:v>
                  </c:pt>
                  <c:pt idx="3">
                    <c:v>3.6800857381316541</c:v>
                  </c:pt>
                  <c:pt idx="4">
                    <c:v>3.9238299163590691</c:v>
                  </c:pt>
                  <c:pt idx="5">
                    <c:v>1.6657344331597572</c:v>
                  </c:pt>
                  <c:pt idx="6">
                    <c:v>3.7443624290391546</c:v>
                  </c:pt>
                  <c:pt idx="7">
                    <c:v>3.2622738320925095</c:v>
                  </c:pt>
                  <c:pt idx="8">
                    <c:v>4.5896891957495614</c:v>
                  </c:pt>
                  <c:pt idx="9">
                    <c:v>3.1501763619059666</c:v>
                  </c:pt>
                  <c:pt idx="10">
                    <c:v>0</c:v>
                  </c:pt>
                  <c:pt idx="11">
                    <c:v>2.8647006021298052</c:v>
                  </c:pt>
                  <c:pt idx="12">
                    <c:v>3.3717867429853414</c:v>
                  </c:pt>
                  <c:pt idx="13">
                    <c:v>4.0731311021651777</c:v>
                  </c:pt>
                  <c:pt idx="14">
                    <c:v>2.6538151862432025</c:v>
                  </c:pt>
                  <c:pt idx="15">
                    <c:v>4.0565990010252806</c:v>
                  </c:pt>
                  <c:pt idx="16">
                    <c:v>2.996896542907161</c:v>
                  </c:pt>
                </c:numCache>
              </c:numRef>
            </c:plus>
            <c:minus>
              <c:numRef>
                <c:f>'DONNEES ETAB'!$J$21:$J$37</c:f>
                <c:numCache>
                  <c:formatCode>General</c:formatCode>
                  <c:ptCount val="17"/>
                  <c:pt idx="0">
                    <c:v>3.6622405946141079</c:v>
                  </c:pt>
                  <c:pt idx="1">
                    <c:v>3.9820364317715717</c:v>
                  </c:pt>
                  <c:pt idx="2">
                    <c:v>3.3743026257104654</c:v>
                  </c:pt>
                  <c:pt idx="3">
                    <c:v>3.6800857381316541</c:v>
                  </c:pt>
                  <c:pt idx="4">
                    <c:v>3.9238299163590691</c:v>
                  </c:pt>
                  <c:pt idx="5">
                    <c:v>1.6657344331597572</c:v>
                  </c:pt>
                  <c:pt idx="6">
                    <c:v>3.7443624290391546</c:v>
                  </c:pt>
                  <c:pt idx="7">
                    <c:v>3.2622738320925095</c:v>
                  </c:pt>
                  <c:pt idx="8">
                    <c:v>4.5896891957495614</c:v>
                  </c:pt>
                  <c:pt idx="9">
                    <c:v>3.1501763619059666</c:v>
                  </c:pt>
                  <c:pt idx="10">
                    <c:v>0</c:v>
                  </c:pt>
                  <c:pt idx="11">
                    <c:v>2.8647006021298052</c:v>
                  </c:pt>
                  <c:pt idx="12">
                    <c:v>3.3717867429853414</c:v>
                  </c:pt>
                  <c:pt idx="13">
                    <c:v>4.0731311021651777</c:v>
                  </c:pt>
                  <c:pt idx="14">
                    <c:v>2.6538151862432025</c:v>
                  </c:pt>
                  <c:pt idx="15">
                    <c:v>4.0565990010252806</c:v>
                  </c:pt>
                  <c:pt idx="16">
                    <c:v>2.996896542907161</c:v>
                  </c:pt>
                </c:numCache>
              </c:numRef>
            </c:minus>
          </c:errBars>
          <c:cat>
            <c:strRef>
              <c:f>'DONNEES ETAB'!$G$21:$G$37</c:f>
              <c:strCache>
                <c:ptCount val="17"/>
                <c:pt idx="0">
                  <c:v>LP BAT PH DE L'ORME</c:v>
                </c:pt>
                <c:pt idx="1">
                  <c:v>LPO EDOUARD BRANLY</c:v>
                </c:pt>
                <c:pt idx="2">
                  <c:v>LP MAURICE VIOLLETTE</c:v>
                </c:pt>
                <c:pt idx="3">
                  <c:v>LPO REMI BELLEAU</c:v>
                </c:pt>
                <c:pt idx="4">
                  <c:v>LPO JEHAN DE BEAUCE</c:v>
                </c:pt>
                <c:pt idx="5">
                  <c:v>LPP NOTRE DAME</c:v>
                </c:pt>
                <c:pt idx="6">
                  <c:v>LPP DE COUASNON</c:v>
                </c:pt>
                <c:pt idx="7">
                  <c:v>LPP F D'AUBIGNE</c:v>
                </c:pt>
                <c:pt idx="8">
                  <c:v>LP J-F PAULSEN</c:v>
                </c:pt>
                <c:pt idx="9">
                  <c:v>LEGTA LA SAUSSAYE</c:v>
                </c:pt>
                <c:pt idx="10">
                  <c:v>CFA INTERPROF. CM</c:v>
                </c:pt>
                <c:pt idx="11">
                  <c:v>LP ELSA TRIOLET</c:v>
                </c:pt>
                <c:pt idx="12">
                  <c:v>LP GILBERT COURTOIS</c:v>
                </c:pt>
                <c:pt idx="13">
                  <c:v>LP SULLY</c:v>
                </c:pt>
                <c:pt idx="14">
                  <c:v>CFAI ANT CHATEAUDUN</c:v>
                </c:pt>
                <c:pt idx="15">
                  <c:v>LPO SILVIA MONFORT</c:v>
                </c:pt>
                <c:pt idx="16">
                  <c:v>AFTEC</c:v>
                </c:pt>
              </c:strCache>
            </c:strRef>
          </c:cat>
          <c:val>
            <c:numRef>
              <c:f>'DONNEES ETAB'!$I$21:$I$37</c:f>
              <c:numCache>
                <c:formatCode>0.00</c:formatCode>
                <c:ptCount val="17"/>
                <c:pt idx="0">
                  <c:v>11.672222222222222</c:v>
                </c:pt>
                <c:pt idx="1">
                  <c:v>13.924598930481281</c:v>
                </c:pt>
                <c:pt idx="2">
                  <c:v>13.038888888888895</c:v>
                </c:pt>
                <c:pt idx="3">
                  <c:v>13.466400000000002</c:v>
                </c:pt>
                <c:pt idx="4">
                  <c:v>12.97279411764706</c:v>
                </c:pt>
                <c:pt idx="5">
                  <c:v>12.790476190476191</c:v>
                </c:pt>
                <c:pt idx="6">
                  <c:v>11.35</c:v>
                </c:pt>
                <c:pt idx="7">
                  <c:v>14.441666666666666</c:v>
                </c:pt>
                <c:pt idx="8">
                  <c:v>11.744444444444444</c:v>
                </c:pt>
                <c:pt idx="9">
                  <c:v>12.25</c:v>
                </c:pt>
                <c:pt idx="10">
                  <c:v>0</c:v>
                </c:pt>
                <c:pt idx="11">
                  <c:v>13.444444444444445</c:v>
                </c:pt>
                <c:pt idx="12">
                  <c:v>13.958426966292134</c:v>
                </c:pt>
                <c:pt idx="13">
                  <c:v>13.121739130434783</c:v>
                </c:pt>
                <c:pt idx="14">
                  <c:v>13.333333333333334</c:v>
                </c:pt>
                <c:pt idx="15">
                  <c:v>11.620224719101124</c:v>
                </c:pt>
                <c:pt idx="16">
                  <c:v>13.316666666666668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04-4A88-886C-573567F3FD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axId val="267176960"/>
        <c:axId val="268275072"/>
      </c:barChart>
      <c:lineChart>
        <c:grouping val="standard"/>
        <c:varyColors val="0"/>
        <c:ser>
          <c:idx val="1"/>
          <c:order val="1"/>
          <c:tx>
            <c:v>Moyenne Dept 28 : 12,88</c:v>
          </c:tx>
          <c:marker>
            <c:symbol val="none"/>
          </c:marker>
          <c:cat>
            <c:strRef>
              <c:f>'DONNEES ETAB'!$G$21:$G$37</c:f>
              <c:strCache>
                <c:ptCount val="17"/>
                <c:pt idx="0">
                  <c:v>LP BAT PH DE L'ORME</c:v>
                </c:pt>
                <c:pt idx="1">
                  <c:v>LPO EDOUARD BRANLY</c:v>
                </c:pt>
                <c:pt idx="2">
                  <c:v>LP MAURICE VIOLLETTE</c:v>
                </c:pt>
                <c:pt idx="3">
                  <c:v>LPO REMI BELLEAU</c:v>
                </c:pt>
                <c:pt idx="4">
                  <c:v>LPO JEHAN DE BEAUCE</c:v>
                </c:pt>
                <c:pt idx="5">
                  <c:v>LPP NOTRE DAME</c:v>
                </c:pt>
                <c:pt idx="6">
                  <c:v>LPP DE COUASNON</c:v>
                </c:pt>
                <c:pt idx="7">
                  <c:v>LPP F D'AUBIGNE</c:v>
                </c:pt>
                <c:pt idx="8">
                  <c:v>LP J-F PAULSEN</c:v>
                </c:pt>
                <c:pt idx="9">
                  <c:v>LEGTA LA SAUSSAYE</c:v>
                </c:pt>
                <c:pt idx="10">
                  <c:v>CFA INTERPROF. CM</c:v>
                </c:pt>
                <c:pt idx="11">
                  <c:v>LP ELSA TRIOLET</c:v>
                </c:pt>
                <c:pt idx="12">
                  <c:v>LP GILBERT COURTOIS</c:v>
                </c:pt>
                <c:pt idx="13">
                  <c:v>LP SULLY</c:v>
                </c:pt>
                <c:pt idx="14">
                  <c:v>CFAI ANT CHATEAUDUN</c:v>
                </c:pt>
                <c:pt idx="15">
                  <c:v>LPO SILVIA MONFORT</c:v>
                </c:pt>
                <c:pt idx="16">
                  <c:v>AFTEC</c:v>
                </c:pt>
              </c:strCache>
            </c:strRef>
          </c:cat>
          <c:val>
            <c:numRef>
              <c:f>'DONNEES ETAB'!$K$21:$K$37</c:f>
              <c:numCache>
                <c:formatCode>0.00</c:formatCode>
                <c:ptCount val="17"/>
                <c:pt idx="0">
                  <c:v>12.882227396197123</c:v>
                </c:pt>
                <c:pt idx="1">
                  <c:v>12.882227396197123</c:v>
                </c:pt>
                <c:pt idx="2">
                  <c:v>12.882227396197123</c:v>
                </c:pt>
                <c:pt idx="3">
                  <c:v>12.882227396197123</c:v>
                </c:pt>
                <c:pt idx="4">
                  <c:v>12.882227396197123</c:v>
                </c:pt>
                <c:pt idx="5">
                  <c:v>12.882227396197123</c:v>
                </c:pt>
                <c:pt idx="6">
                  <c:v>12.882227396197123</c:v>
                </c:pt>
                <c:pt idx="7">
                  <c:v>12.882227396197123</c:v>
                </c:pt>
                <c:pt idx="8">
                  <c:v>12.882227396197123</c:v>
                </c:pt>
                <c:pt idx="9">
                  <c:v>12.882227396197123</c:v>
                </c:pt>
                <c:pt idx="10">
                  <c:v>12.882227396197123</c:v>
                </c:pt>
                <c:pt idx="11">
                  <c:v>12.882227396197123</c:v>
                </c:pt>
                <c:pt idx="12">
                  <c:v>12.882227396197123</c:v>
                </c:pt>
                <c:pt idx="13">
                  <c:v>12.882227396197123</c:v>
                </c:pt>
                <c:pt idx="14">
                  <c:v>12.882227396197123</c:v>
                </c:pt>
                <c:pt idx="15">
                  <c:v>12.882227396197123</c:v>
                </c:pt>
                <c:pt idx="16">
                  <c:v>12.882227396197123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704-4A88-886C-573567F3FDF3}"/>
            </c:ext>
          </c:extLst>
        </c:ser>
        <c:ser>
          <c:idx val="2"/>
          <c:order val="2"/>
          <c:tx>
            <c:v>Moyenne Acad : 12,91</c:v>
          </c:tx>
          <c:marker>
            <c:symbol val="none"/>
          </c:marker>
          <c:cat>
            <c:strRef>
              <c:f>'DONNEES ETAB'!$G$21:$G$37</c:f>
              <c:strCache>
                <c:ptCount val="17"/>
                <c:pt idx="0">
                  <c:v>LP BAT PH DE L'ORME</c:v>
                </c:pt>
                <c:pt idx="1">
                  <c:v>LPO EDOUARD BRANLY</c:v>
                </c:pt>
                <c:pt idx="2">
                  <c:v>LP MAURICE VIOLLETTE</c:v>
                </c:pt>
                <c:pt idx="3">
                  <c:v>LPO REMI BELLEAU</c:v>
                </c:pt>
                <c:pt idx="4">
                  <c:v>LPO JEHAN DE BEAUCE</c:v>
                </c:pt>
                <c:pt idx="5">
                  <c:v>LPP NOTRE DAME</c:v>
                </c:pt>
                <c:pt idx="6">
                  <c:v>LPP DE COUASNON</c:v>
                </c:pt>
                <c:pt idx="7">
                  <c:v>LPP F D'AUBIGNE</c:v>
                </c:pt>
                <c:pt idx="8">
                  <c:v>LP J-F PAULSEN</c:v>
                </c:pt>
                <c:pt idx="9">
                  <c:v>LEGTA LA SAUSSAYE</c:v>
                </c:pt>
                <c:pt idx="10">
                  <c:v>CFA INTERPROF. CM</c:v>
                </c:pt>
                <c:pt idx="11">
                  <c:v>LP ELSA TRIOLET</c:v>
                </c:pt>
                <c:pt idx="12">
                  <c:v>LP GILBERT COURTOIS</c:v>
                </c:pt>
                <c:pt idx="13">
                  <c:v>LP SULLY</c:v>
                </c:pt>
                <c:pt idx="14">
                  <c:v>CFAI ANT CHATEAUDUN</c:v>
                </c:pt>
                <c:pt idx="15">
                  <c:v>LPO SILVIA MONFORT</c:v>
                </c:pt>
                <c:pt idx="16">
                  <c:v>AFTEC</c:v>
                </c:pt>
              </c:strCache>
            </c:strRef>
          </c:cat>
          <c:val>
            <c:numRef>
              <c:f>'DONNEES ETAB'!$M$21:$M$37</c:f>
              <c:numCache>
                <c:formatCode>0.00</c:formatCode>
                <c:ptCount val="17"/>
                <c:pt idx="0">
                  <c:v>12.91417717045589</c:v>
                </c:pt>
                <c:pt idx="1">
                  <c:v>12.91417717045589</c:v>
                </c:pt>
                <c:pt idx="2">
                  <c:v>12.91417717045589</c:v>
                </c:pt>
                <c:pt idx="3">
                  <c:v>12.91417717045589</c:v>
                </c:pt>
                <c:pt idx="4">
                  <c:v>12.91417717045589</c:v>
                </c:pt>
                <c:pt idx="5">
                  <c:v>12.91417717045589</c:v>
                </c:pt>
                <c:pt idx="6">
                  <c:v>12.91417717045589</c:v>
                </c:pt>
                <c:pt idx="7">
                  <c:v>12.91417717045589</c:v>
                </c:pt>
                <c:pt idx="8">
                  <c:v>12.91417717045589</c:v>
                </c:pt>
                <c:pt idx="9">
                  <c:v>12.91417717045589</c:v>
                </c:pt>
                <c:pt idx="10">
                  <c:v>12.91417717045589</c:v>
                </c:pt>
                <c:pt idx="11">
                  <c:v>12.91417717045589</c:v>
                </c:pt>
                <c:pt idx="12">
                  <c:v>12.91417717045589</c:v>
                </c:pt>
                <c:pt idx="13">
                  <c:v>12.91417717045589</c:v>
                </c:pt>
                <c:pt idx="14">
                  <c:v>12.91417717045589</c:v>
                </c:pt>
                <c:pt idx="15">
                  <c:v>12.91417717045589</c:v>
                </c:pt>
                <c:pt idx="16">
                  <c:v>12.91417717045589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704-4A88-886C-573567F3FD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7176960"/>
        <c:axId val="268275072"/>
      </c:lineChart>
      <c:catAx>
        <c:axId val="267176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fr-FR"/>
          </a:p>
        </c:txPr>
        <c:crossAx val="268275072"/>
        <c:crosses val="autoZero"/>
        <c:auto val="1"/>
        <c:lblAlgn val="ctr"/>
        <c:lblOffset val="100"/>
        <c:noMultiLvlLbl val="0"/>
      </c:catAx>
      <c:valAx>
        <c:axId val="268275072"/>
        <c:scaling>
          <c:orientation val="minMax"/>
          <c:max val="20"/>
          <c:min val="4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267176960"/>
        <c:crosses val="autoZero"/>
        <c:crossBetween val="between"/>
      </c:valAx>
      <c:spPr>
        <a:noFill/>
      </c:spPr>
    </c:plotArea>
    <c:legend>
      <c:legendPos val="t"/>
      <c:overlay val="0"/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pro.xlsm]HISTO MOYENNES ETAB!Tableau croisé dynamique3</c:name>
    <c:fmtId val="202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Evolution des Moyennes par Etablissement du 28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5"/>
          </a:solidFill>
        </c:spPr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5"/>
          </a:solidFill>
        </c:spPr>
        <c:marker>
          <c:symbol val="none"/>
        </c:marker>
      </c:pivotFmt>
      <c:pivotFmt>
        <c:idx val="2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5"/>
          </a:solidFill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'HISTO MOYENNES ETAB'!$B$3:$B$4</c:f>
              <c:strCache>
                <c:ptCount val="1"/>
                <c:pt idx="0">
                  <c:v> Moy Etab 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'HISTO MOYENNES ETAB'!$A$5:$A$21</c:f>
              <c:strCache>
                <c:ptCount val="16"/>
                <c:pt idx="0">
                  <c:v>AFTEC 28</c:v>
                </c:pt>
                <c:pt idx="1">
                  <c:v>CFAI CENTRE CHATEAUD</c:v>
                </c:pt>
                <c:pt idx="2">
                  <c:v>LEGTA LA SAUSSAYE</c:v>
                </c:pt>
                <c:pt idx="3">
                  <c:v>LP ELSA TRIOLET</c:v>
                </c:pt>
                <c:pt idx="4">
                  <c:v>LP G. COURTOIS</c:v>
                </c:pt>
                <c:pt idx="5">
                  <c:v>LP J. FELIX PAULSEN</c:v>
                </c:pt>
                <c:pt idx="6">
                  <c:v>LP M. VIOLETTE</c:v>
                </c:pt>
                <c:pt idx="7">
                  <c:v>LP PH DE L'ORME</c:v>
                </c:pt>
                <c:pt idx="8">
                  <c:v>LP SULLY</c:v>
                </c:pt>
                <c:pt idx="9">
                  <c:v>LPO EDOUARD BRANLY</c:v>
                </c:pt>
                <c:pt idx="10">
                  <c:v>LPO JEHAN DE BEAUCE</c:v>
                </c:pt>
                <c:pt idx="11">
                  <c:v>LPO REMI BELLEAU</c:v>
                </c:pt>
                <c:pt idx="12">
                  <c:v>LPO SILVIA MONFORT</c:v>
                </c:pt>
                <c:pt idx="13">
                  <c:v>LPP DE COUASNON</c:v>
                </c:pt>
                <c:pt idx="14">
                  <c:v>LPP F. D'AUBIGNE</c:v>
                </c:pt>
                <c:pt idx="15">
                  <c:v>LPP NOTRE DAME</c:v>
                </c:pt>
              </c:strCache>
            </c:strRef>
          </c:cat>
          <c:val>
            <c:numRef>
              <c:f>'HISTO MOYENNES ETAB'!$B$5:$B$21</c:f>
              <c:numCache>
                <c:formatCode>0.00</c:formatCode>
                <c:ptCount val="16"/>
                <c:pt idx="0">
                  <c:v>12.966666666666665</c:v>
                </c:pt>
                <c:pt idx="1">
                  <c:v>13.40625</c:v>
                </c:pt>
                <c:pt idx="2">
                  <c:v>13.316666666666666</c:v>
                </c:pt>
                <c:pt idx="3">
                  <c:v>12.634408602150538</c:v>
                </c:pt>
                <c:pt idx="4">
                  <c:v>12.198717948717949</c:v>
                </c:pt>
                <c:pt idx="5">
                  <c:v>13.477653631284916</c:v>
                </c:pt>
                <c:pt idx="6">
                  <c:v>10.271621621621625</c:v>
                </c:pt>
                <c:pt idx="7">
                  <c:v>13.397652582159624</c:v>
                </c:pt>
                <c:pt idx="8">
                  <c:v>14.192307692307692</c:v>
                </c:pt>
                <c:pt idx="9">
                  <c:v>13.126797385620907</c:v>
                </c:pt>
                <c:pt idx="10">
                  <c:v>13.618491484184924</c:v>
                </c:pt>
                <c:pt idx="11">
                  <c:v>13.287407407407407</c:v>
                </c:pt>
                <c:pt idx="12">
                  <c:v>12.494186046511627</c:v>
                </c:pt>
                <c:pt idx="13">
                  <c:v>11.303426791277257</c:v>
                </c:pt>
                <c:pt idx="14">
                  <c:v>13.236842105263158</c:v>
                </c:pt>
                <c:pt idx="15">
                  <c:v>13.85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D4-46C3-8533-BF61F2E445F4}"/>
            </c:ext>
          </c:extLst>
        </c:ser>
        <c:ser>
          <c:idx val="1"/>
          <c:order val="1"/>
          <c:tx>
            <c:strRef>
              <c:f>'HISTO MOYENNES ETAB'!$C$3:$C$4</c:f>
              <c:strCache>
                <c:ptCount val="1"/>
                <c:pt idx="0">
                  <c:v> Moy Etab 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'HISTO MOYENNES ETAB'!$A$5:$A$21</c:f>
              <c:strCache>
                <c:ptCount val="16"/>
                <c:pt idx="0">
                  <c:v>AFTEC 28</c:v>
                </c:pt>
                <c:pt idx="1">
                  <c:v>CFAI CENTRE CHATEAUD</c:v>
                </c:pt>
                <c:pt idx="2">
                  <c:v>LEGTA LA SAUSSAYE</c:v>
                </c:pt>
                <c:pt idx="3">
                  <c:v>LP ELSA TRIOLET</c:v>
                </c:pt>
                <c:pt idx="4">
                  <c:v>LP G. COURTOIS</c:v>
                </c:pt>
                <c:pt idx="5">
                  <c:v>LP J. FELIX PAULSEN</c:v>
                </c:pt>
                <c:pt idx="6">
                  <c:v>LP M. VIOLETTE</c:v>
                </c:pt>
                <c:pt idx="7">
                  <c:v>LP PH DE L'ORME</c:v>
                </c:pt>
                <c:pt idx="8">
                  <c:v>LP SULLY</c:v>
                </c:pt>
                <c:pt idx="9">
                  <c:v>LPO EDOUARD BRANLY</c:v>
                </c:pt>
                <c:pt idx="10">
                  <c:v>LPO JEHAN DE BEAUCE</c:v>
                </c:pt>
                <c:pt idx="11">
                  <c:v>LPO REMI BELLEAU</c:v>
                </c:pt>
                <c:pt idx="12">
                  <c:v>LPO SILVIA MONFORT</c:v>
                </c:pt>
                <c:pt idx="13">
                  <c:v>LPP DE COUASNON</c:v>
                </c:pt>
                <c:pt idx="14">
                  <c:v>LPP F. D'AUBIGNE</c:v>
                </c:pt>
                <c:pt idx="15">
                  <c:v>LPP NOTRE DAME</c:v>
                </c:pt>
              </c:strCache>
            </c:strRef>
          </c:cat>
          <c:val>
            <c:numRef>
              <c:f>'HISTO MOYENNES ETAB'!$C$5:$C$21</c:f>
              <c:numCache>
                <c:formatCode>0.00</c:formatCode>
                <c:ptCount val="16"/>
                <c:pt idx="0">
                  <c:v>9.18</c:v>
                </c:pt>
                <c:pt idx="1">
                  <c:v>13.12</c:v>
                </c:pt>
                <c:pt idx="2">
                  <c:v>13.53</c:v>
                </c:pt>
                <c:pt idx="3">
                  <c:v>13.14</c:v>
                </c:pt>
                <c:pt idx="4">
                  <c:v>12.06</c:v>
                </c:pt>
                <c:pt idx="5">
                  <c:v>11.81</c:v>
                </c:pt>
                <c:pt idx="6">
                  <c:v>12.36</c:v>
                </c:pt>
                <c:pt idx="7">
                  <c:v>12.62</c:v>
                </c:pt>
                <c:pt idx="8">
                  <c:v>13.61</c:v>
                </c:pt>
                <c:pt idx="9">
                  <c:v>13.21</c:v>
                </c:pt>
                <c:pt idx="10">
                  <c:v>13.88</c:v>
                </c:pt>
                <c:pt idx="11">
                  <c:v>13.28</c:v>
                </c:pt>
                <c:pt idx="12">
                  <c:v>12.49</c:v>
                </c:pt>
                <c:pt idx="13">
                  <c:v>11.29</c:v>
                </c:pt>
                <c:pt idx="14">
                  <c:v>13.59</c:v>
                </c:pt>
                <c:pt idx="15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D4-46C3-8533-BF61F2E445F4}"/>
            </c:ext>
          </c:extLst>
        </c:ser>
        <c:ser>
          <c:idx val="2"/>
          <c:order val="2"/>
          <c:tx>
            <c:strRef>
              <c:f>'HISTO MOYENNES ETAB'!$D$3:$D$4</c:f>
              <c:strCache>
                <c:ptCount val="1"/>
                <c:pt idx="0">
                  <c:v> Moy Etab 2016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'HISTO MOYENNES ETAB'!$A$5:$A$21</c:f>
              <c:strCache>
                <c:ptCount val="16"/>
                <c:pt idx="0">
                  <c:v>AFTEC 28</c:v>
                </c:pt>
                <c:pt idx="1">
                  <c:v>CFAI CENTRE CHATEAUD</c:v>
                </c:pt>
                <c:pt idx="2">
                  <c:v>LEGTA LA SAUSSAYE</c:v>
                </c:pt>
                <c:pt idx="3">
                  <c:v>LP ELSA TRIOLET</c:v>
                </c:pt>
                <c:pt idx="4">
                  <c:v>LP G. COURTOIS</c:v>
                </c:pt>
                <c:pt idx="5">
                  <c:v>LP J. FELIX PAULSEN</c:v>
                </c:pt>
                <c:pt idx="6">
                  <c:v>LP M. VIOLETTE</c:v>
                </c:pt>
                <c:pt idx="7">
                  <c:v>LP PH DE L'ORME</c:v>
                </c:pt>
                <c:pt idx="8">
                  <c:v>LP SULLY</c:v>
                </c:pt>
                <c:pt idx="9">
                  <c:v>LPO EDOUARD BRANLY</c:v>
                </c:pt>
                <c:pt idx="10">
                  <c:v>LPO JEHAN DE BEAUCE</c:v>
                </c:pt>
                <c:pt idx="11">
                  <c:v>LPO REMI BELLEAU</c:v>
                </c:pt>
                <c:pt idx="12">
                  <c:v>LPO SILVIA MONFORT</c:v>
                </c:pt>
                <c:pt idx="13">
                  <c:v>LPP DE COUASNON</c:v>
                </c:pt>
                <c:pt idx="14">
                  <c:v>LPP F. D'AUBIGNE</c:v>
                </c:pt>
                <c:pt idx="15">
                  <c:v>LPP NOTRE DAME</c:v>
                </c:pt>
              </c:strCache>
            </c:strRef>
          </c:cat>
          <c:val>
            <c:numRef>
              <c:f>'HISTO MOYENNES ETAB'!$D$5:$D$21</c:f>
              <c:numCache>
                <c:formatCode>0.00</c:formatCode>
                <c:ptCount val="16"/>
                <c:pt idx="0">
                  <c:v>10.856410256410259</c:v>
                </c:pt>
                <c:pt idx="1">
                  <c:v>13.857142857142858</c:v>
                </c:pt>
                <c:pt idx="2">
                  <c:v>14.076190476190474</c:v>
                </c:pt>
                <c:pt idx="3">
                  <c:v>12.314625850340136</c:v>
                </c:pt>
                <c:pt idx="4">
                  <c:v>13.357142857142858</c:v>
                </c:pt>
                <c:pt idx="5">
                  <c:v>12.317241379310344</c:v>
                </c:pt>
                <c:pt idx="6">
                  <c:v>12.982059800664457</c:v>
                </c:pt>
                <c:pt idx="7">
                  <c:v>12.795566502463053</c:v>
                </c:pt>
                <c:pt idx="8">
                  <c:v>13.476515151515155</c:v>
                </c:pt>
                <c:pt idx="9">
                  <c:v>13.732727272727271</c:v>
                </c:pt>
                <c:pt idx="10">
                  <c:v>13.775409836065577</c:v>
                </c:pt>
                <c:pt idx="11">
                  <c:v>13.186666666666667</c:v>
                </c:pt>
                <c:pt idx="12">
                  <c:v>13.440789473684211</c:v>
                </c:pt>
                <c:pt idx="13">
                  <c:v>10.059999999999999</c:v>
                </c:pt>
                <c:pt idx="14">
                  <c:v>13.544776119402986</c:v>
                </c:pt>
                <c:pt idx="15">
                  <c:v>12.833333333333334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D4-46C3-8533-BF61F2E445F4}"/>
            </c:ext>
          </c:extLst>
        </c:ser>
        <c:ser>
          <c:idx val="3"/>
          <c:order val="3"/>
          <c:tx>
            <c:strRef>
              <c:f>'HISTO MOYENNES ETAB'!$E$3:$E$4</c:f>
              <c:strCache>
                <c:ptCount val="1"/>
                <c:pt idx="0">
                  <c:v> Moy Etab 2017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'HISTO MOYENNES ETAB'!$A$5:$A$21</c:f>
              <c:strCache>
                <c:ptCount val="16"/>
                <c:pt idx="0">
                  <c:v>AFTEC 28</c:v>
                </c:pt>
                <c:pt idx="1">
                  <c:v>CFAI CENTRE CHATEAUD</c:v>
                </c:pt>
                <c:pt idx="2">
                  <c:v>LEGTA LA SAUSSAYE</c:v>
                </c:pt>
                <c:pt idx="3">
                  <c:v>LP ELSA TRIOLET</c:v>
                </c:pt>
                <c:pt idx="4">
                  <c:v>LP G. COURTOIS</c:v>
                </c:pt>
                <c:pt idx="5">
                  <c:v>LP J. FELIX PAULSEN</c:v>
                </c:pt>
                <c:pt idx="6">
                  <c:v>LP M. VIOLETTE</c:v>
                </c:pt>
                <c:pt idx="7">
                  <c:v>LP PH DE L'ORME</c:v>
                </c:pt>
                <c:pt idx="8">
                  <c:v>LP SULLY</c:v>
                </c:pt>
                <c:pt idx="9">
                  <c:v>LPO EDOUARD BRANLY</c:v>
                </c:pt>
                <c:pt idx="10">
                  <c:v>LPO JEHAN DE BEAUCE</c:v>
                </c:pt>
                <c:pt idx="11">
                  <c:v>LPO REMI BELLEAU</c:v>
                </c:pt>
                <c:pt idx="12">
                  <c:v>LPO SILVIA MONFORT</c:v>
                </c:pt>
                <c:pt idx="13">
                  <c:v>LPP DE COUASNON</c:v>
                </c:pt>
                <c:pt idx="14">
                  <c:v>LPP F. D'AUBIGNE</c:v>
                </c:pt>
                <c:pt idx="15">
                  <c:v>LPP NOTRE DAME</c:v>
                </c:pt>
              </c:strCache>
            </c:strRef>
          </c:cat>
          <c:val>
            <c:numRef>
              <c:f>'HISTO MOYENNES ETAB'!$E$5:$E$21</c:f>
              <c:numCache>
                <c:formatCode>0.00</c:formatCode>
                <c:ptCount val="16"/>
                <c:pt idx="0">
                  <c:v>13.316666666666668</c:v>
                </c:pt>
                <c:pt idx="1">
                  <c:v>13.333333333333334</c:v>
                </c:pt>
                <c:pt idx="2">
                  <c:v>12.25</c:v>
                </c:pt>
                <c:pt idx="3">
                  <c:v>13.444444444444445</c:v>
                </c:pt>
                <c:pt idx="4">
                  <c:v>13.958426966292134</c:v>
                </c:pt>
                <c:pt idx="5">
                  <c:v>11.744444444444444</c:v>
                </c:pt>
                <c:pt idx="6">
                  <c:v>13.038888888888895</c:v>
                </c:pt>
                <c:pt idx="7">
                  <c:v>11.672222222222222</c:v>
                </c:pt>
                <c:pt idx="8">
                  <c:v>13.121739130434783</c:v>
                </c:pt>
                <c:pt idx="9">
                  <c:v>13.924598930481281</c:v>
                </c:pt>
                <c:pt idx="10">
                  <c:v>12.97279411764706</c:v>
                </c:pt>
                <c:pt idx="11">
                  <c:v>13.466400000000002</c:v>
                </c:pt>
                <c:pt idx="12">
                  <c:v>11.620224719101124</c:v>
                </c:pt>
                <c:pt idx="13">
                  <c:v>11.35</c:v>
                </c:pt>
                <c:pt idx="14">
                  <c:v>14.441666666666666</c:v>
                </c:pt>
                <c:pt idx="15">
                  <c:v>12.790476190476191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1D4-46C3-8533-BF61F2E445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0265984"/>
        <c:axId val="319893440"/>
      </c:barChart>
      <c:catAx>
        <c:axId val="34026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19893440"/>
        <c:crosses val="autoZero"/>
        <c:auto val="1"/>
        <c:lblAlgn val="ctr"/>
        <c:lblOffset val="100"/>
        <c:noMultiLvlLbl val="0"/>
      </c:catAx>
      <c:valAx>
        <c:axId val="319893440"/>
        <c:scaling>
          <c:orientation val="minMax"/>
          <c:max val="15"/>
          <c:min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402659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Moyennes Etab 36</c:v>
          </c:tx>
          <c:invertIfNegative val="0"/>
          <c:dLbls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96-4ED2-A33D-8109B962C5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8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'DONNEES ETAB'!$J$38:$J$45</c:f>
                <c:numCache>
                  <c:formatCode>General</c:formatCode>
                  <c:ptCount val="8"/>
                  <c:pt idx="0">
                    <c:v>3.75127230359882</c:v>
                  </c:pt>
                  <c:pt idx="1">
                    <c:v>2.7300676966147153</c:v>
                  </c:pt>
                  <c:pt idx="2">
                    <c:v>3.1210025566481665</c:v>
                  </c:pt>
                  <c:pt idx="3">
                    <c:v>2.6222116142676191</c:v>
                  </c:pt>
                  <c:pt idx="4">
                    <c:v>3.1689867977419932</c:v>
                  </c:pt>
                  <c:pt idx="5">
                    <c:v>3.9677919500880674</c:v>
                  </c:pt>
                  <c:pt idx="6">
                    <c:v>3.1729946383663896</c:v>
                  </c:pt>
                  <c:pt idx="7">
                    <c:v>5.9274783846084169</c:v>
                  </c:pt>
                </c:numCache>
              </c:numRef>
            </c:plus>
            <c:minus>
              <c:numRef>
                <c:f>'DONNEES ETAB'!$J$38:$J$45</c:f>
                <c:numCache>
                  <c:formatCode>General</c:formatCode>
                  <c:ptCount val="8"/>
                  <c:pt idx="0">
                    <c:v>3.75127230359882</c:v>
                  </c:pt>
                  <c:pt idx="1">
                    <c:v>2.7300676966147153</c:v>
                  </c:pt>
                  <c:pt idx="2">
                    <c:v>3.1210025566481665</c:v>
                  </c:pt>
                  <c:pt idx="3">
                    <c:v>2.6222116142676191</c:v>
                  </c:pt>
                  <c:pt idx="4">
                    <c:v>3.1689867977419932</c:v>
                  </c:pt>
                  <c:pt idx="5">
                    <c:v>3.9677919500880674</c:v>
                  </c:pt>
                  <c:pt idx="6">
                    <c:v>3.1729946383663896</c:v>
                  </c:pt>
                  <c:pt idx="7">
                    <c:v>5.9274783846084169</c:v>
                  </c:pt>
                </c:numCache>
              </c:numRef>
            </c:minus>
          </c:errBars>
          <c:cat>
            <c:strRef>
              <c:f>'DONNEES ETAB'!$G$38:$G$45</c:f>
              <c:strCache>
                <c:ptCount val="8"/>
                <c:pt idx="0">
                  <c:v>LP CHATEAUNEUF</c:v>
                </c:pt>
                <c:pt idx="1">
                  <c:v>LPO PASTEUR</c:v>
                </c:pt>
                <c:pt idx="2">
                  <c:v>LP LES CHARMILLES</c:v>
                </c:pt>
                <c:pt idx="3">
                  <c:v>LPO GEORGE SAND</c:v>
                </c:pt>
                <c:pt idx="4">
                  <c:v>LP JEAN D'ALEMBERT</c:v>
                </c:pt>
                <c:pt idx="5">
                  <c:v>LPO BLAISE PASCAL</c:v>
                </c:pt>
                <c:pt idx="6">
                  <c:v>LPPO SAINT CYR</c:v>
                </c:pt>
                <c:pt idx="7">
                  <c:v>LPPO STE SOLANGE</c:v>
                </c:pt>
              </c:strCache>
            </c:strRef>
          </c:cat>
          <c:val>
            <c:numRef>
              <c:f>'DONNEES ETAB'!$I$38:$I$45</c:f>
              <c:numCache>
                <c:formatCode>0.00</c:formatCode>
                <c:ptCount val="8"/>
                <c:pt idx="0">
                  <c:v>12.625925925925923</c:v>
                </c:pt>
                <c:pt idx="1">
                  <c:v>13.18409090909091</c:v>
                </c:pt>
                <c:pt idx="2">
                  <c:v>12.702850356294519</c:v>
                </c:pt>
                <c:pt idx="3">
                  <c:v>13.872499999999997</c:v>
                </c:pt>
                <c:pt idx="4">
                  <c:v>12.721428571428566</c:v>
                </c:pt>
                <c:pt idx="5">
                  <c:v>12.06642857142857</c:v>
                </c:pt>
                <c:pt idx="6">
                  <c:v>13.138297872340427</c:v>
                </c:pt>
                <c:pt idx="7">
                  <c:v>11.2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96-4ED2-A33D-8109B962C5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axId val="210458624"/>
        <c:axId val="201378624"/>
      </c:barChart>
      <c:lineChart>
        <c:grouping val="standard"/>
        <c:varyColors val="0"/>
        <c:ser>
          <c:idx val="1"/>
          <c:order val="1"/>
          <c:tx>
            <c:v>Moyenne Dept 36 : 12,75</c:v>
          </c:tx>
          <c:marker>
            <c:symbol val="none"/>
          </c:marker>
          <c:cat>
            <c:strRef>
              <c:f>'DONNEES ETAB'!$G$38:$G$45</c:f>
              <c:strCache>
                <c:ptCount val="8"/>
                <c:pt idx="0">
                  <c:v>LP CHATEAUNEUF</c:v>
                </c:pt>
                <c:pt idx="1">
                  <c:v>LPO PASTEUR</c:v>
                </c:pt>
                <c:pt idx="2">
                  <c:v>LP LES CHARMILLES</c:v>
                </c:pt>
                <c:pt idx="3">
                  <c:v>LPO GEORGE SAND</c:v>
                </c:pt>
                <c:pt idx="4">
                  <c:v>LP JEAN D'ALEMBERT</c:v>
                </c:pt>
                <c:pt idx="5">
                  <c:v>LPO BLAISE PASCAL</c:v>
                </c:pt>
                <c:pt idx="6">
                  <c:v>LPPO SAINT CYR</c:v>
                </c:pt>
                <c:pt idx="7">
                  <c:v>LPPO STE SOLANGE</c:v>
                </c:pt>
              </c:strCache>
            </c:strRef>
          </c:cat>
          <c:val>
            <c:numRef>
              <c:f>'DONNEES ETAB'!$K$38:$K$45</c:f>
              <c:numCache>
                <c:formatCode>0.00</c:formatCode>
                <c:ptCount val="8"/>
                <c:pt idx="0">
                  <c:v>12.750398839738962</c:v>
                </c:pt>
                <c:pt idx="1">
                  <c:v>12.750398839738962</c:v>
                </c:pt>
                <c:pt idx="2">
                  <c:v>12.750398839738962</c:v>
                </c:pt>
                <c:pt idx="3">
                  <c:v>12.750398839738962</c:v>
                </c:pt>
                <c:pt idx="4">
                  <c:v>12.750398839738962</c:v>
                </c:pt>
                <c:pt idx="5">
                  <c:v>12.750398839738962</c:v>
                </c:pt>
                <c:pt idx="6">
                  <c:v>12.750398839738962</c:v>
                </c:pt>
                <c:pt idx="7">
                  <c:v>12.750398839738962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896-4ED2-A33D-8109B962C595}"/>
            </c:ext>
          </c:extLst>
        </c:ser>
        <c:ser>
          <c:idx val="2"/>
          <c:order val="2"/>
          <c:tx>
            <c:v>Moyenne Acad : 12,91</c:v>
          </c:tx>
          <c:marker>
            <c:symbol val="none"/>
          </c:marker>
          <c:cat>
            <c:strRef>
              <c:f>'DONNEES ETAB'!$G$38:$G$45</c:f>
              <c:strCache>
                <c:ptCount val="8"/>
                <c:pt idx="0">
                  <c:v>LP CHATEAUNEUF</c:v>
                </c:pt>
                <c:pt idx="1">
                  <c:v>LPO PASTEUR</c:v>
                </c:pt>
                <c:pt idx="2">
                  <c:v>LP LES CHARMILLES</c:v>
                </c:pt>
                <c:pt idx="3">
                  <c:v>LPO GEORGE SAND</c:v>
                </c:pt>
                <c:pt idx="4">
                  <c:v>LP JEAN D'ALEMBERT</c:v>
                </c:pt>
                <c:pt idx="5">
                  <c:v>LPO BLAISE PASCAL</c:v>
                </c:pt>
                <c:pt idx="6">
                  <c:v>LPPO SAINT CYR</c:v>
                </c:pt>
                <c:pt idx="7">
                  <c:v>LPPO STE SOLANGE</c:v>
                </c:pt>
              </c:strCache>
            </c:strRef>
          </c:cat>
          <c:val>
            <c:numRef>
              <c:f>'DONNEES ETAB'!$M$38:$M$45</c:f>
              <c:numCache>
                <c:formatCode>0.00</c:formatCode>
                <c:ptCount val="8"/>
                <c:pt idx="0">
                  <c:v>12.91417717045589</c:v>
                </c:pt>
                <c:pt idx="1">
                  <c:v>12.91417717045589</c:v>
                </c:pt>
                <c:pt idx="2">
                  <c:v>12.91417717045589</c:v>
                </c:pt>
                <c:pt idx="3">
                  <c:v>12.91417717045589</c:v>
                </c:pt>
                <c:pt idx="4">
                  <c:v>12.91417717045589</c:v>
                </c:pt>
                <c:pt idx="5">
                  <c:v>12.91417717045589</c:v>
                </c:pt>
                <c:pt idx="6">
                  <c:v>12.91417717045589</c:v>
                </c:pt>
                <c:pt idx="7">
                  <c:v>12.91417717045589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896-4ED2-A33D-8109B962C5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458624"/>
        <c:axId val="201378624"/>
      </c:lineChart>
      <c:catAx>
        <c:axId val="210458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fr-FR"/>
          </a:p>
        </c:txPr>
        <c:crossAx val="201378624"/>
        <c:crosses val="autoZero"/>
        <c:auto val="1"/>
        <c:lblAlgn val="ctr"/>
        <c:lblOffset val="100"/>
        <c:noMultiLvlLbl val="0"/>
      </c:catAx>
      <c:valAx>
        <c:axId val="201378624"/>
        <c:scaling>
          <c:orientation val="minMax"/>
          <c:max val="20"/>
          <c:min val="4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210458624"/>
        <c:crosses val="autoZero"/>
        <c:crossBetween val="between"/>
      </c:valAx>
      <c:spPr>
        <a:noFill/>
      </c:spPr>
    </c:plotArea>
    <c:legend>
      <c:legendPos val="t"/>
      <c:overlay val="0"/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pro.xlsm]HISTO MOYENNES ETAB!Tableau croisé dynamique3</c:name>
    <c:fmtId val="206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Evolution des Moyennes par Etablissement du 36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5"/>
          </a:solidFill>
        </c:spPr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5"/>
          </a:solidFill>
        </c:spPr>
        <c:marker>
          <c:symbol val="none"/>
        </c:marker>
      </c:pivotFmt>
      <c:pivotFmt>
        <c:idx val="2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5"/>
          </a:solidFill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'HISTO MOYENNES ETAB'!$B$3:$B$4</c:f>
              <c:strCache>
                <c:ptCount val="1"/>
                <c:pt idx="0">
                  <c:v> Moy Etab 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'HISTO MOYENNES ETAB'!$A$5:$A$13</c:f>
              <c:strCache>
                <c:ptCount val="8"/>
                <c:pt idx="0">
                  <c:v>LP CHATEAUNEUF</c:v>
                </c:pt>
                <c:pt idx="1">
                  <c:v>LP JEAN D'ALEMBERT</c:v>
                </c:pt>
                <c:pt idx="2">
                  <c:v>LP LES CHARMILLES</c:v>
                </c:pt>
                <c:pt idx="3">
                  <c:v>LPO BLAISE PASCAL</c:v>
                </c:pt>
                <c:pt idx="4">
                  <c:v>LPO GEORGE SAND</c:v>
                </c:pt>
                <c:pt idx="5">
                  <c:v>LPO PASTEUR</c:v>
                </c:pt>
                <c:pt idx="6">
                  <c:v>LPP SAINT CYR</c:v>
                </c:pt>
                <c:pt idx="7">
                  <c:v>LPP STE SOLANGE</c:v>
                </c:pt>
              </c:strCache>
            </c:strRef>
          </c:cat>
          <c:val>
            <c:numRef>
              <c:f>'HISTO MOYENNES ETAB'!$B$5:$B$13</c:f>
              <c:numCache>
                <c:formatCode>0.00</c:formatCode>
                <c:ptCount val="8"/>
                <c:pt idx="0">
                  <c:v>12.228936170212767</c:v>
                </c:pt>
                <c:pt idx="1">
                  <c:v>12.2</c:v>
                </c:pt>
                <c:pt idx="2">
                  <c:v>12.848238482384822</c:v>
                </c:pt>
                <c:pt idx="3">
                  <c:v>11.985046728971961</c:v>
                </c:pt>
                <c:pt idx="4">
                  <c:v>15.020588235294118</c:v>
                </c:pt>
                <c:pt idx="5">
                  <c:v>12.428368794326239</c:v>
                </c:pt>
                <c:pt idx="6">
                  <c:v>13.323809523809521</c:v>
                </c:pt>
                <c:pt idx="7">
                  <c:v>13.195652173913043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D4-46C3-8533-BF61F2E445F4}"/>
            </c:ext>
          </c:extLst>
        </c:ser>
        <c:ser>
          <c:idx val="1"/>
          <c:order val="1"/>
          <c:tx>
            <c:strRef>
              <c:f>'HISTO MOYENNES ETAB'!$C$3:$C$4</c:f>
              <c:strCache>
                <c:ptCount val="1"/>
                <c:pt idx="0">
                  <c:v> Moy Etab 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'HISTO MOYENNES ETAB'!$A$5:$A$13</c:f>
              <c:strCache>
                <c:ptCount val="8"/>
                <c:pt idx="0">
                  <c:v>LP CHATEAUNEUF</c:v>
                </c:pt>
                <c:pt idx="1">
                  <c:v>LP JEAN D'ALEMBERT</c:v>
                </c:pt>
                <c:pt idx="2">
                  <c:v>LP LES CHARMILLES</c:v>
                </c:pt>
                <c:pt idx="3">
                  <c:v>LPO BLAISE PASCAL</c:v>
                </c:pt>
                <c:pt idx="4">
                  <c:v>LPO GEORGE SAND</c:v>
                </c:pt>
                <c:pt idx="5">
                  <c:v>LPO PASTEUR</c:v>
                </c:pt>
                <c:pt idx="6">
                  <c:v>LPP SAINT CYR</c:v>
                </c:pt>
                <c:pt idx="7">
                  <c:v>LPP STE SOLANGE</c:v>
                </c:pt>
              </c:strCache>
            </c:strRef>
          </c:cat>
          <c:val>
            <c:numRef>
              <c:f>'HISTO MOYENNES ETAB'!$C$5:$C$13</c:f>
              <c:numCache>
                <c:formatCode>0.00</c:formatCode>
                <c:ptCount val="8"/>
                <c:pt idx="0">
                  <c:v>12.28</c:v>
                </c:pt>
                <c:pt idx="1">
                  <c:v>13.27</c:v>
                </c:pt>
                <c:pt idx="2">
                  <c:v>13.08</c:v>
                </c:pt>
                <c:pt idx="3">
                  <c:v>12.64</c:v>
                </c:pt>
                <c:pt idx="4">
                  <c:v>14.73</c:v>
                </c:pt>
                <c:pt idx="5">
                  <c:v>13.33</c:v>
                </c:pt>
                <c:pt idx="6">
                  <c:v>13.66</c:v>
                </c:pt>
                <c:pt idx="7">
                  <c:v>10.98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D4-46C3-8533-BF61F2E445F4}"/>
            </c:ext>
          </c:extLst>
        </c:ser>
        <c:ser>
          <c:idx val="2"/>
          <c:order val="2"/>
          <c:tx>
            <c:strRef>
              <c:f>'HISTO MOYENNES ETAB'!$D$3:$D$4</c:f>
              <c:strCache>
                <c:ptCount val="1"/>
                <c:pt idx="0">
                  <c:v> Moy Etab 2016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'HISTO MOYENNES ETAB'!$A$5:$A$13</c:f>
              <c:strCache>
                <c:ptCount val="8"/>
                <c:pt idx="0">
                  <c:v>LP CHATEAUNEUF</c:v>
                </c:pt>
                <c:pt idx="1">
                  <c:v>LP JEAN D'ALEMBERT</c:v>
                </c:pt>
                <c:pt idx="2">
                  <c:v>LP LES CHARMILLES</c:v>
                </c:pt>
                <c:pt idx="3">
                  <c:v>LPO BLAISE PASCAL</c:v>
                </c:pt>
                <c:pt idx="4">
                  <c:v>LPO GEORGE SAND</c:v>
                </c:pt>
                <c:pt idx="5">
                  <c:v>LPO PASTEUR</c:v>
                </c:pt>
                <c:pt idx="6">
                  <c:v>LPP SAINT CYR</c:v>
                </c:pt>
                <c:pt idx="7">
                  <c:v>LPP STE SOLANGE</c:v>
                </c:pt>
              </c:strCache>
            </c:strRef>
          </c:cat>
          <c:val>
            <c:numRef>
              <c:f>'HISTO MOYENNES ETAB'!$D$5:$D$13</c:f>
              <c:numCache>
                <c:formatCode>0.00</c:formatCode>
                <c:ptCount val="8"/>
                <c:pt idx="0">
                  <c:v>12.256321839080464</c:v>
                </c:pt>
                <c:pt idx="1">
                  <c:v>13.205263157894738</c:v>
                </c:pt>
                <c:pt idx="2">
                  <c:v>11.930576441102755</c:v>
                </c:pt>
                <c:pt idx="3">
                  <c:v>12.35603448275862</c:v>
                </c:pt>
                <c:pt idx="4">
                  <c:v>14.416923076923069</c:v>
                </c:pt>
                <c:pt idx="5">
                  <c:v>14.305660377358491</c:v>
                </c:pt>
                <c:pt idx="6">
                  <c:v>13.59038461538462</c:v>
                </c:pt>
                <c:pt idx="7">
                  <c:v>13.729166666666666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D4-46C3-8533-BF61F2E445F4}"/>
            </c:ext>
          </c:extLst>
        </c:ser>
        <c:ser>
          <c:idx val="3"/>
          <c:order val="3"/>
          <c:tx>
            <c:strRef>
              <c:f>'HISTO MOYENNES ETAB'!$E$3:$E$4</c:f>
              <c:strCache>
                <c:ptCount val="1"/>
                <c:pt idx="0">
                  <c:v> Moy Etab 2017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'HISTO MOYENNES ETAB'!$A$5:$A$13</c:f>
              <c:strCache>
                <c:ptCount val="8"/>
                <c:pt idx="0">
                  <c:v>LP CHATEAUNEUF</c:v>
                </c:pt>
                <c:pt idx="1">
                  <c:v>LP JEAN D'ALEMBERT</c:v>
                </c:pt>
                <c:pt idx="2">
                  <c:v>LP LES CHARMILLES</c:v>
                </c:pt>
                <c:pt idx="3">
                  <c:v>LPO BLAISE PASCAL</c:v>
                </c:pt>
                <c:pt idx="4">
                  <c:v>LPO GEORGE SAND</c:v>
                </c:pt>
                <c:pt idx="5">
                  <c:v>LPO PASTEUR</c:v>
                </c:pt>
                <c:pt idx="6">
                  <c:v>LPP SAINT CYR</c:v>
                </c:pt>
                <c:pt idx="7">
                  <c:v>LPP STE SOLANGE</c:v>
                </c:pt>
              </c:strCache>
            </c:strRef>
          </c:cat>
          <c:val>
            <c:numRef>
              <c:f>'HISTO MOYENNES ETAB'!$E$5:$E$13</c:f>
              <c:numCache>
                <c:formatCode>0.00</c:formatCode>
                <c:ptCount val="8"/>
                <c:pt idx="0">
                  <c:v>12.625925925925923</c:v>
                </c:pt>
                <c:pt idx="1">
                  <c:v>12.721428571428566</c:v>
                </c:pt>
                <c:pt idx="2">
                  <c:v>12.702850356294519</c:v>
                </c:pt>
                <c:pt idx="3">
                  <c:v>12.06642857142857</c:v>
                </c:pt>
                <c:pt idx="4">
                  <c:v>13.872499999999997</c:v>
                </c:pt>
                <c:pt idx="5">
                  <c:v>13.18409090909091</c:v>
                </c:pt>
                <c:pt idx="6">
                  <c:v>13.138297872340427</c:v>
                </c:pt>
                <c:pt idx="7">
                  <c:v>11.2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1D4-46C3-8533-BF61F2E445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5821440"/>
        <c:axId val="319889408"/>
      </c:barChart>
      <c:catAx>
        <c:axId val="125821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19889408"/>
        <c:crosses val="autoZero"/>
        <c:auto val="1"/>
        <c:lblAlgn val="ctr"/>
        <c:lblOffset val="100"/>
        <c:noMultiLvlLbl val="0"/>
      </c:catAx>
      <c:valAx>
        <c:axId val="319889408"/>
        <c:scaling>
          <c:orientation val="minMax"/>
          <c:max val="15"/>
          <c:min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58214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Moyennes Etab 37</c:v>
          </c:tx>
          <c:invertIfNegative val="0"/>
          <c:dLbls>
            <c:dLbl>
              <c:idx val="0"/>
              <c:layout>
                <c:manualLayout>
                  <c:x val="0"/>
                  <c:y val="0.296869868145199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78B-49E2-B192-B60837F52DA0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000-4351-A1AE-16E32F838D94}"/>
                </c:ext>
              </c:extLst>
            </c:dLbl>
            <c:dLbl>
              <c:idx val="11"/>
              <c:layout>
                <c:manualLayout>
                  <c:x val="0"/>
                  <c:y val="0.344848836734322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8B-49E2-B192-B60837F52DA0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000-4351-A1AE-16E32F838D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8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'DONNEES ETAB'!$J$46:$J$70</c:f>
                <c:numCache>
                  <c:formatCode>General</c:formatCode>
                  <c:ptCount val="25"/>
                  <c:pt idx="0">
                    <c:v>3.2750262820156064</c:v>
                  </c:pt>
                  <c:pt idx="1">
                    <c:v>3.7442781270950598</c:v>
                  </c:pt>
                  <c:pt idx="2">
                    <c:v>2.4674600405313933</c:v>
                  </c:pt>
                  <c:pt idx="3">
                    <c:v>2.6872676263618298</c:v>
                  </c:pt>
                  <c:pt idx="4">
                    <c:v>3.5400994407728414</c:v>
                  </c:pt>
                  <c:pt idx="5">
                    <c:v>4.0155593076541622</c:v>
                  </c:pt>
                  <c:pt idx="6">
                    <c:v>0</c:v>
                  </c:pt>
                  <c:pt idx="7">
                    <c:v>3.313138588027174</c:v>
                  </c:pt>
                  <c:pt idx="8">
                    <c:v>3.5836866579669011</c:v>
                  </c:pt>
                  <c:pt idx="9">
                    <c:v>5.7141912087678302</c:v>
                  </c:pt>
                  <c:pt idx="10">
                    <c:v>4.0990513807736324</c:v>
                  </c:pt>
                  <c:pt idx="11">
                    <c:v>3.0820357369442295</c:v>
                  </c:pt>
                  <c:pt idx="12">
                    <c:v>3.1094393439089103</c:v>
                  </c:pt>
                  <c:pt idx="13">
                    <c:v>2.8861046698061288</c:v>
                  </c:pt>
                  <c:pt idx="14">
                    <c:v>4.027014547395698</c:v>
                  </c:pt>
                  <c:pt idx="15">
                    <c:v>2.783823400877421</c:v>
                  </c:pt>
                  <c:pt idx="16">
                    <c:v>3.7747309506771476</c:v>
                  </c:pt>
                  <c:pt idx="17">
                    <c:v>5.0121936363244153</c:v>
                  </c:pt>
                  <c:pt idx="18">
                    <c:v>3.0965956769782745</c:v>
                  </c:pt>
                  <c:pt idx="19">
                    <c:v>2.9046968057976299</c:v>
                  </c:pt>
                  <c:pt idx="20">
                    <c:v>0</c:v>
                  </c:pt>
                  <c:pt idx="21">
                    <c:v>3.3232980427303054</c:v>
                  </c:pt>
                  <c:pt idx="22">
                    <c:v>1.7261494247992246</c:v>
                  </c:pt>
                  <c:pt idx="23">
                    <c:v>7.112196097783956</c:v>
                  </c:pt>
                  <c:pt idx="24">
                    <c:v>3.20645569616795</c:v>
                  </c:pt>
                </c:numCache>
              </c:numRef>
            </c:plus>
            <c:minus>
              <c:numRef>
                <c:f>'DONNEES ETAB'!$J$46:$J$70</c:f>
                <c:numCache>
                  <c:formatCode>General</c:formatCode>
                  <c:ptCount val="25"/>
                  <c:pt idx="0">
                    <c:v>3.2750262820156064</c:v>
                  </c:pt>
                  <c:pt idx="1">
                    <c:v>3.7442781270950598</c:v>
                  </c:pt>
                  <c:pt idx="2">
                    <c:v>2.4674600405313933</c:v>
                  </c:pt>
                  <c:pt idx="3">
                    <c:v>2.6872676263618298</c:v>
                  </c:pt>
                  <c:pt idx="4">
                    <c:v>3.5400994407728414</c:v>
                  </c:pt>
                  <c:pt idx="5">
                    <c:v>4.0155593076541622</c:v>
                  </c:pt>
                  <c:pt idx="6">
                    <c:v>0</c:v>
                  </c:pt>
                  <c:pt idx="7">
                    <c:v>3.313138588027174</c:v>
                  </c:pt>
                  <c:pt idx="8">
                    <c:v>3.5836866579669011</c:v>
                  </c:pt>
                  <c:pt idx="9">
                    <c:v>5.7141912087678302</c:v>
                  </c:pt>
                  <c:pt idx="10">
                    <c:v>4.0990513807736324</c:v>
                  </c:pt>
                  <c:pt idx="11">
                    <c:v>3.0820357369442295</c:v>
                  </c:pt>
                  <c:pt idx="12">
                    <c:v>3.1094393439089103</c:v>
                  </c:pt>
                  <c:pt idx="13">
                    <c:v>2.8861046698061288</c:v>
                  </c:pt>
                  <c:pt idx="14">
                    <c:v>4.027014547395698</c:v>
                  </c:pt>
                  <c:pt idx="15">
                    <c:v>2.783823400877421</c:v>
                  </c:pt>
                  <c:pt idx="16">
                    <c:v>3.7747309506771476</c:v>
                  </c:pt>
                  <c:pt idx="17">
                    <c:v>5.0121936363244153</c:v>
                  </c:pt>
                  <c:pt idx="18">
                    <c:v>3.0965956769782745</c:v>
                  </c:pt>
                  <c:pt idx="19">
                    <c:v>2.9046968057976299</c:v>
                  </c:pt>
                  <c:pt idx="20">
                    <c:v>0</c:v>
                  </c:pt>
                  <c:pt idx="21">
                    <c:v>3.3232980427303054</c:v>
                  </c:pt>
                  <c:pt idx="22">
                    <c:v>1.7261494247992246</c:v>
                  </c:pt>
                  <c:pt idx="23">
                    <c:v>7.112196097783956</c:v>
                  </c:pt>
                  <c:pt idx="24">
                    <c:v>3.20645569616795</c:v>
                  </c:pt>
                </c:numCache>
              </c:numRef>
            </c:minus>
          </c:errBars>
          <c:cat>
            <c:strRef>
              <c:f>'DONNEES ETAB'!$G$46:$G$70</c:f>
              <c:strCache>
                <c:ptCount val="25"/>
                <c:pt idx="0">
                  <c:v>LPO F RABELAIS</c:v>
                </c:pt>
                <c:pt idx="1">
                  <c:v>LP FRANCOIS CLOUET</c:v>
                </c:pt>
                <c:pt idx="2">
                  <c:v>LP ALBERT BAYET</c:v>
                </c:pt>
                <c:pt idx="3">
                  <c:v>LP GUSTAVE EIFFEL</c:v>
                </c:pt>
                <c:pt idx="4">
                  <c:v>LP M NADAUD</c:v>
                </c:pt>
                <c:pt idx="5">
                  <c:v>LPPO ST GATIEN</c:v>
                </c:pt>
                <c:pt idx="6">
                  <c:v>LPPO STE MARGUERITE</c:v>
                </c:pt>
                <c:pt idx="7">
                  <c:v>LPP ST VINCENT</c:v>
                </c:pt>
                <c:pt idx="8">
                  <c:v>LP VICTOR LALOUX</c:v>
                </c:pt>
                <c:pt idx="9">
                  <c:v>CFA INTERPRO JOUE</c:v>
                </c:pt>
                <c:pt idx="10">
                  <c:v>CFA AFP TOURS</c:v>
                </c:pt>
                <c:pt idx="11">
                  <c:v>LP D'ARSONVAL</c:v>
                </c:pt>
                <c:pt idx="12">
                  <c:v>CFPA MFREO SORIGNY</c:v>
                </c:pt>
                <c:pt idx="13">
                  <c:v>LP HENRI BECQUEREL</c:v>
                </c:pt>
                <c:pt idx="14">
                  <c:v>LP JOSEPH CUGNOT</c:v>
                </c:pt>
                <c:pt idx="15">
                  <c:v>LP JEAN CHAPTAL</c:v>
                </c:pt>
                <c:pt idx="16">
                  <c:v>LPPO ST GILLES</c:v>
                </c:pt>
                <c:pt idx="17">
                  <c:v>LP BEAUREGARD</c:v>
                </c:pt>
                <c:pt idx="18">
                  <c:v>LP EMILE DELATAILLE</c:v>
                </c:pt>
                <c:pt idx="19">
                  <c:v>LPP SAINT MARTIN</c:v>
                </c:pt>
                <c:pt idx="20">
                  <c:v>IREO ROUGEMONT</c:v>
                </c:pt>
                <c:pt idx="21">
                  <c:v>CFAI ANTENNE</c:v>
                </c:pt>
                <c:pt idx="22">
                  <c:v>CFA CARTIF</c:v>
                </c:pt>
                <c:pt idx="23">
                  <c:v>CFA DE LA PROPRETE</c:v>
                </c:pt>
                <c:pt idx="24">
                  <c:v>LPPO ESTHETIQUE</c:v>
                </c:pt>
              </c:strCache>
            </c:strRef>
          </c:cat>
          <c:val>
            <c:numRef>
              <c:f>'DONNEES ETAB'!$I$46:$I$70</c:f>
              <c:numCache>
                <c:formatCode>0.00</c:formatCode>
                <c:ptCount val="25"/>
                <c:pt idx="0">
                  <c:v>12.305063291139241</c:v>
                </c:pt>
                <c:pt idx="1">
                  <c:v>12.678178368121447</c:v>
                </c:pt>
                <c:pt idx="2">
                  <c:v>13.388513513513514</c:v>
                </c:pt>
                <c:pt idx="3">
                  <c:v>13.081553398058251</c:v>
                </c:pt>
                <c:pt idx="4">
                  <c:v>12.201016949152548</c:v>
                </c:pt>
                <c:pt idx="5">
                  <c:v>12.785714285714286</c:v>
                </c:pt>
                <c:pt idx="6">
                  <c:v>0</c:v>
                </c:pt>
                <c:pt idx="7">
                  <c:v>13.226436781609193</c:v>
                </c:pt>
                <c:pt idx="8">
                  <c:v>13.759746835443037</c:v>
                </c:pt>
                <c:pt idx="9">
                  <c:v>13.665765765765766</c:v>
                </c:pt>
                <c:pt idx="10">
                  <c:v>11.833333333333334</c:v>
                </c:pt>
                <c:pt idx="11">
                  <c:v>12.713215859030836</c:v>
                </c:pt>
                <c:pt idx="12">
                  <c:v>12.926470588235293</c:v>
                </c:pt>
                <c:pt idx="13">
                  <c:v>14.301195219123505</c:v>
                </c:pt>
                <c:pt idx="14">
                  <c:v>14.316176470588234</c:v>
                </c:pt>
                <c:pt idx="15">
                  <c:v>13.239999999999998</c:v>
                </c:pt>
                <c:pt idx="16">
                  <c:v>12.6625</c:v>
                </c:pt>
                <c:pt idx="17">
                  <c:v>11.37037037037037</c:v>
                </c:pt>
                <c:pt idx="18">
                  <c:v>13.588709677419354</c:v>
                </c:pt>
                <c:pt idx="19">
                  <c:v>13.607317073170728</c:v>
                </c:pt>
                <c:pt idx="20">
                  <c:v>0</c:v>
                </c:pt>
                <c:pt idx="21">
                  <c:v>12.068627450980392</c:v>
                </c:pt>
                <c:pt idx="22">
                  <c:v>13.857142857142858</c:v>
                </c:pt>
                <c:pt idx="23">
                  <c:v>9</c:v>
                </c:pt>
                <c:pt idx="24">
                  <c:v>12.926470588235293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8B-49E2-B192-B60837F52D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axId val="231134720"/>
        <c:axId val="218274560"/>
      </c:barChart>
      <c:lineChart>
        <c:grouping val="standard"/>
        <c:varyColors val="0"/>
        <c:ser>
          <c:idx val="1"/>
          <c:order val="1"/>
          <c:tx>
            <c:v>Moyenne Dept 28 : 13,07</c:v>
          </c:tx>
          <c:marker>
            <c:symbol val="none"/>
          </c:marker>
          <c:cat>
            <c:strRef>
              <c:f>'DONNEES ETAB'!$G$46:$G$70</c:f>
              <c:strCache>
                <c:ptCount val="25"/>
                <c:pt idx="0">
                  <c:v>LPO F RABELAIS</c:v>
                </c:pt>
                <c:pt idx="1">
                  <c:v>LP FRANCOIS CLOUET</c:v>
                </c:pt>
                <c:pt idx="2">
                  <c:v>LP ALBERT BAYET</c:v>
                </c:pt>
                <c:pt idx="3">
                  <c:v>LP GUSTAVE EIFFEL</c:v>
                </c:pt>
                <c:pt idx="4">
                  <c:v>LP M NADAUD</c:v>
                </c:pt>
                <c:pt idx="5">
                  <c:v>LPPO ST GATIEN</c:v>
                </c:pt>
                <c:pt idx="6">
                  <c:v>LPPO STE MARGUERITE</c:v>
                </c:pt>
                <c:pt idx="7">
                  <c:v>LPP ST VINCENT</c:v>
                </c:pt>
                <c:pt idx="8">
                  <c:v>LP VICTOR LALOUX</c:v>
                </c:pt>
                <c:pt idx="9">
                  <c:v>CFA INTERPRO JOUE</c:v>
                </c:pt>
                <c:pt idx="10">
                  <c:v>CFA AFP TOURS</c:v>
                </c:pt>
                <c:pt idx="11">
                  <c:v>LP D'ARSONVAL</c:v>
                </c:pt>
                <c:pt idx="12">
                  <c:v>CFPA MFREO SORIGNY</c:v>
                </c:pt>
                <c:pt idx="13">
                  <c:v>LP HENRI BECQUEREL</c:v>
                </c:pt>
                <c:pt idx="14">
                  <c:v>LP JOSEPH CUGNOT</c:v>
                </c:pt>
                <c:pt idx="15">
                  <c:v>LP JEAN CHAPTAL</c:v>
                </c:pt>
                <c:pt idx="16">
                  <c:v>LPPO ST GILLES</c:v>
                </c:pt>
                <c:pt idx="17">
                  <c:v>LP BEAUREGARD</c:v>
                </c:pt>
                <c:pt idx="18">
                  <c:v>LP EMILE DELATAILLE</c:v>
                </c:pt>
                <c:pt idx="19">
                  <c:v>LPP SAINT MARTIN</c:v>
                </c:pt>
                <c:pt idx="20">
                  <c:v>IREO ROUGEMONT</c:v>
                </c:pt>
                <c:pt idx="21">
                  <c:v>CFAI ANTENNE</c:v>
                </c:pt>
                <c:pt idx="22">
                  <c:v>CFA CARTIF</c:v>
                </c:pt>
                <c:pt idx="23">
                  <c:v>CFA DE LA PROPRETE</c:v>
                </c:pt>
                <c:pt idx="24">
                  <c:v>LPPO ESTHETIQUE</c:v>
                </c:pt>
              </c:strCache>
            </c:strRef>
          </c:cat>
          <c:val>
            <c:numRef>
              <c:f>'DONNEES ETAB'!$K$46:$K$70</c:f>
              <c:numCache>
                <c:formatCode>0.00</c:formatCode>
                <c:ptCount val="25"/>
                <c:pt idx="0">
                  <c:v>13.072642412637615</c:v>
                </c:pt>
                <c:pt idx="1">
                  <c:v>13.072642412637615</c:v>
                </c:pt>
                <c:pt idx="2">
                  <c:v>13.072642412637615</c:v>
                </c:pt>
                <c:pt idx="3">
                  <c:v>13.072642412637615</c:v>
                </c:pt>
                <c:pt idx="4">
                  <c:v>13.072642412637615</c:v>
                </c:pt>
                <c:pt idx="5">
                  <c:v>13.072642412637615</c:v>
                </c:pt>
                <c:pt idx="6">
                  <c:v>13.072642412637615</c:v>
                </c:pt>
                <c:pt idx="7">
                  <c:v>13.072642412637615</c:v>
                </c:pt>
                <c:pt idx="8">
                  <c:v>13.072642412637615</c:v>
                </c:pt>
                <c:pt idx="9">
                  <c:v>13.072642412637615</c:v>
                </c:pt>
                <c:pt idx="10">
                  <c:v>13.072642412637615</c:v>
                </c:pt>
                <c:pt idx="11">
                  <c:v>13.072642412637615</c:v>
                </c:pt>
                <c:pt idx="12">
                  <c:v>13.072642412637615</c:v>
                </c:pt>
                <c:pt idx="13">
                  <c:v>13.072642412637615</c:v>
                </c:pt>
                <c:pt idx="14">
                  <c:v>13.072642412637615</c:v>
                </c:pt>
                <c:pt idx="15">
                  <c:v>13.072642412637615</c:v>
                </c:pt>
                <c:pt idx="16">
                  <c:v>13.072642412637615</c:v>
                </c:pt>
                <c:pt idx="17">
                  <c:v>13.072642412637615</c:v>
                </c:pt>
                <c:pt idx="18">
                  <c:v>13.072642412637615</c:v>
                </c:pt>
                <c:pt idx="19">
                  <c:v>13.072642412637615</c:v>
                </c:pt>
                <c:pt idx="20">
                  <c:v>13.072642412637615</c:v>
                </c:pt>
                <c:pt idx="21">
                  <c:v>13.072642412637615</c:v>
                </c:pt>
                <c:pt idx="22">
                  <c:v>13.072642412637615</c:v>
                </c:pt>
                <c:pt idx="23">
                  <c:v>13.072642412637615</c:v>
                </c:pt>
                <c:pt idx="24">
                  <c:v>13.072642412637615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78B-49E2-B192-B60837F52DA0}"/>
            </c:ext>
          </c:extLst>
        </c:ser>
        <c:ser>
          <c:idx val="2"/>
          <c:order val="2"/>
          <c:tx>
            <c:v>Moyenne Acad : 12,91</c:v>
          </c:tx>
          <c:marker>
            <c:symbol val="none"/>
          </c:marker>
          <c:cat>
            <c:strRef>
              <c:f>'DONNEES ETAB'!$G$46:$G$70</c:f>
              <c:strCache>
                <c:ptCount val="25"/>
                <c:pt idx="0">
                  <c:v>LPO F RABELAIS</c:v>
                </c:pt>
                <c:pt idx="1">
                  <c:v>LP FRANCOIS CLOUET</c:v>
                </c:pt>
                <c:pt idx="2">
                  <c:v>LP ALBERT BAYET</c:v>
                </c:pt>
                <c:pt idx="3">
                  <c:v>LP GUSTAVE EIFFEL</c:v>
                </c:pt>
                <c:pt idx="4">
                  <c:v>LP M NADAUD</c:v>
                </c:pt>
                <c:pt idx="5">
                  <c:v>LPPO ST GATIEN</c:v>
                </c:pt>
                <c:pt idx="6">
                  <c:v>LPPO STE MARGUERITE</c:v>
                </c:pt>
                <c:pt idx="7">
                  <c:v>LPP ST VINCENT</c:v>
                </c:pt>
                <c:pt idx="8">
                  <c:v>LP VICTOR LALOUX</c:v>
                </c:pt>
                <c:pt idx="9">
                  <c:v>CFA INTERPRO JOUE</c:v>
                </c:pt>
                <c:pt idx="10">
                  <c:v>CFA AFP TOURS</c:v>
                </c:pt>
                <c:pt idx="11">
                  <c:v>LP D'ARSONVAL</c:v>
                </c:pt>
                <c:pt idx="12">
                  <c:v>CFPA MFREO SORIGNY</c:v>
                </c:pt>
                <c:pt idx="13">
                  <c:v>LP HENRI BECQUEREL</c:v>
                </c:pt>
                <c:pt idx="14">
                  <c:v>LP JOSEPH CUGNOT</c:v>
                </c:pt>
                <c:pt idx="15">
                  <c:v>LP JEAN CHAPTAL</c:v>
                </c:pt>
                <c:pt idx="16">
                  <c:v>LPPO ST GILLES</c:v>
                </c:pt>
                <c:pt idx="17">
                  <c:v>LP BEAUREGARD</c:v>
                </c:pt>
                <c:pt idx="18">
                  <c:v>LP EMILE DELATAILLE</c:v>
                </c:pt>
                <c:pt idx="19">
                  <c:v>LPP SAINT MARTIN</c:v>
                </c:pt>
                <c:pt idx="20">
                  <c:v>IREO ROUGEMONT</c:v>
                </c:pt>
                <c:pt idx="21">
                  <c:v>CFAI ANTENNE</c:v>
                </c:pt>
                <c:pt idx="22">
                  <c:v>CFA CARTIF</c:v>
                </c:pt>
                <c:pt idx="23">
                  <c:v>CFA DE LA PROPRETE</c:v>
                </c:pt>
                <c:pt idx="24">
                  <c:v>LPPO ESTHETIQUE</c:v>
                </c:pt>
              </c:strCache>
            </c:strRef>
          </c:cat>
          <c:val>
            <c:numRef>
              <c:f>'DONNEES ETAB'!$M$46:$M$70</c:f>
              <c:numCache>
                <c:formatCode>0.00</c:formatCode>
                <c:ptCount val="25"/>
                <c:pt idx="0">
                  <c:v>12.91417717045589</c:v>
                </c:pt>
                <c:pt idx="1">
                  <c:v>12.91417717045589</c:v>
                </c:pt>
                <c:pt idx="2">
                  <c:v>12.91417717045589</c:v>
                </c:pt>
                <c:pt idx="3">
                  <c:v>12.91417717045589</c:v>
                </c:pt>
                <c:pt idx="4">
                  <c:v>12.91417717045589</c:v>
                </c:pt>
                <c:pt idx="5">
                  <c:v>12.91417717045589</c:v>
                </c:pt>
                <c:pt idx="6">
                  <c:v>12.91417717045589</c:v>
                </c:pt>
                <c:pt idx="7">
                  <c:v>12.91417717045589</c:v>
                </c:pt>
                <c:pt idx="8">
                  <c:v>12.91417717045589</c:v>
                </c:pt>
                <c:pt idx="9">
                  <c:v>12.91417717045589</c:v>
                </c:pt>
                <c:pt idx="10">
                  <c:v>12.91417717045589</c:v>
                </c:pt>
                <c:pt idx="11">
                  <c:v>12.91417717045589</c:v>
                </c:pt>
                <c:pt idx="12">
                  <c:v>12.91417717045589</c:v>
                </c:pt>
                <c:pt idx="13">
                  <c:v>12.91417717045589</c:v>
                </c:pt>
                <c:pt idx="14">
                  <c:v>12.91417717045589</c:v>
                </c:pt>
                <c:pt idx="15">
                  <c:v>12.91417717045589</c:v>
                </c:pt>
                <c:pt idx="16">
                  <c:v>12.91417717045589</c:v>
                </c:pt>
                <c:pt idx="17">
                  <c:v>12.91417717045589</c:v>
                </c:pt>
                <c:pt idx="18">
                  <c:v>12.91417717045589</c:v>
                </c:pt>
                <c:pt idx="19">
                  <c:v>12.91417717045589</c:v>
                </c:pt>
                <c:pt idx="20">
                  <c:v>12.91417717045589</c:v>
                </c:pt>
                <c:pt idx="21">
                  <c:v>12.91417717045589</c:v>
                </c:pt>
                <c:pt idx="22">
                  <c:v>12.91417717045589</c:v>
                </c:pt>
                <c:pt idx="23">
                  <c:v>12.91417717045589</c:v>
                </c:pt>
                <c:pt idx="24">
                  <c:v>12.91417717045589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78B-49E2-B192-B60837F52D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1134720"/>
        <c:axId val="218274560"/>
      </c:lineChart>
      <c:catAx>
        <c:axId val="231134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fr-FR"/>
          </a:p>
        </c:txPr>
        <c:crossAx val="218274560"/>
        <c:crosses val="autoZero"/>
        <c:auto val="1"/>
        <c:lblAlgn val="ctr"/>
        <c:lblOffset val="100"/>
        <c:noMultiLvlLbl val="0"/>
      </c:catAx>
      <c:valAx>
        <c:axId val="218274560"/>
        <c:scaling>
          <c:orientation val="minMax"/>
          <c:max val="20"/>
          <c:min val="4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231134720"/>
        <c:crosses val="autoZero"/>
        <c:crossBetween val="between"/>
      </c:valAx>
      <c:spPr>
        <a:noFill/>
      </c:spPr>
    </c:plotArea>
    <c:legend>
      <c:legendPos val="t"/>
      <c:overlay val="0"/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pro.xlsm]HISTO MOYENNES ETAB!Tableau croisé dynamique3</c:name>
    <c:fmtId val="216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Evolution des Moyennes par Etablissement du 37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5"/>
          </a:solidFill>
        </c:spPr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5"/>
          </a:solidFill>
        </c:spPr>
        <c:marker>
          <c:symbol val="none"/>
        </c:marker>
      </c:pivotFmt>
      <c:pivotFmt>
        <c:idx val="2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5"/>
          </a:solidFill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'HISTO MOYENNES ETAB'!$B$3:$B$4</c:f>
              <c:strCache>
                <c:ptCount val="1"/>
                <c:pt idx="0">
                  <c:v> Moy Etab 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'HISTO MOYENNES ETAB'!$A$5:$A$17</c:f>
              <c:strCache>
                <c:ptCount val="12"/>
                <c:pt idx="0">
                  <c:v>CARTIF TOURS</c:v>
                </c:pt>
                <c:pt idx="1">
                  <c:v>CFA DE LA M.F.E.O</c:v>
                </c:pt>
                <c:pt idx="2">
                  <c:v>CFA INHNI</c:v>
                </c:pt>
                <c:pt idx="3">
                  <c:v>CFAI CENTRE AMBOISE</c:v>
                </c:pt>
                <c:pt idx="4">
                  <c:v>LP   SAINT MARTIN</c:v>
                </c:pt>
                <c:pt idx="5">
                  <c:v>LP BEAUREGARD</c:v>
                </c:pt>
                <c:pt idx="6">
                  <c:v>LP CHAPTAL</c:v>
                </c:pt>
                <c:pt idx="7">
                  <c:v>LP EMILE DELATAILLE</c:v>
                </c:pt>
                <c:pt idx="8">
                  <c:v>LP HENRI BECQUEREL</c:v>
                </c:pt>
                <c:pt idx="9">
                  <c:v>LP JOSEPH CUGNOT</c:v>
                </c:pt>
                <c:pt idx="10">
                  <c:v>LPOP ESTHETIQUE DE T</c:v>
                </c:pt>
                <c:pt idx="11">
                  <c:v>LPP FONTIVILLE</c:v>
                </c:pt>
              </c:strCache>
            </c:strRef>
          </c:cat>
          <c:val>
            <c:numRef>
              <c:f>'HISTO MOYENNES ETAB'!$B$5:$B$17</c:f>
              <c:numCache>
                <c:formatCode>0.00</c:formatCode>
                <c:ptCount val="12"/>
                <c:pt idx="0">
                  <c:v>13.196969696969697</c:v>
                </c:pt>
                <c:pt idx="1">
                  <c:v>12.513461538461538</c:v>
                </c:pt>
                <c:pt idx="2">
                  <c:v>13.958333333333334</c:v>
                </c:pt>
                <c:pt idx="3">
                  <c:v>12.229885057471265</c:v>
                </c:pt>
                <c:pt idx="4">
                  <c:v>12.764423076923077</c:v>
                </c:pt>
                <c:pt idx="5">
                  <c:v>12.696078431372548</c:v>
                </c:pt>
                <c:pt idx="6">
                  <c:v>13.145703125000001</c:v>
                </c:pt>
                <c:pt idx="7">
                  <c:v>12.49290780141844</c:v>
                </c:pt>
                <c:pt idx="8">
                  <c:v>13.062396694214874</c:v>
                </c:pt>
                <c:pt idx="9">
                  <c:v>14.268279569892471</c:v>
                </c:pt>
                <c:pt idx="10">
                  <c:v>14.443548387096774</c:v>
                </c:pt>
                <c:pt idx="11">
                  <c:v>13.331521739130435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D4-46C3-8533-BF61F2E445F4}"/>
            </c:ext>
          </c:extLst>
        </c:ser>
        <c:ser>
          <c:idx val="1"/>
          <c:order val="1"/>
          <c:tx>
            <c:strRef>
              <c:f>'HISTO MOYENNES ETAB'!$C$3:$C$4</c:f>
              <c:strCache>
                <c:ptCount val="1"/>
                <c:pt idx="0">
                  <c:v> Moy Etab 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'HISTO MOYENNES ETAB'!$A$5:$A$17</c:f>
              <c:strCache>
                <c:ptCount val="12"/>
                <c:pt idx="0">
                  <c:v>CARTIF TOURS</c:v>
                </c:pt>
                <c:pt idx="1">
                  <c:v>CFA DE LA M.F.E.O</c:v>
                </c:pt>
                <c:pt idx="2">
                  <c:v>CFA INHNI</c:v>
                </c:pt>
                <c:pt idx="3">
                  <c:v>CFAI CENTRE AMBOISE</c:v>
                </c:pt>
                <c:pt idx="4">
                  <c:v>LP   SAINT MARTIN</c:v>
                </c:pt>
                <c:pt idx="5">
                  <c:v>LP BEAUREGARD</c:v>
                </c:pt>
                <c:pt idx="6">
                  <c:v>LP CHAPTAL</c:v>
                </c:pt>
                <c:pt idx="7">
                  <c:v>LP EMILE DELATAILLE</c:v>
                </c:pt>
                <c:pt idx="8">
                  <c:v>LP HENRI BECQUEREL</c:v>
                </c:pt>
                <c:pt idx="9">
                  <c:v>LP JOSEPH CUGNOT</c:v>
                </c:pt>
                <c:pt idx="10">
                  <c:v>LPOP ESTHETIQUE DE T</c:v>
                </c:pt>
                <c:pt idx="11">
                  <c:v>LPP FONTIVILLE</c:v>
                </c:pt>
              </c:strCache>
            </c:strRef>
          </c:cat>
          <c:val>
            <c:numRef>
              <c:f>'HISTO MOYENNES ETAB'!$C$5:$C$17</c:f>
              <c:numCache>
                <c:formatCode>0.00</c:formatCode>
                <c:ptCount val="12"/>
                <c:pt idx="0">
                  <c:v>14.28</c:v>
                </c:pt>
                <c:pt idx="1">
                  <c:v>12.66</c:v>
                </c:pt>
                <c:pt idx="2">
                  <c:v>14.15</c:v>
                </c:pt>
                <c:pt idx="3">
                  <c:v>12.73</c:v>
                </c:pt>
                <c:pt idx="4">
                  <c:v>12.46</c:v>
                </c:pt>
                <c:pt idx="5">
                  <c:v>11.61</c:v>
                </c:pt>
                <c:pt idx="6">
                  <c:v>13.28</c:v>
                </c:pt>
                <c:pt idx="7">
                  <c:v>11.77</c:v>
                </c:pt>
                <c:pt idx="8">
                  <c:v>13.88</c:v>
                </c:pt>
                <c:pt idx="9">
                  <c:v>14.62</c:v>
                </c:pt>
                <c:pt idx="10">
                  <c:v>13.42</c:v>
                </c:pt>
                <c:pt idx="11">
                  <c:v>12.79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D4-46C3-8533-BF61F2E445F4}"/>
            </c:ext>
          </c:extLst>
        </c:ser>
        <c:ser>
          <c:idx val="2"/>
          <c:order val="2"/>
          <c:tx>
            <c:strRef>
              <c:f>'HISTO MOYENNES ETAB'!$D$3:$D$4</c:f>
              <c:strCache>
                <c:ptCount val="1"/>
                <c:pt idx="0">
                  <c:v> Moy Etab 2016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'HISTO MOYENNES ETAB'!$A$5:$A$17</c:f>
              <c:strCache>
                <c:ptCount val="12"/>
                <c:pt idx="0">
                  <c:v>CARTIF TOURS</c:v>
                </c:pt>
                <c:pt idx="1">
                  <c:v>CFA DE LA M.F.E.O</c:v>
                </c:pt>
                <c:pt idx="2">
                  <c:v>CFA INHNI</c:v>
                </c:pt>
                <c:pt idx="3">
                  <c:v>CFAI CENTRE AMBOISE</c:v>
                </c:pt>
                <c:pt idx="4">
                  <c:v>LP   SAINT MARTIN</c:v>
                </c:pt>
                <c:pt idx="5">
                  <c:v>LP BEAUREGARD</c:v>
                </c:pt>
                <c:pt idx="6">
                  <c:v>LP CHAPTAL</c:v>
                </c:pt>
                <c:pt idx="7">
                  <c:v>LP EMILE DELATAILLE</c:v>
                </c:pt>
                <c:pt idx="8">
                  <c:v>LP HENRI BECQUEREL</c:v>
                </c:pt>
                <c:pt idx="9">
                  <c:v>LP JOSEPH CUGNOT</c:v>
                </c:pt>
                <c:pt idx="10">
                  <c:v>LPOP ESTHETIQUE DE T</c:v>
                </c:pt>
                <c:pt idx="11">
                  <c:v>LPP FONTIVILLE</c:v>
                </c:pt>
              </c:strCache>
            </c:strRef>
          </c:cat>
          <c:val>
            <c:numRef>
              <c:f>'HISTO MOYENNES ETAB'!$D$5:$D$17</c:f>
              <c:numCache>
                <c:formatCode>0.00</c:formatCode>
                <c:ptCount val="12"/>
                <c:pt idx="0">
                  <c:v>13.384615384615385</c:v>
                </c:pt>
                <c:pt idx="1">
                  <c:v>12.622222222222222</c:v>
                </c:pt>
                <c:pt idx="2">
                  <c:v>11.428571428571429</c:v>
                </c:pt>
                <c:pt idx="3">
                  <c:v>13.106666666666667</c:v>
                </c:pt>
                <c:pt idx="4">
                  <c:v>13.134939759036142</c:v>
                </c:pt>
                <c:pt idx="5">
                  <c:v>12.978723404255319</c:v>
                </c:pt>
                <c:pt idx="6">
                  <c:v>13.099579831932772</c:v>
                </c:pt>
                <c:pt idx="7">
                  <c:v>12.414893617021276</c:v>
                </c:pt>
                <c:pt idx="8">
                  <c:v>14.133333333333331</c:v>
                </c:pt>
                <c:pt idx="9">
                  <c:v>13.583076923076922</c:v>
                </c:pt>
                <c:pt idx="10">
                  <c:v>13.938461538461539</c:v>
                </c:pt>
                <c:pt idx="11">
                  <c:v>12.758928571428571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D4-46C3-8533-BF61F2E445F4}"/>
            </c:ext>
          </c:extLst>
        </c:ser>
        <c:ser>
          <c:idx val="3"/>
          <c:order val="3"/>
          <c:tx>
            <c:strRef>
              <c:f>'HISTO MOYENNES ETAB'!$E$3:$E$4</c:f>
              <c:strCache>
                <c:ptCount val="1"/>
                <c:pt idx="0">
                  <c:v> Moy Etab 2017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'HISTO MOYENNES ETAB'!$A$5:$A$17</c:f>
              <c:strCache>
                <c:ptCount val="12"/>
                <c:pt idx="0">
                  <c:v>CARTIF TOURS</c:v>
                </c:pt>
                <c:pt idx="1">
                  <c:v>CFA DE LA M.F.E.O</c:v>
                </c:pt>
                <c:pt idx="2">
                  <c:v>CFA INHNI</c:v>
                </c:pt>
                <c:pt idx="3">
                  <c:v>CFAI CENTRE AMBOISE</c:v>
                </c:pt>
                <c:pt idx="4">
                  <c:v>LP   SAINT MARTIN</c:v>
                </c:pt>
                <c:pt idx="5">
                  <c:v>LP BEAUREGARD</c:v>
                </c:pt>
                <c:pt idx="6">
                  <c:v>LP CHAPTAL</c:v>
                </c:pt>
                <c:pt idx="7">
                  <c:v>LP EMILE DELATAILLE</c:v>
                </c:pt>
                <c:pt idx="8">
                  <c:v>LP HENRI BECQUEREL</c:v>
                </c:pt>
                <c:pt idx="9">
                  <c:v>LP JOSEPH CUGNOT</c:v>
                </c:pt>
                <c:pt idx="10">
                  <c:v>LPOP ESTHETIQUE DE T</c:v>
                </c:pt>
                <c:pt idx="11">
                  <c:v>LPP FONTIVILLE</c:v>
                </c:pt>
              </c:strCache>
            </c:strRef>
          </c:cat>
          <c:val>
            <c:numRef>
              <c:f>'HISTO MOYENNES ETAB'!$E$5:$E$17</c:f>
              <c:numCache>
                <c:formatCode>0.00</c:formatCode>
                <c:ptCount val="12"/>
                <c:pt idx="0">
                  <c:v>13.857142857142858</c:v>
                </c:pt>
                <c:pt idx="1">
                  <c:v>12.926470588235293</c:v>
                </c:pt>
                <c:pt idx="2">
                  <c:v>9</c:v>
                </c:pt>
                <c:pt idx="3">
                  <c:v>12.068627450980392</c:v>
                </c:pt>
                <c:pt idx="4">
                  <c:v>13.607317073170728</c:v>
                </c:pt>
                <c:pt idx="5">
                  <c:v>11.37037037037037</c:v>
                </c:pt>
                <c:pt idx="6">
                  <c:v>13.239999999999998</c:v>
                </c:pt>
                <c:pt idx="7">
                  <c:v>13.588709677419354</c:v>
                </c:pt>
                <c:pt idx="8">
                  <c:v>14.301195219123505</c:v>
                </c:pt>
                <c:pt idx="9">
                  <c:v>14.316176470588234</c:v>
                </c:pt>
                <c:pt idx="10">
                  <c:v>12.926470588235293</c:v>
                </c:pt>
                <c:pt idx="11">
                  <c:v>12.6625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1D4-46C3-8533-BF61F2E445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4839296"/>
        <c:axId val="217613440"/>
      </c:barChart>
      <c:catAx>
        <c:axId val="214839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7613440"/>
        <c:crosses val="autoZero"/>
        <c:auto val="1"/>
        <c:lblAlgn val="ctr"/>
        <c:lblOffset val="100"/>
        <c:noMultiLvlLbl val="0"/>
      </c:catAx>
      <c:valAx>
        <c:axId val="217613440"/>
        <c:scaling>
          <c:orientation val="minMax"/>
          <c:max val="15"/>
          <c:min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48392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pro.xlsm]HISTO MOYENNES ETAB!Tableau croisé dynamique3</c:name>
    <c:fmtId val="213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Evolution des Moyennes par Etablissement du 37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5"/>
          </a:solidFill>
        </c:spPr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5"/>
          </a:solidFill>
        </c:spPr>
        <c:marker>
          <c:symbol val="none"/>
        </c:marker>
      </c:pivotFmt>
      <c:pivotFmt>
        <c:idx val="2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5"/>
          </a:solidFill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'HISTO MOYENNES ETAB'!$B$3:$B$4</c:f>
              <c:strCache>
                <c:ptCount val="1"/>
                <c:pt idx="0">
                  <c:v> Moy Etab 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'HISTO MOYENNES ETAB'!$A$5:$A$16</c:f>
              <c:strCache>
                <c:ptCount val="11"/>
                <c:pt idx="0">
                  <c:v>CFA CM JOUE</c:v>
                </c:pt>
                <c:pt idx="1">
                  <c:v>CFA DES DOUETS</c:v>
                </c:pt>
                <c:pt idx="2">
                  <c:v>LP A. BAYET</c:v>
                </c:pt>
                <c:pt idx="3">
                  <c:v>LP D'ARSONVAL</c:v>
                </c:pt>
                <c:pt idx="4">
                  <c:v>LP F. CLOUET</c:v>
                </c:pt>
                <c:pt idx="5">
                  <c:v>LP G. EIFFEL</c:v>
                </c:pt>
                <c:pt idx="6">
                  <c:v>LP MARTIN NADAUD</c:v>
                </c:pt>
                <c:pt idx="7">
                  <c:v>LP VICTOR LALOUX</c:v>
                </c:pt>
                <c:pt idx="8">
                  <c:v>LPO F. RAELAIS</c:v>
                </c:pt>
                <c:pt idx="9">
                  <c:v>LPOP SAINT GATIEN</c:v>
                </c:pt>
                <c:pt idx="10">
                  <c:v>LPP ST VINC. DE PAUL</c:v>
                </c:pt>
              </c:strCache>
            </c:strRef>
          </c:cat>
          <c:val>
            <c:numRef>
              <c:f>'HISTO MOYENNES ETAB'!$B$5:$B$16</c:f>
              <c:numCache>
                <c:formatCode>0.00</c:formatCode>
                <c:ptCount val="11"/>
                <c:pt idx="0">
                  <c:v>12.366666666666667</c:v>
                </c:pt>
                <c:pt idx="1">
                  <c:v>13.022222222222222</c:v>
                </c:pt>
                <c:pt idx="2">
                  <c:v>12.695402298850574</c:v>
                </c:pt>
                <c:pt idx="3">
                  <c:v>13.261660079051387</c:v>
                </c:pt>
                <c:pt idx="4">
                  <c:v>12.438385826771656</c:v>
                </c:pt>
                <c:pt idx="5">
                  <c:v>13.761486486486488</c:v>
                </c:pt>
                <c:pt idx="6">
                  <c:v>13.161267605633801</c:v>
                </c:pt>
                <c:pt idx="7">
                  <c:v>12.4</c:v>
                </c:pt>
                <c:pt idx="8">
                  <c:v>11.513513513513514</c:v>
                </c:pt>
                <c:pt idx="9">
                  <c:v>12.877659574468085</c:v>
                </c:pt>
                <c:pt idx="10">
                  <c:v>12.963000000000001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D4-46C3-8533-BF61F2E445F4}"/>
            </c:ext>
          </c:extLst>
        </c:ser>
        <c:ser>
          <c:idx val="1"/>
          <c:order val="1"/>
          <c:tx>
            <c:strRef>
              <c:f>'HISTO MOYENNES ETAB'!$C$3:$C$4</c:f>
              <c:strCache>
                <c:ptCount val="1"/>
                <c:pt idx="0">
                  <c:v> Moy Etab 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'HISTO MOYENNES ETAB'!$A$5:$A$16</c:f>
              <c:strCache>
                <c:ptCount val="11"/>
                <c:pt idx="0">
                  <c:v>CFA CM JOUE</c:v>
                </c:pt>
                <c:pt idx="1">
                  <c:v>CFA DES DOUETS</c:v>
                </c:pt>
                <c:pt idx="2">
                  <c:v>LP A. BAYET</c:v>
                </c:pt>
                <c:pt idx="3">
                  <c:v>LP D'ARSONVAL</c:v>
                </c:pt>
                <c:pt idx="4">
                  <c:v>LP F. CLOUET</c:v>
                </c:pt>
                <c:pt idx="5">
                  <c:v>LP G. EIFFEL</c:v>
                </c:pt>
                <c:pt idx="6">
                  <c:v>LP MARTIN NADAUD</c:v>
                </c:pt>
                <c:pt idx="7">
                  <c:v>LP VICTOR LALOUX</c:v>
                </c:pt>
                <c:pt idx="8">
                  <c:v>LPO F. RAELAIS</c:v>
                </c:pt>
                <c:pt idx="9">
                  <c:v>LPOP SAINT GATIEN</c:v>
                </c:pt>
                <c:pt idx="10">
                  <c:v>LPP ST VINC. DE PAUL</c:v>
                </c:pt>
              </c:strCache>
            </c:strRef>
          </c:cat>
          <c:val>
            <c:numRef>
              <c:f>'HISTO MOYENNES ETAB'!$C$5:$C$16</c:f>
              <c:numCache>
                <c:formatCode>0.00</c:formatCode>
                <c:ptCount val="11"/>
                <c:pt idx="0">
                  <c:v>12.62</c:v>
                </c:pt>
                <c:pt idx="1">
                  <c:v>13.41</c:v>
                </c:pt>
                <c:pt idx="2">
                  <c:v>13.44</c:v>
                </c:pt>
                <c:pt idx="3">
                  <c:v>12.57</c:v>
                </c:pt>
                <c:pt idx="4">
                  <c:v>12.63</c:v>
                </c:pt>
                <c:pt idx="5">
                  <c:v>13.08</c:v>
                </c:pt>
                <c:pt idx="6">
                  <c:v>13.4</c:v>
                </c:pt>
                <c:pt idx="7">
                  <c:v>12.31</c:v>
                </c:pt>
                <c:pt idx="8">
                  <c:v>12.71</c:v>
                </c:pt>
                <c:pt idx="9">
                  <c:v>13.03</c:v>
                </c:pt>
                <c:pt idx="10">
                  <c:v>12.82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D4-46C3-8533-BF61F2E445F4}"/>
            </c:ext>
          </c:extLst>
        </c:ser>
        <c:ser>
          <c:idx val="2"/>
          <c:order val="2"/>
          <c:tx>
            <c:strRef>
              <c:f>'HISTO MOYENNES ETAB'!$D$3:$D$4</c:f>
              <c:strCache>
                <c:ptCount val="1"/>
                <c:pt idx="0">
                  <c:v> Moy Etab 2016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'HISTO MOYENNES ETAB'!$A$5:$A$16</c:f>
              <c:strCache>
                <c:ptCount val="11"/>
                <c:pt idx="0">
                  <c:v>CFA CM JOUE</c:v>
                </c:pt>
                <c:pt idx="1">
                  <c:v>CFA DES DOUETS</c:v>
                </c:pt>
                <c:pt idx="2">
                  <c:v>LP A. BAYET</c:v>
                </c:pt>
                <c:pt idx="3">
                  <c:v>LP D'ARSONVAL</c:v>
                </c:pt>
                <c:pt idx="4">
                  <c:v>LP F. CLOUET</c:v>
                </c:pt>
                <c:pt idx="5">
                  <c:v>LP G. EIFFEL</c:v>
                </c:pt>
                <c:pt idx="6">
                  <c:v>LP MARTIN NADAUD</c:v>
                </c:pt>
                <c:pt idx="7">
                  <c:v>LP VICTOR LALOUX</c:v>
                </c:pt>
                <c:pt idx="8">
                  <c:v>LPO F. RAELAIS</c:v>
                </c:pt>
                <c:pt idx="9">
                  <c:v>LPOP SAINT GATIEN</c:v>
                </c:pt>
                <c:pt idx="10">
                  <c:v>LPP ST VINC. DE PAUL</c:v>
                </c:pt>
              </c:strCache>
            </c:strRef>
          </c:cat>
          <c:val>
            <c:numRef>
              <c:f>'HISTO MOYENNES ETAB'!$D$5:$D$16</c:f>
              <c:numCache>
                <c:formatCode>0.00</c:formatCode>
                <c:ptCount val="11"/>
                <c:pt idx="0">
                  <c:v>15.141176470588237</c:v>
                </c:pt>
                <c:pt idx="1">
                  <c:v>13.37037037037037</c:v>
                </c:pt>
                <c:pt idx="2">
                  <c:v>13.377513227513232</c:v>
                </c:pt>
                <c:pt idx="3">
                  <c:v>12.707589285714283</c:v>
                </c:pt>
                <c:pt idx="4">
                  <c:v>12.902389705882349</c:v>
                </c:pt>
                <c:pt idx="5">
                  <c:v>12.872784810126586</c:v>
                </c:pt>
                <c:pt idx="6">
                  <c:v>12.645112781954886</c:v>
                </c:pt>
                <c:pt idx="7">
                  <c:v>12.962593516209477</c:v>
                </c:pt>
                <c:pt idx="8">
                  <c:v>11.263235294117647</c:v>
                </c:pt>
                <c:pt idx="9">
                  <c:v>12.645977011494251</c:v>
                </c:pt>
                <c:pt idx="10">
                  <c:v>13.15296803652968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D4-46C3-8533-BF61F2E445F4}"/>
            </c:ext>
          </c:extLst>
        </c:ser>
        <c:ser>
          <c:idx val="3"/>
          <c:order val="3"/>
          <c:tx>
            <c:strRef>
              <c:f>'HISTO MOYENNES ETAB'!$E$3:$E$4</c:f>
              <c:strCache>
                <c:ptCount val="1"/>
                <c:pt idx="0">
                  <c:v> Moy Etab 2017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'HISTO MOYENNES ETAB'!$A$5:$A$16</c:f>
              <c:strCache>
                <c:ptCount val="11"/>
                <c:pt idx="0">
                  <c:v>CFA CM JOUE</c:v>
                </c:pt>
                <c:pt idx="1">
                  <c:v>CFA DES DOUETS</c:v>
                </c:pt>
                <c:pt idx="2">
                  <c:v>LP A. BAYET</c:v>
                </c:pt>
                <c:pt idx="3">
                  <c:v>LP D'ARSONVAL</c:v>
                </c:pt>
                <c:pt idx="4">
                  <c:v>LP F. CLOUET</c:v>
                </c:pt>
                <c:pt idx="5">
                  <c:v>LP G. EIFFEL</c:v>
                </c:pt>
                <c:pt idx="6">
                  <c:v>LP MARTIN NADAUD</c:v>
                </c:pt>
                <c:pt idx="7">
                  <c:v>LP VICTOR LALOUX</c:v>
                </c:pt>
                <c:pt idx="8">
                  <c:v>LPO F. RAELAIS</c:v>
                </c:pt>
                <c:pt idx="9">
                  <c:v>LPOP SAINT GATIEN</c:v>
                </c:pt>
                <c:pt idx="10">
                  <c:v>LPP ST VINC. DE PAUL</c:v>
                </c:pt>
              </c:strCache>
            </c:strRef>
          </c:cat>
          <c:val>
            <c:numRef>
              <c:f>'HISTO MOYENNES ETAB'!$E$5:$E$16</c:f>
              <c:numCache>
                <c:formatCode>0.00</c:formatCode>
                <c:ptCount val="11"/>
                <c:pt idx="0">
                  <c:v>13.665765765765766</c:v>
                </c:pt>
                <c:pt idx="1">
                  <c:v>11.833333333333334</c:v>
                </c:pt>
                <c:pt idx="2">
                  <c:v>13.388513513513514</c:v>
                </c:pt>
                <c:pt idx="3">
                  <c:v>12.713215859030836</c:v>
                </c:pt>
                <c:pt idx="4">
                  <c:v>12.678178368121447</c:v>
                </c:pt>
                <c:pt idx="5">
                  <c:v>13.081553398058251</c:v>
                </c:pt>
                <c:pt idx="6">
                  <c:v>12.201016949152548</c:v>
                </c:pt>
                <c:pt idx="7">
                  <c:v>13.759746835443037</c:v>
                </c:pt>
                <c:pt idx="8">
                  <c:v>12.305063291139241</c:v>
                </c:pt>
                <c:pt idx="9">
                  <c:v>12.785714285714286</c:v>
                </c:pt>
                <c:pt idx="10">
                  <c:v>13.226436781609193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1D4-46C3-8533-BF61F2E445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0511104"/>
        <c:axId val="208801728"/>
      </c:barChart>
      <c:catAx>
        <c:axId val="350511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8801728"/>
        <c:crosses val="autoZero"/>
        <c:auto val="1"/>
        <c:lblAlgn val="ctr"/>
        <c:lblOffset val="100"/>
        <c:noMultiLvlLbl val="0"/>
      </c:catAx>
      <c:valAx>
        <c:axId val="208801728"/>
        <c:scaling>
          <c:orientation val="minMax"/>
          <c:max val="15"/>
          <c:min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505111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022413970006752"/>
          <c:y val="2.7287270909318349E-2"/>
          <c:w val="0.63486451331036364"/>
          <c:h val="0.88723659542557176"/>
        </c:manualLayout>
      </c:layout>
      <c:barChart>
        <c:barDir val="bar"/>
        <c:grouping val="stacked"/>
        <c:varyColors val="0"/>
        <c:ser>
          <c:idx val="0"/>
          <c:order val="0"/>
          <c:tx>
            <c:v>Effectifs Filles</c:v>
          </c:tx>
          <c:spPr>
            <a:solidFill>
              <a:srgbClr val="FFCC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'DONNEES APSA'!$AF$4:$AF$34</c:f>
              <c:strCache>
                <c:ptCount val="31"/>
                <c:pt idx="0">
                  <c:v>VELO TOUT TERRAIN</c:v>
                </c:pt>
                <c:pt idx="1">
                  <c:v>AEROBIC</c:v>
                </c:pt>
                <c:pt idx="2">
                  <c:v>COURSE DE HAIES</c:v>
                </c:pt>
                <c:pt idx="3">
                  <c:v>SAUVETAGE</c:v>
                </c:pt>
                <c:pt idx="4">
                  <c:v>SAUT DE CHEVAL</c:v>
                </c:pt>
                <c:pt idx="5">
                  <c:v>ARTS DU CIRQUE</c:v>
                </c:pt>
                <c:pt idx="6">
                  <c:v>JUDO</c:v>
                </c:pt>
                <c:pt idx="7">
                  <c:v>SAVATE BOXE FRANCAISE</c:v>
                </c:pt>
                <c:pt idx="8">
                  <c:v>RUGBY</c:v>
                </c:pt>
                <c:pt idx="9">
                  <c:v>FOOTBALL</c:v>
                </c:pt>
                <c:pt idx="10">
                  <c:v>DISQUE</c:v>
                </c:pt>
                <c:pt idx="11">
                  <c:v>FUTSAL</c:v>
                </c:pt>
                <c:pt idx="12">
                  <c:v>NATATION DE VITESSE</c:v>
                </c:pt>
                <c:pt idx="13">
                  <c:v>GYMNASTIQUE (SOL ET AGRES)</c:v>
                </c:pt>
                <c:pt idx="14">
                  <c:v>ULTIMATE</c:v>
                </c:pt>
                <c:pt idx="15">
                  <c:v>DANSE</c:v>
                </c:pt>
                <c:pt idx="16">
                  <c:v>LANCER DU JAVELOT</c:v>
                </c:pt>
                <c:pt idx="17">
                  <c:v>TENNIS DE TABLE</c:v>
                </c:pt>
                <c:pt idx="18">
                  <c:v>RELAIS VITESSE</c:v>
                </c:pt>
                <c:pt idx="19">
                  <c:v>VOLLEY-BALL</c:v>
                </c:pt>
                <c:pt idx="20">
                  <c:v>BASKET-BALL</c:v>
                </c:pt>
                <c:pt idx="21">
                  <c:v>COURSE EN DUREE</c:v>
                </c:pt>
                <c:pt idx="22">
                  <c:v>HANDBALL</c:v>
                </c:pt>
                <c:pt idx="23">
                  <c:v>SAUT EN PENTABOND</c:v>
                </c:pt>
                <c:pt idx="24">
                  <c:v>STEP</c:v>
                </c:pt>
                <c:pt idx="25">
                  <c:v>COURSE D'ORIENTATION</c:v>
                </c:pt>
                <c:pt idx="26">
                  <c:v>ESCALADE</c:v>
                </c:pt>
                <c:pt idx="27">
                  <c:v>ACROSPORT</c:v>
                </c:pt>
                <c:pt idx="28">
                  <c:v>COURSE DE DEMI-FOND</c:v>
                </c:pt>
                <c:pt idx="29">
                  <c:v>BADMINTON</c:v>
                </c:pt>
                <c:pt idx="30">
                  <c:v>MUSCULATION</c:v>
                </c:pt>
              </c:strCache>
            </c:strRef>
          </c:cat>
          <c:val>
            <c:numRef>
              <c:f>'DONNEES APSA'!$AJ$4:$AJ$34</c:f>
              <c:numCache>
                <c:formatCode>0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6</c:v>
                </c:pt>
                <c:pt idx="3">
                  <c:v>7</c:v>
                </c:pt>
                <c:pt idx="4">
                  <c:v>2</c:v>
                </c:pt>
                <c:pt idx="5">
                  <c:v>44</c:v>
                </c:pt>
                <c:pt idx="6">
                  <c:v>17</c:v>
                </c:pt>
                <c:pt idx="7">
                  <c:v>23</c:v>
                </c:pt>
                <c:pt idx="8">
                  <c:v>26</c:v>
                </c:pt>
                <c:pt idx="9">
                  <c:v>9</c:v>
                </c:pt>
                <c:pt idx="10">
                  <c:v>60</c:v>
                </c:pt>
                <c:pt idx="11">
                  <c:v>16</c:v>
                </c:pt>
                <c:pt idx="12" formatCode="General">
                  <c:v>84</c:v>
                </c:pt>
                <c:pt idx="13">
                  <c:v>129</c:v>
                </c:pt>
                <c:pt idx="14">
                  <c:v>110</c:v>
                </c:pt>
                <c:pt idx="15">
                  <c:v>256</c:v>
                </c:pt>
                <c:pt idx="16">
                  <c:v>112</c:v>
                </c:pt>
                <c:pt idx="17">
                  <c:v>142</c:v>
                </c:pt>
                <c:pt idx="18">
                  <c:v>135</c:v>
                </c:pt>
                <c:pt idx="19">
                  <c:v>109</c:v>
                </c:pt>
                <c:pt idx="20">
                  <c:v>339</c:v>
                </c:pt>
                <c:pt idx="21">
                  <c:v>225</c:v>
                </c:pt>
                <c:pt idx="22">
                  <c:v>347</c:v>
                </c:pt>
                <c:pt idx="23">
                  <c:v>319</c:v>
                </c:pt>
                <c:pt idx="24">
                  <c:v>756</c:v>
                </c:pt>
                <c:pt idx="25">
                  <c:v>384</c:v>
                </c:pt>
                <c:pt idx="26">
                  <c:v>425</c:v>
                </c:pt>
                <c:pt idx="27">
                  <c:v>724</c:v>
                </c:pt>
                <c:pt idx="28">
                  <c:v>497</c:v>
                </c:pt>
                <c:pt idx="29">
                  <c:v>1074</c:v>
                </c:pt>
                <c:pt idx="30">
                  <c:v>898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11-471E-BEB5-9DC27E02E407}"/>
            </c:ext>
          </c:extLst>
        </c:ser>
        <c:ser>
          <c:idx val="1"/>
          <c:order val="1"/>
          <c:tx>
            <c:v>Effectifs Garçons</c:v>
          </c:tx>
          <c:spPr>
            <a:solidFill>
              <a:srgbClr val="00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'DONNEES APSA'!$AF$4:$AF$34</c:f>
              <c:strCache>
                <c:ptCount val="31"/>
                <c:pt idx="0">
                  <c:v>VELO TOUT TERRAIN</c:v>
                </c:pt>
                <c:pt idx="1">
                  <c:v>AEROBIC</c:v>
                </c:pt>
                <c:pt idx="2">
                  <c:v>COURSE DE HAIES</c:v>
                </c:pt>
                <c:pt idx="3">
                  <c:v>SAUVETAGE</c:v>
                </c:pt>
                <c:pt idx="4">
                  <c:v>SAUT DE CHEVAL</c:v>
                </c:pt>
                <c:pt idx="5">
                  <c:v>ARTS DU CIRQUE</c:v>
                </c:pt>
                <c:pt idx="6">
                  <c:v>JUDO</c:v>
                </c:pt>
                <c:pt idx="7">
                  <c:v>SAVATE BOXE FRANCAISE</c:v>
                </c:pt>
                <c:pt idx="8">
                  <c:v>RUGBY</c:v>
                </c:pt>
                <c:pt idx="9">
                  <c:v>FOOTBALL</c:v>
                </c:pt>
                <c:pt idx="10">
                  <c:v>DISQUE</c:v>
                </c:pt>
                <c:pt idx="11">
                  <c:v>FUTSAL</c:v>
                </c:pt>
                <c:pt idx="12">
                  <c:v>NATATION DE VITESSE</c:v>
                </c:pt>
                <c:pt idx="13">
                  <c:v>GYMNASTIQUE (SOL ET AGRES)</c:v>
                </c:pt>
                <c:pt idx="14">
                  <c:v>ULTIMATE</c:v>
                </c:pt>
                <c:pt idx="15">
                  <c:v>DANSE</c:v>
                </c:pt>
                <c:pt idx="16">
                  <c:v>LANCER DU JAVELOT</c:v>
                </c:pt>
                <c:pt idx="17">
                  <c:v>TENNIS DE TABLE</c:v>
                </c:pt>
                <c:pt idx="18">
                  <c:v>RELAIS VITESSE</c:v>
                </c:pt>
                <c:pt idx="19">
                  <c:v>VOLLEY-BALL</c:v>
                </c:pt>
                <c:pt idx="20">
                  <c:v>BASKET-BALL</c:v>
                </c:pt>
                <c:pt idx="21">
                  <c:v>COURSE EN DUREE</c:v>
                </c:pt>
                <c:pt idx="22">
                  <c:v>HANDBALL</c:v>
                </c:pt>
                <c:pt idx="23">
                  <c:v>SAUT EN PENTABOND</c:v>
                </c:pt>
                <c:pt idx="24">
                  <c:v>STEP</c:v>
                </c:pt>
                <c:pt idx="25">
                  <c:v>COURSE D'ORIENTATION</c:v>
                </c:pt>
                <c:pt idx="26">
                  <c:v>ESCALADE</c:v>
                </c:pt>
                <c:pt idx="27">
                  <c:v>ACROSPORT</c:v>
                </c:pt>
                <c:pt idx="28">
                  <c:v>COURSE DE DEMI-FOND</c:v>
                </c:pt>
                <c:pt idx="29">
                  <c:v>BADMINTON</c:v>
                </c:pt>
                <c:pt idx="30">
                  <c:v>MUSCULATION</c:v>
                </c:pt>
              </c:strCache>
            </c:strRef>
          </c:cat>
          <c:val>
            <c:numRef>
              <c:f>'DONNEES APSA'!$AH$4:$AH$34</c:f>
              <c:numCache>
                <c:formatCode>0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13</c:v>
                </c:pt>
                <c:pt idx="3">
                  <c:v>33</c:v>
                </c:pt>
                <c:pt idx="4">
                  <c:v>43</c:v>
                </c:pt>
                <c:pt idx="5">
                  <c:v>16</c:v>
                </c:pt>
                <c:pt idx="6">
                  <c:v>44</c:v>
                </c:pt>
                <c:pt idx="7">
                  <c:v>48</c:v>
                </c:pt>
                <c:pt idx="8">
                  <c:v>62</c:v>
                </c:pt>
                <c:pt idx="9">
                  <c:v>115</c:v>
                </c:pt>
                <c:pt idx="10">
                  <c:v>82</c:v>
                </c:pt>
                <c:pt idx="11">
                  <c:v>131</c:v>
                </c:pt>
                <c:pt idx="12" formatCode="General">
                  <c:v>83</c:v>
                </c:pt>
                <c:pt idx="13">
                  <c:v>53</c:v>
                </c:pt>
                <c:pt idx="14">
                  <c:v>143</c:v>
                </c:pt>
                <c:pt idx="15">
                  <c:v>28</c:v>
                </c:pt>
                <c:pt idx="16">
                  <c:v>225</c:v>
                </c:pt>
                <c:pt idx="17">
                  <c:v>243</c:v>
                </c:pt>
                <c:pt idx="18">
                  <c:v>251</c:v>
                </c:pt>
                <c:pt idx="19">
                  <c:v>392</c:v>
                </c:pt>
                <c:pt idx="20">
                  <c:v>295</c:v>
                </c:pt>
                <c:pt idx="21">
                  <c:v>431</c:v>
                </c:pt>
                <c:pt idx="22">
                  <c:v>494</c:v>
                </c:pt>
                <c:pt idx="23">
                  <c:v>561</c:v>
                </c:pt>
                <c:pt idx="24">
                  <c:v>146</c:v>
                </c:pt>
                <c:pt idx="25">
                  <c:v>556</c:v>
                </c:pt>
                <c:pt idx="26">
                  <c:v>592</c:v>
                </c:pt>
                <c:pt idx="27">
                  <c:v>472</c:v>
                </c:pt>
                <c:pt idx="28">
                  <c:v>1268</c:v>
                </c:pt>
                <c:pt idx="29">
                  <c:v>1244</c:v>
                </c:pt>
                <c:pt idx="30">
                  <c:v>2004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11-471E-BEB5-9DC27E02E4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91147520"/>
        <c:axId val="192435840"/>
      </c:barChart>
      <c:catAx>
        <c:axId val="191147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9243584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92435840"/>
        <c:scaling>
          <c:orientation val="minMax"/>
          <c:max val="3000"/>
          <c:min val="0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91147520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3509049504733106"/>
          <c:y val="0.45419643113538594"/>
          <c:w val="0.19996762105631277"/>
          <c:h val="0.13114537925647696"/>
        </c:manualLayout>
      </c:layout>
      <c:overlay val="0"/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9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  <c:userShapes r:id="rId2"/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Moyennes Etab 41</c:v>
          </c:tx>
          <c:invertIfNegative val="0"/>
          <c:dLbls>
            <c:dLbl>
              <c:idx val="0"/>
              <c:layout>
                <c:manualLayout>
                  <c:x val="-2.6910060749991993E-3"/>
                  <c:y val="0.372289711749702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BA0-4852-93A8-13C78FC907E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A1-43FB-9D86-CD97DF875E49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A0-4852-93A8-13C78FC907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errBars>
            <c:errBarType val="both"/>
            <c:errValType val="cust"/>
            <c:noEndCap val="0"/>
            <c:plus>
              <c:numRef>
                <c:f>'DONNEES ETAB'!$J$71:$J$80</c:f>
                <c:numCache>
                  <c:formatCode>General</c:formatCode>
                  <c:ptCount val="10"/>
                  <c:pt idx="0">
                    <c:v>5.6204398445984154</c:v>
                  </c:pt>
                  <c:pt idx="1">
                    <c:v>0</c:v>
                  </c:pt>
                  <c:pt idx="2">
                    <c:v>2.9204691492811752</c:v>
                  </c:pt>
                  <c:pt idx="3">
                    <c:v>3.6573490785681719</c:v>
                  </c:pt>
                  <c:pt idx="4">
                    <c:v>2.117634293262177</c:v>
                  </c:pt>
                  <c:pt idx="5">
                    <c:v>3.5079787646255873</c:v>
                  </c:pt>
                  <c:pt idx="6">
                    <c:v>3.3587672334368062</c:v>
                  </c:pt>
                  <c:pt idx="7">
                    <c:v>3.4939799857167504</c:v>
                  </c:pt>
                  <c:pt idx="8">
                    <c:v>3.4204658513910808</c:v>
                  </c:pt>
                  <c:pt idx="9">
                    <c:v>3.8989503791349942</c:v>
                  </c:pt>
                </c:numCache>
              </c:numRef>
            </c:plus>
            <c:minus>
              <c:numRef>
                <c:f>'DONNEES ETAB'!$J$71:$J$80</c:f>
                <c:numCache>
                  <c:formatCode>General</c:formatCode>
                  <c:ptCount val="10"/>
                  <c:pt idx="0">
                    <c:v>5.6204398445984154</c:v>
                  </c:pt>
                  <c:pt idx="1">
                    <c:v>0</c:v>
                  </c:pt>
                  <c:pt idx="2">
                    <c:v>2.9204691492811752</c:v>
                  </c:pt>
                  <c:pt idx="3">
                    <c:v>3.6573490785681719</c:v>
                  </c:pt>
                  <c:pt idx="4">
                    <c:v>2.117634293262177</c:v>
                  </c:pt>
                  <c:pt idx="5">
                    <c:v>3.5079787646255873</c:v>
                  </c:pt>
                  <c:pt idx="6">
                    <c:v>3.3587672334368062</c:v>
                  </c:pt>
                  <c:pt idx="7">
                    <c:v>3.4939799857167504</c:v>
                  </c:pt>
                  <c:pt idx="8">
                    <c:v>3.4204658513910808</c:v>
                  </c:pt>
                  <c:pt idx="9">
                    <c:v>3.8989503791349942</c:v>
                  </c:pt>
                </c:numCache>
              </c:numRef>
            </c:minus>
          </c:errBars>
          <c:cat>
            <c:strRef>
              <c:f>'DONNEES ETAB'!$G$71:$G$80</c:f>
              <c:strCache>
                <c:ptCount val="10"/>
                <c:pt idx="0">
                  <c:v>LPO AUGUSTIN THIERRY</c:v>
                </c:pt>
                <c:pt idx="1">
                  <c:v>LPO RONSARD</c:v>
                </c:pt>
                <c:pt idx="2">
                  <c:v>LP ANDRE AMPERE</c:v>
                </c:pt>
                <c:pt idx="3">
                  <c:v>LP DENIS PAPIN</c:v>
                </c:pt>
                <c:pt idx="4">
                  <c:v>CFA INTERPRO BLOIS</c:v>
                </c:pt>
                <c:pt idx="5">
                  <c:v>LPOP LA PROVIDENCE</c:v>
                </c:pt>
                <c:pt idx="6">
                  <c:v>LP VAL DE CHER</c:v>
                </c:pt>
                <c:pt idx="7">
                  <c:v>LP SONIA DELAUNAY</c:v>
                </c:pt>
                <c:pt idx="8">
                  <c:v>LPO HOTEL ET TOUR</c:v>
                </c:pt>
                <c:pt idx="9">
                  <c:v>LPPO ST JOSEPH</c:v>
                </c:pt>
              </c:strCache>
            </c:strRef>
          </c:cat>
          <c:val>
            <c:numRef>
              <c:f>'DONNEES ETAB'!$I$71:$I$80</c:f>
              <c:numCache>
                <c:formatCode>0.00</c:formatCode>
                <c:ptCount val="10"/>
                <c:pt idx="0">
                  <c:v>11.802702702702703</c:v>
                </c:pt>
                <c:pt idx="1">
                  <c:v>0</c:v>
                </c:pt>
                <c:pt idx="2">
                  <c:v>13.167352941176464</c:v>
                </c:pt>
                <c:pt idx="3">
                  <c:v>12.403585657370515</c:v>
                </c:pt>
                <c:pt idx="4">
                  <c:v>13.625</c:v>
                </c:pt>
                <c:pt idx="5">
                  <c:v>12.590336134453786</c:v>
                </c:pt>
                <c:pt idx="6">
                  <c:v>13.228070175438596</c:v>
                </c:pt>
                <c:pt idx="7">
                  <c:v>13.422200392927309</c:v>
                </c:pt>
                <c:pt idx="8">
                  <c:v>12.852422907488986</c:v>
                </c:pt>
                <c:pt idx="9">
                  <c:v>12.19047619047619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A0-4852-93A8-13C78FC90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axId val="267777024"/>
        <c:axId val="216759616"/>
      </c:barChart>
      <c:lineChart>
        <c:grouping val="standard"/>
        <c:varyColors val="0"/>
        <c:ser>
          <c:idx val="1"/>
          <c:order val="1"/>
          <c:tx>
            <c:v>Moyenne Dept 41 : 13,07</c:v>
          </c:tx>
          <c:marker>
            <c:symbol val="none"/>
          </c:marker>
          <c:cat>
            <c:strRef>
              <c:f>'DONNEES ETAB'!$G$71:$G$80</c:f>
              <c:strCache>
                <c:ptCount val="10"/>
                <c:pt idx="0">
                  <c:v>LPO AUGUSTIN THIERRY</c:v>
                </c:pt>
                <c:pt idx="1">
                  <c:v>LPO RONSARD</c:v>
                </c:pt>
                <c:pt idx="2">
                  <c:v>LP ANDRE AMPERE</c:v>
                </c:pt>
                <c:pt idx="3">
                  <c:v>LP DENIS PAPIN</c:v>
                </c:pt>
                <c:pt idx="4">
                  <c:v>CFA INTERPRO BLOIS</c:v>
                </c:pt>
                <c:pt idx="5">
                  <c:v>LPOP LA PROVIDENCE</c:v>
                </c:pt>
                <c:pt idx="6">
                  <c:v>LP VAL DE CHER</c:v>
                </c:pt>
                <c:pt idx="7">
                  <c:v>LP SONIA DELAUNAY</c:v>
                </c:pt>
                <c:pt idx="8">
                  <c:v>LPO HOTEL ET TOUR</c:v>
                </c:pt>
                <c:pt idx="9">
                  <c:v>LPPO ST JOSEPH</c:v>
                </c:pt>
              </c:strCache>
            </c:strRef>
          </c:cat>
          <c:val>
            <c:numRef>
              <c:f>'DONNEES ETAB'!$K$71:$K$80</c:f>
              <c:numCache>
                <c:formatCode>0.00</c:formatCode>
                <c:ptCount val="10"/>
                <c:pt idx="0">
                  <c:v>12.876781137878009</c:v>
                </c:pt>
                <c:pt idx="1">
                  <c:v>12.876781137878009</c:v>
                </c:pt>
                <c:pt idx="2">
                  <c:v>12.876781137878009</c:v>
                </c:pt>
                <c:pt idx="3">
                  <c:v>12.876781137878009</c:v>
                </c:pt>
                <c:pt idx="4">
                  <c:v>12.876781137878009</c:v>
                </c:pt>
                <c:pt idx="5">
                  <c:v>12.876781137878009</c:v>
                </c:pt>
                <c:pt idx="6">
                  <c:v>12.876781137878009</c:v>
                </c:pt>
                <c:pt idx="7">
                  <c:v>12.876781137878009</c:v>
                </c:pt>
                <c:pt idx="8">
                  <c:v>12.876781137878009</c:v>
                </c:pt>
                <c:pt idx="9">
                  <c:v>12.876781137878009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BA0-4852-93A8-13C78FC907EF}"/>
            </c:ext>
          </c:extLst>
        </c:ser>
        <c:ser>
          <c:idx val="2"/>
          <c:order val="2"/>
          <c:tx>
            <c:v>Moyenne Acad : 12,91</c:v>
          </c:tx>
          <c:marker>
            <c:symbol val="none"/>
          </c:marker>
          <c:cat>
            <c:strRef>
              <c:f>'DONNEES ETAB'!$G$71:$G$80</c:f>
              <c:strCache>
                <c:ptCount val="10"/>
                <c:pt idx="0">
                  <c:v>LPO AUGUSTIN THIERRY</c:v>
                </c:pt>
                <c:pt idx="1">
                  <c:v>LPO RONSARD</c:v>
                </c:pt>
                <c:pt idx="2">
                  <c:v>LP ANDRE AMPERE</c:v>
                </c:pt>
                <c:pt idx="3">
                  <c:v>LP DENIS PAPIN</c:v>
                </c:pt>
                <c:pt idx="4">
                  <c:v>CFA INTERPRO BLOIS</c:v>
                </c:pt>
                <c:pt idx="5">
                  <c:v>LPOP LA PROVIDENCE</c:v>
                </c:pt>
                <c:pt idx="6">
                  <c:v>LP VAL DE CHER</c:v>
                </c:pt>
                <c:pt idx="7">
                  <c:v>LP SONIA DELAUNAY</c:v>
                </c:pt>
                <c:pt idx="8">
                  <c:v>LPO HOTEL ET TOUR</c:v>
                </c:pt>
                <c:pt idx="9">
                  <c:v>LPPO ST JOSEPH</c:v>
                </c:pt>
              </c:strCache>
            </c:strRef>
          </c:cat>
          <c:val>
            <c:numRef>
              <c:f>'DONNEES ETAB'!$M$71:$M$80</c:f>
              <c:numCache>
                <c:formatCode>0.00</c:formatCode>
                <c:ptCount val="10"/>
                <c:pt idx="0">
                  <c:v>12.91417717045589</c:v>
                </c:pt>
                <c:pt idx="1">
                  <c:v>12.91417717045589</c:v>
                </c:pt>
                <c:pt idx="2">
                  <c:v>12.91417717045589</c:v>
                </c:pt>
                <c:pt idx="3">
                  <c:v>12.91417717045589</c:v>
                </c:pt>
                <c:pt idx="4">
                  <c:v>12.91417717045589</c:v>
                </c:pt>
                <c:pt idx="5">
                  <c:v>12.91417717045589</c:v>
                </c:pt>
                <c:pt idx="6">
                  <c:v>12.91417717045589</c:v>
                </c:pt>
                <c:pt idx="7">
                  <c:v>12.91417717045589</c:v>
                </c:pt>
                <c:pt idx="8">
                  <c:v>12.91417717045589</c:v>
                </c:pt>
                <c:pt idx="9">
                  <c:v>12.91417717045589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BA0-4852-93A8-13C78FC90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7777024"/>
        <c:axId val="216759616"/>
      </c:lineChart>
      <c:catAx>
        <c:axId val="267777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fr-FR"/>
          </a:p>
        </c:txPr>
        <c:crossAx val="216759616"/>
        <c:crosses val="autoZero"/>
        <c:auto val="1"/>
        <c:lblAlgn val="ctr"/>
        <c:lblOffset val="100"/>
        <c:noMultiLvlLbl val="0"/>
      </c:catAx>
      <c:valAx>
        <c:axId val="216759616"/>
        <c:scaling>
          <c:orientation val="minMax"/>
          <c:max val="20"/>
          <c:min val="4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267777024"/>
        <c:crosses val="autoZero"/>
        <c:crossBetween val="between"/>
      </c:valAx>
      <c:spPr>
        <a:noFill/>
      </c:spPr>
    </c:plotArea>
    <c:legend>
      <c:legendPos val="t"/>
      <c:overlay val="0"/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pro.xlsm]HISTO MOYENNES ETAB!Tableau croisé dynamique3</c:name>
    <c:fmtId val="223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Evolution des Moyennes par Etablissement du 41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5"/>
          </a:solidFill>
        </c:spPr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5"/>
          </a:solidFill>
        </c:spPr>
        <c:marker>
          <c:symbol val="none"/>
        </c:marker>
      </c:pivotFmt>
      <c:pivotFmt>
        <c:idx val="2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5"/>
          </a:solidFill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'HISTO MOYENNES ETAB'!$B$3:$B$4</c:f>
              <c:strCache>
                <c:ptCount val="1"/>
                <c:pt idx="0">
                  <c:v> Moy Etab 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'HISTO MOYENNES ETAB'!$A$5:$A$14</c:f>
              <c:strCache>
                <c:ptCount val="9"/>
                <c:pt idx="0">
                  <c:v>CFA-CM 41</c:v>
                </c:pt>
                <c:pt idx="1">
                  <c:v>LP AMPERE</c:v>
                </c:pt>
                <c:pt idx="2">
                  <c:v>LP DENIS PAPIN</c:v>
                </c:pt>
                <c:pt idx="3">
                  <c:v>LP SONIA DELAUNAY</c:v>
                </c:pt>
                <c:pt idx="4">
                  <c:v>LP ST AIGNAN</c:v>
                </c:pt>
                <c:pt idx="5">
                  <c:v>LPO AUGUSTIN THIERRY</c:v>
                </c:pt>
                <c:pt idx="6">
                  <c:v>LPOP LA PROVIDENCE</c:v>
                </c:pt>
                <c:pt idx="7">
                  <c:v>LPP ST JOSEPH 41</c:v>
                </c:pt>
                <c:pt idx="8">
                  <c:v>LYCEE HOTELIER</c:v>
                </c:pt>
              </c:strCache>
            </c:strRef>
          </c:cat>
          <c:val>
            <c:numRef>
              <c:f>'HISTO MOYENNES ETAB'!$B$5:$B$14</c:f>
              <c:numCache>
                <c:formatCode>0.00</c:formatCode>
                <c:ptCount val="9"/>
                <c:pt idx="0">
                  <c:v>12.140625</c:v>
                </c:pt>
                <c:pt idx="1">
                  <c:v>14.053459119496855</c:v>
                </c:pt>
                <c:pt idx="2">
                  <c:v>13.212962962962964</c:v>
                </c:pt>
                <c:pt idx="3">
                  <c:v>13.144918699186992</c:v>
                </c:pt>
                <c:pt idx="4">
                  <c:v>12.306315789473683</c:v>
                </c:pt>
                <c:pt idx="5">
                  <c:v>12.9719298245614</c:v>
                </c:pt>
                <c:pt idx="6">
                  <c:v>12.16220735785955</c:v>
                </c:pt>
                <c:pt idx="7">
                  <c:v>11.866666666666667</c:v>
                </c:pt>
                <c:pt idx="8">
                  <c:v>12.976315789473682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D4-46C3-8533-BF61F2E445F4}"/>
            </c:ext>
          </c:extLst>
        </c:ser>
        <c:ser>
          <c:idx val="1"/>
          <c:order val="1"/>
          <c:tx>
            <c:strRef>
              <c:f>'HISTO MOYENNES ETAB'!$C$3:$C$4</c:f>
              <c:strCache>
                <c:ptCount val="1"/>
                <c:pt idx="0">
                  <c:v> Moy Etab 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'HISTO MOYENNES ETAB'!$A$5:$A$14</c:f>
              <c:strCache>
                <c:ptCount val="9"/>
                <c:pt idx="0">
                  <c:v>CFA-CM 41</c:v>
                </c:pt>
                <c:pt idx="1">
                  <c:v>LP AMPERE</c:v>
                </c:pt>
                <c:pt idx="2">
                  <c:v>LP DENIS PAPIN</c:v>
                </c:pt>
                <c:pt idx="3">
                  <c:v>LP SONIA DELAUNAY</c:v>
                </c:pt>
                <c:pt idx="4">
                  <c:v>LP ST AIGNAN</c:v>
                </c:pt>
                <c:pt idx="5">
                  <c:v>LPO AUGUSTIN THIERRY</c:v>
                </c:pt>
                <c:pt idx="6">
                  <c:v>LPOP LA PROVIDENCE</c:v>
                </c:pt>
                <c:pt idx="7">
                  <c:v>LPP ST JOSEPH 41</c:v>
                </c:pt>
                <c:pt idx="8">
                  <c:v>LYCEE HOTELIER</c:v>
                </c:pt>
              </c:strCache>
            </c:strRef>
          </c:cat>
          <c:val>
            <c:numRef>
              <c:f>'HISTO MOYENNES ETAB'!$C$5:$C$14</c:f>
              <c:numCache>
                <c:formatCode>0.00</c:formatCode>
                <c:ptCount val="9"/>
                <c:pt idx="0">
                  <c:v>11.53</c:v>
                </c:pt>
                <c:pt idx="1">
                  <c:v>12.52</c:v>
                </c:pt>
                <c:pt idx="2">
                  <c:v>12.23</c:v>
                </c:pt>
                <c:pt idx="3">
                  <c:v>13</c:v>
                </c:pt>
                <c:pt idx="4">
                  <c:v>13.24</c:v>
                </c:pt>
                <c:pt idx="5">
                  <c:v>13.44</c:v>
                </c:pt>
                <c:pt idx="6">
                  <c:v>13.13</c:v>
                </c:pt>
                <c:pt idx="7">
                  <c:v>13.63</c:v>
                </c:pt>
                <c:pt idx="8">
                  <c:v>12.98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D4-46C3-8533-BF61F2E445F4}"/>
            </c:ext>
          </c:extLst>
        </c:ser>
        <c:ser>
          <c:idx val="2"/>
          <c:order val="2"/>
          <c:tx>
            <c:strRef>
              <c:f>'HISTO MOYENNES ETAB'!$D$3:$D$4</c:f>
              <c:strCache>
                <c:ptCount val="1"/>
                <c:pt idx="0">
                  <c:v> Moy Etab 2016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'HISTO MOYENNES ETAB'!$A$5:$A$14</c:f>
              <c:strCache>
                <c:ptCount val="9"/>
                <c:pt idx="0">
                  <c:v>CFA-CM 41</c:v>
                </c:pt>
                <c:pt idx="1">
                  <c:v>LP AMPERE</c:v>
                </c:pt>
                <c:pt idx="2">
                  <c:v>LP DENIS PAPIN</c:v>
                </c:pt>
                <c:pt idx="3">
                  <c:v>LP SONIA DELAUNAY</c:v>
                </c:pt>
                <c:pt idx="4">
                  <c:v>LP ST AIGNAN</c:v>
                </c:pt>
                <c:pt idx="5">
                  <c:v>LPO AUGUSTIN THIERRY</c:v>
                </c:pt>
                <c:pt idx="6">
                  <c:v>LPOP LA PROVIDENCE</c:v>
                </c:pt>
                <c:pt idx="7">
                  <c:v>LPP ST JOSEPH 41</c:v>
                </c:pt>
                <c:pt idx="8">
                  <c:v>LYCEE HOTELIER</c:v>
                </c:pt>
              </c:strCache>
            </c:strRef>
          </c:cat>
          <c:val>
            <c:numRef>
              <c:f>'HISTO MOYENNES ETAB'!$D$5:$D$14</c:f>
              <c:numCache>
                <c:formatCode>0.00</c:formatCode>
                <c:ptCount val="9"/>
                <c:pt idx="0">
                  <c:v>11.44</c:v>
                </c:pt>
                <c:pt idx="1">
                  <c:v>13.634642857142854</c:v>
                </c:pt>
                <c:pt idx="2">
                  <c:v>12.358035714285718</c:v>
                </c:pt>
                <c:pt idx="3">
                  <c:v>13.398790322580631</c:v>
                </c:pt>
                <c:pt idx="4">
                  <c:v>12.75</c:v>
                </c:pt>
                <c:pt idx="5">
                  <c:v>13.824404761904759</c:v>
                </c:pt>
                <c:pt idx="6">
                  <c:v>13.382397003745318</c:v>
                </c:pt>
                <c:pt idx="7">
                  <c:v>12.464285714285714</c:v>
                </c:pt>
                <c:pt idx="8">
                  <c:v>13.570666666666666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D4-46C3-8533-BF61F2E445F4}"/>
            </c:ext>
          </c:extLst>
        </c:ser>
        <c:ser>
          <c:idx val="3"/>
          <c:order val="3"/>
          <c:tx>
            <c:strRef>
              <c:f>'HISTO MOYENNES ETAB'!$E$3:$E$4</c:f>
              <c:strCache>
                <c:ptCount val="1"/>
                <c:pt idx="0">
                  <c:v> Moy Etab 2017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'HISTO MOYENNES ETAB'!$A$5:$A$14</c:f>
              <c:strCache>
                <c:ptCount val="9"/>
                <c:pt idx="0">
                  <c:v>CFA-CM 41</c:v>
                </c:pt>
                <c:pt idx="1">
                  <c:v>LP AMPERE</c:v>
                </c:pt>
                <c:pt idx="2">
                  <c:v>LP DENIS PAPIN</c:v>
                </c:pt>
                <c:pt idx="3">
                  <c:v>LP SONIA DELAUNAY</c:v>
                </c:pt>
                <c:pt idx="4">
                  <c:v>LP ST AIGNAN</c:v>
                </c:pt>
                <c:pt idx="5">
                  <c:v>LPO AUGUSTIN THIERRY</c:v>
                </c:pt>
                <c:pt idx="6">
                  <c:v>LPOP LA PROVIDENCE</c:v>
                </c:pt>
                <c:pt idx="7">
                  <c:v>LPP ST JOSEPH 41</c:v>
                </c:pt>
                <c:pt idx="8">
                  <c:v>LYCEE HOTELIER</c:v>
                </c:pt>
              </c:strCache>
            </c:strRef>
          </c:cat>
          <c:val>
            <c:numRef>
              <c:f>'HISTO MOYENNES ETAB'!$E$5:$E$14</c:f>
              <c:numCache>
                <c:formatCode>0.00</c:formatCode>
                <c:ptCount val="9"/>
                <c:pt idx="0">
                  <c:v>13.625</c:v>
                </c:pt>
                <c:pt idx="1">
                  <c:v>13.167352941176464</c:v>
                </c:pt>
                <c:pt idx="2">
                  <c:v>12.403585657370515</c:v>
                </c:pt>
                <c:pt idx="3">
                  <c:v>13.422200392927309</c:v>
                </c:pt>
                <c:pt idx="4">
                  <c:v>13.228070175438596</c:v>
                </c:pt>
                <c:pt idx="5">
                  <c:v>11.802702702702703</c:v>
                </c:pt>
                <c:pt idx="6">
                  <c:v>12.590336134453786</c:v>
                </c:pt>
                <c:pt idx="7">
                  <c:v>12.19047619047619</c:v>
                </c:pt>
                <c:pt idx="8">
                  <c:v>12.852422907488986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1D4-46C3-8533-BF61F2E445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5630208"/>
        <c:axId val="201517312"/>
      </c:barChart>
      <c:catAx>
        <c:axId val="305630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1517312"/>
        <c:crosses val="autoZero"/>
        <c:auto val="1"/>
        <c:lblAlgn val="ctr"/>
        <c:lblOffset val="100"/>
        <c:noMultiLvlLbl val="0"/>
      </c:catAx>
      <c:valAx>
        <c:axId val="201517312"/>
        <c:scaling>
          <c:orientation val="minMax"/>
          <c:max val="15"/>
          <c:min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056302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Moyennes Etab 45</c:v>
          </c:tx>
          <c:invertIfNegative val="0"/>
          <c:dLbls>
            <c:dLbl>
              <c:idx val="0"/>
              <c:layout>
                <c:manualLayout>
                  <c:x val="0"/>
                  <c:y val="0.326856723513401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B46-4A4E-B5EF-F0563B5CDC7C}"/>
                </c:ext>
              </c:extLst>
            </c:dLbl>
            <c:dLbl>
              <c:idx val="11"/>
              <c:layout>
                <c:manualLayout>
                  <c:x val="0"/>
                  <c:y val="0.329855409050221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B46-4A4E-B5EF-F0563B5CDC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8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'DONNEES ETAB'!$J$81:$J$102</c:f>
                <c:numCache>
                  <c:formatCode>General</c:formatCode>
                  <c:ptCount val="22"/>
                  <c:pt idx="0">
                    <c:v>4.4184815693029913</c:v>
                  </c:pt>
                  <c:pt idx="1">
                    <c:v>4.1622153093249672</c:v>
                  </c:pt>
                  <c:pt idx="2">
                    <c:v>3.5945947074894433</c:v>
                  </c:pt>
                  <c:pt idx="3">
                    <c:v>3.2921705063243039</c:v>
                  </c:pt>
                  <c:pt idx="4">
                    <c:v>3.0085554021948187</c:v>
                  </c:pt>
                  <c:pt idx="5">
                    <c:v>3.2495913204586206</c:v>
                  </c:pt>
                  <c:pt idx="6">
                    <c:v>2.4082820063734696</c:v>
                  </c:pt>
                  <c:pt idx="7">
                    <c:v>3.7145760948311866</c:v>
                  </c:pt>
                  <c:pt idx="8">
                    <c:v>4.244013238720961</c:v>
                  </c:pt>
                  <c:pt idx="9">
                    <c:v>4.055990973615744</c:v>
                  </c:pt>
                  <c:pt idx="10">
                    <c:v>2.3316566680670849</c:v>
                  </c:pt>
                  <c:pt idx="11">
                    <c:v>4.1497843458059949</c:v>
                  </c:pt>
                  <c:pt idx="12">
                    <c:v>4.2065471419422966</c:v>
                  </c:pt>
                  <c:pt idx="13">
                    <c:v>4.5588241470983135</c:v>
                  </c:pt>
                  <c:pt idx="14">
                    <c:v>3.7608855704950206</c:v>
                  </c:pt>
                  <c:pt idx="15">
                    <c:v>4.1434062834809993</c:v>
                  </c:pt>
                  <c:pt idx="16">
                    <c:v>3.3578163373769514</c:v>
                  </c:pt>
                  <c:pt idx="17">
                    <c:v>3.8038427721011057</c:v>
                  </c:pt>
                  <c:pt idx="18">
                    <c:v>3.0111639271482913</c:v>
                  </c:pt>
                  <c:pt idx="19">
                    <c:v>2.2269654240692645</c:v>
                  </c:pt>
                  <c:pt idx="20">
                    <c:v>2.8226991498426224</c:v>
                  </c:pt>
                  <c:pt idx="21">
                    <c:v>3.0663213904948208</c:v>
                  </c:pt>
                </c:numCache>
              </c:numRef>
            </c:plus>
            <c:minus>
              <c:numRef>
                <c:f>'DONNEES ETAB'!$J$81:$J$102</c:f>
                <c:numCache>
                  <c:formatCode>General</c:formatCode>
                  <c:ptCount val="22"/>
                  <c:pt idx="0">
                    <c:v>4.4184815693029913</c:v>
                  </c:pt>
                  <c:pt idx="1">
                    <c:v>4.1622153093249672</c:v>
                  </c:pt>
                  <c:pt idx="2">
                    <c:v>3.5945947074894433</c:v>
                  </c:pt>
                  <c:pt idx="3">
                    <c:v>3.2921705063243039</c:v>
                  </c:pt>
                  <c:pt idx="4">
                    <c:v>3.0085554021948187</c:v>
                  </c:pt>
                  <c:pt idx="5">
                    <c:v>3.2495913204586206</c:v>
                  </c:pt>
                  <c:pt idx="6">
                    <c:v>2.4082820063734696</c:v>
                  </c:pt>
                  <c:pt idx="7">
                    <c:v>3.7145760948311866</c:v>
                  </c:pt>
                  <c:pt idx="8">
                    <c:v>4.244013238720961</c:v>
                  </c:pt>
                  <c:pt idx="9">
                    <c:v>4.055990973615744</c:v>
                  </c:pt>
                  <c:pt idx="10">
                    <c:v>2.3316566680670849</c:v>
                  </c:pt>
                  <c:pt idx="11">
                    <c:v>4.1497843458059949</c:v>
                  </c:pt>
                  <c:pt idx="12">
                    <c:v>4.2065471419422966</c:v>
                  </c:pt>
                  <c:pt idx="13">
                    <c:v>4.5588241470983135</c:v>
                  </c:pt>
                  <c:pt idx="14">
                    <c:v>3.7608855704950206</c:v>
                  </c:pt>
                  <c:pt idx="15">
                    <c:v>4.1434062834809993</c:v>
                  </c:pt>
                  <c:pt idx="16">
                    <c:v>3.3578163373769514</c:v>
                  </c:pt>
                  <c:pt idx="17">
                    <c:v>3.8038427721011057</c:v>
                  </c:pt>
                  <c:pt idx="18">
                    <c:v>3.0111639271482913</c:v>
                  </c:pt>
                  <c:pt idx="19">
                    <c:v>2.2269654240692645</c:v>
                  </c:pt>
                  <c:pt idx="20">
                    <c:v>2.8226991498426224</c:v>
                  </c:pt>
                  <c:pt idx="21">
                    <c:v>3.0663213904948208</c:v>
                  </c:pt>
                </c:numCache>
              </c:numRef>
            </c:minus>
          </c:errBars>
          <c:cat>
            <c:strRef>
              <c:f>'DONNEES ETAB'!$G$81:$G$102</c:f>
              <c:strCache>
                <c:ptCount val="22"/>
                <c:pt idx="0">
                  <c:v>LP JEANNETTE VERDIER</c:v>
                </c:pt>
                <c:pt idx="1">
                  <c:v>LPO JEAN ZAY</c:v>
                </c:pt>
                <c:pt idx="2">
                  <c:v>LPO B FRANKLIN</c:v>
                </c:pt>
                <c:pt idx="3">
                  <c:v>LP GAUDIER BRZESKA</c:v>
                </c:pt>
                <c:pt idx="4">
                  <c:v>LP MAL LECLERC</c:v>
                </c:pt>
                <c:pt idx="5">
                  <c:v>LPPO ST FRANCOIS</c:v>
                </c:pt>
                <c:pt idx="6">
                  <c:v>LPPO SAINT LOUIS</c:v>
                </c:pt>
                <c:pt idx="7">
                  <c:v>LP J DE LA TAILLE</c:v>
                </c:pt>
                <c:pt idx="8">
                  <c:v>LPPO ST PAUL BOURDON</c:v>
                </c:pt>
                <c:pt idx="9">
                  <c:v>LPP L'ABBAYE</c:v>
                </c:pt>
                <c:pt idx="10">
                  <c:v>LPP B DE CASTILLE</c:v>
                </c:pt>
                <c:pt idx="11">
                  <c:v>LP PAUL GAUGUIN</c:v>
                </c:pt>
                <c:pt idx="12">
                  <c:v>CFA AGGLO ORLEANS</c:v>
                </c:pt>
                <c:pt idx="13">
                  <c:v>CFA INTERPRO ORLEANS</c:v>
                </c:pt>
                <c:pt idx="14">
                  <c:v>LP MARGUERITE AUDOUX</c:v>
                </c:pt>
                <c:pt idx="15">
                  <c:v>LP JEAN LURCAT</c:v>
                </c:pt>
                <c:pt idx="16">
                  <c:v>LP FRANCOISE DOLTO</c:v>
                </c:pt>
                <c:pt idx="17">
                  <c:v>LP CHATEAU BLANC</c:v>
                </c:pt>
                <c:pt idx="18">
                  <c:v>LPO MAURICE GENEVOIX</c:v>
                </c:pt>
                <c:pt idx="19">
                  <c:v>AFTEC LPPO ST PAUL</c:v>
                </c:pt>
                <c:pt idx="20">
                  <c:v>LPPO STE CROIX ST EU</c:v>
                </c:pt>
                <c:pt idx="21">
                  <c:v>CFC CFAI CENTRE</c:v>
                </c:pt>
              </c:strCache>
            </c:strRef>
          </c:cat>
          <c:val>
            <c:numRef>
              <c:f>'DONNEES ETAB'!$I$81:$I$102</c:f>
              <c:numCache>
                <c:formatCode>0.00</c:formatCode>
                <c:ptCount val="22"/>
                <c:pt idx="0">
                  <c:v>12.064912280701755</c:v>
                </c:pt>
                <c:pt idx="1">
                  <c:v>12.057142857142857</c:v>
                </c:pt>
                <c:pt idx="2">
                  <c:v>12.866666666666667</c:v>
                </c:pt>
                <c:pt idx="3">
                  <c:v>12.868351063829786</c:v>
                </c:pt>
                <c:pt idx="4">
                  <c:v>12.267594936708855</c:v>
                </c:pt>
                <c:pt idx="5">
                  <c:v>11.987500000000001</c:v>
                </c:pt>
                <c:pt idx="6">
                  <c:v>13.513333333333334</c:v>
                </c:pt>
                <c:pt idx="7">
                  <c:v>13.281362007168459</c:v>
                </c:pt>
                <c:pt idx="8">
                  <c:v>13.274853801169591</c:v>
                </c:pt>
                <c:pt idx="9">
                  <c:v>14.352941176470589</c:v>
                </c:pt>
                <c:pt idx="10">
                  <c:v>12.251748251748252</c:v>
                </c:pt>
                <c:pt idx="11">
                  <c:v>12.724478178368125</c:v>
                </c:pt>
                <c:pt idx="12">
                  <c:v>11.872463768115944</c:v>
                </c:pt>
                <c:pt idx="13">
                  <c:v>12.15625</c:v>
                </c:pt>
                <c:pt idx="14">
                  <c:v>13.116233766233766</c:v>
                </c:pt>
                <c:pt idx="15">
                  <c:v>12.679819277108431</c:v>
                </c:pt>
                <c:pt idx="16">
                  <c:v>12.991666666666667</c:v>
                </c:pt>
                <c:pt idx="17">
                  <c:v>12.876027397260273</c:v>
                </c:pt>
                <c:pt idx="18">
                  <c:v>14.00462962962963</c:v>
                </c:pt>
                <c:pt idx="19">
                  <c:v>16.125</c:v>
                </c:pt>
                <c:pt idx="20">
                  <c:v>13.747237569060786</c:v>
                </c:pt>
                <c:pt idx="21">
                  <c:v>13.336842105263157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46-4A4E-B5EF-F0563B5CDC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axId val="206400000"/>
        <c:axId val="120715456"/>
      </c:barChart>
      <c:lineChart>
        <c:grouping val="standard"/>
        <c:varyColors val="0"/>
        <c:ser>
          <c:idx val="1"/>
          <c:order val="1"/>
          <c:tx>
            <c:v>Moyenne Dept 45 : 12,93</c:v>
          </c:tx>
          <c:marker>
            <c:symbol val="none"/>
          </c:marker>
          <c:cat>
            <c:strRef>
              <c:f>'DONNEES ETAB'!$G$81:$G$102</c:f>
              <c:strCache>
                <c:ptCount val="22"/>
                <c:pt idx="0">
                  <c:v>LP JEANNETTE VERDIER</c:v>
                </c:pt>
                <c:pt idx="1">
                  <c:v>LPO JEAN ZAY</c:v>
                </c:pt>
                <c:pt idx="2">
                  <c:v>LPO B FRANKLIN</c:v>
                </c:pt>
                <c:pt idx="3">
                  <c:v>LP GAUDIER BRZESKA</c:v>
                </c:pt>
                <c:pt idx="4">
                  <c:v>LP MAL LECLERC</c:v>
                </c:pt>
                <c:pt idx="5">
                  <c:v>LPPO ST FRANCOIS</c:v>
                </c:pt>
                <c:pt idx="6">
                  <c:v>LPPO SAINT LOUIS</c:v>
                </c:pt>
                <c:pt idx="7">
                  <c:v>LP J DE LA TAILLE</c:v>
                </c:pt>
                <c:pt idx="8">
                  <c:v>LPPO ST PAUL BOURDON</c:v>
                </c:pt>
                <c:pt idx="9">
                  <c:v>LPP L'ABBAYE</c:v>
                </c:pt>
                <c:pt idx="10">
                  <c:v>LPP B DE CASTILLE</c:v>
                </c:pt>
                <c:pt idx="11">
                  <c:v>LP PAUL GAUGUIN</c:v>
                </c:pt>
                <c:pt idx="12">
                  <c:v>CFA AGGLO ORLEANS</c:v>
                </c:pt>
                <c:pt idx="13">
                  <c:v>CFA INTERPRO ORLEANS</c:v>
                </c:pt>
                <c:pt idx="14">
                  <c:v>LP MARGUERITE AUDOUX</c:v>
                </c:pt>
                <c:pt idx="15">
                  <c:v>LP JEAN LURCAT</c:v>
                </c:pt>
                <c:pt idx="16">
                  <c:v>LP FRANCOISE DOLTO</c:v>
                </c:pt>
                <c:pt idx="17">
                  <c:v>LP CHATEAU BLANC</c:v>
                </c:pt>
                <c:pt idx="18">
                  <c:v>LPO MAURICE GENEVOIX</c:v>
                </c:pt>
                <c:pt idx="19">
                  <c:v>AFTEC LPPO ST PAUL</c:v>
                </c:pt>
                <c:pt idx="20">
                  <c:v>LPPO STE CROIX ST EU</c:v>
                </c:pt>
                <c:pt idx="21">
                  <c:v>CFC CFAI CENTRE</c:v>
                </c:pt>
              </c:strCache>
            </c:strRef>
          </c:cat>
          <c:val>
            <c:numRef>
              <c:f>'DONNEES ETAB'!$K$81:$K$102</c:f>
              <c:numCache>
                <c:formatCode>0.00</c:formatCode>
                <c:ptCount val="22"/>
                <c:pt idx="0">
                  <c:v>12.930767630538812</c:v>
                </c:pt>
                <c:pt idx="1">
                  <c:v>12.930767630538812</c:v>
                </c:pt>
                <c:pt idx="2">
                  <c:v>12.930767630538812</c:v>
                </c:pt>
                <c:pt idx="3">
                  <c:v>12.930767630538812</c:v>
                </c:pt>
                <c:pt idx="4">
                  <c:v>12.930767630538812</c:v>
                </c:pt>
                <c:pt idx="5">
                  <c:v>12.930767630538812</c:v>
                </c:pt>
                <c:pt idx="6">
                  <c:v>12.930767630538812</c:v>
                </c:pt>
                <c:pt idx="7">
                  <c:v>12.930767630538812</c:v>
                </c:pt>
                <c:pt idx="8">
                  <c:v>12.930767630538812</c:v>
                </c:pt>
                <c:pt idx="9">
                  <c:v>12.930767630538812</c:v>
                </c:pt>
                <c:pt idx="10">
                  <c:v>12.930767630538812</c:v>
                </c:pt>
                <c:pt idx="11">
                  <c:v>12.930767630538812</c:v>
                </c:pt>
                <c:pt idx="12">
                  <c:v>12.930767630538812</c:v>
                </c:pt>
                <c:pt idx="13">
                  <c:v>12.930767630538812</c:v>
                </c:pt>
                <c:pt idx="14">
                  <c:v>12.930767630538812</c:v>
                </c:pt>
                <c:pt idx="15">
                  <c:v>12.930767630538812</c:v>
                </c:pt>
                <c:pt idx="16">
                  <c:v>12.930767630538812</c:v>
                </c:pt>
                <c:pt idx="17">
                  <c:v>12.930767630538812</c:v>
                </c:pt>
                <c:pt idx="18">
                  <c:v>12.930767630538812</c:v>
                </c:pt>
                <c:pt idx="19">
                  <c:v>12.930767630538812</c:v>
                </c:pt>
                <c:pt idx="20">
                  <c:v>12.930767630538812</c:v>
                </c:pt>
                <c:pt idx="21">
                  <c:v>12.930767630538812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B46-4A4E-B5EF-F0563B5CDC7C}"/>
            </c:ext>
          </c:extLst>
        </c:ser>
        <c:ser>
          <c:idx val="2"/>
          <c:order val="2"/>
          <c:tx>
            <c:v>Moyenne Acad : 12,91</c:v>
          </c:tx>
          <c:marker>
            <c:symbol val="none"/>
          </c:marker>
          <c:cat>
            <c:strRef>
              <c:f>'DONNEES ETAB'!$G$81:$G$102</c:f>
              <c:strCache>
                <c:ptCount val="22"/>
                <c:pt idx="0">
                  <c:v>LP JEANNETTE VERDIER</c:v>
                </c:pt>
                <c:pt idx="1">
                  <c:v>LPO JEAN ZAY</c:v>
                </c:pt>
                <c:pt idx="2">
                  <c:v>LPO B FRANKLIN</c:v>
                </c:pt>
                <c:pt idx="3">
                  <c:v>LP GAUDIER BRZESKA</c:v>
                </c:pt>
                <c:pt idx="4">
                  <c:v>LP MAL LECLERC</c:v>
                </c:pt>
                <c:pt idx="5">
                  <c:v>LPPO ST FRANCOIS</c:v>
                </c:pt>
                <c:pt idx="6">
                  <c:v>LPPO SAINT LOUIS</c:v>
                </c:pt>
                <c:pt idx="7">
                  <c:v>LP J DE LA TAILLE</c:v>
                </c:pt>
                <c:pt idx="8">
                  <c:v>LPPO ST PAUL BOURDON</c:v>
                </c:pt>
                <c:pt idx="9">
                  <c:v>LPP L'ABBAYE</c:v>
                </c:pt>
                <c:pt idx="10">
                  <c:v>LPP B DE CASTILLE</c:v>
                </c:pt>
                <c:pt idx="11">
                  <c:v>LP PAUL GAUGUIN</c:v>
                </c:pt>
                <c:pt idx="12">
                  <c:v>CFA AGGLO ORLEANS</c:v>
                </c:pt>
                <c:pt idx="13">
                  <c:v>CFA INTERPRO ORLEANS</c:v>
                </c:pt>
                <c:pt idx="14">
                  <c:v>LP MARGUERITE AUDOUX</c:v>
                </c:pt>
                <c:pt idx="15">
                  <c:v>LP JEAN LURCAT</c:v>
                </c:pt>
                <c:pt idx="16">
                  <c:v>LP FRANCOISE DOLTO</c:v>
                </c:pt>
                <c:pt idx="17">
                  <c:v>LP CHATEAU BLANC</c:v>
                </c:pt>
                <c:pt idx="18">
                  <c:v>LPO MAURICE GENEVOIX</c:v>
                </c:pt>
                <c:pt idx="19">
                  <c:v>AFTEC LPPO ST PAUL</c:v>
                </c:pt>
                <c:pt idx="20">
                  <c:v>LPPO STE CROIX ST EU</c:v>
                </c:pt>
                <c:pt idx="21">
                  <c:v>CFC CFAI CENTRE</c:v>
                </c:pt>
              </c:strCache>
            </c:strRef>
          </c:cat>
          <c:val>
            <c:numRef>
              <c:f>'DONNEES ETAB'!$M$81:$M$102</c:f>
              <c:numCache>
                <c:formatCode>0.00</c:formatCode>
                <c:ptCount val="22"/>
                <c:pt idx="0">
                  <c:v>12.91417717045589</c:v>
                </c:pt>
                <c:pt idx="1">
                  <c:v>12.91417717045589</c:v>
                </c:pt>
                <c:pt idx="2">
                  <c:v>12.91417717045589</c:v>
                </c:pt>
                <c:pt idx="3">
                  <c:v>12.91417717045589</c:v>
                </c:pt>
                <c:pt idx="4">
                  <c:v>12.91417717045589</c:v>
                </c:pt>
                <c:pt idx="5">
                  <c:v>12.91417717045589</c:v>
                </c:pt>
                <c:pt idx="6">
                  <c:v>12.91417717045589</c:v>
                </c:pt>
                <c:pt idx="7">
                  <c:v>12.91417717045589</c:v>
                </c:pt>
                <c:pt idx="8">
                  <c:v>12.91417717045589</c:v>
                </c:pt>
                <c:pt idx="9">
                  <c:v>12.91417717045589</c:v>
                </c:pt>
                <c:pt idx="10">
                  <c:v>12.91417717045589</c:v>
                </c:pt>
                <c:pt idx="11">
                  <c:v>12.91417717045589</c:v>
                </c:pt>
                <c:pt idx="12">
                  <c:v>12.91417717045589</c:v>
                </c:pt>
                <c:pt idx="13">
                  <c:v>12.91417717045589</c:v>
                </c:pt>
                <c:pt idx="14">
                  <c:v>12.91417717045589</c:v>
                </c:pt>
                <c:pt idx="15">
                  <c:v>12.91417717045589</c:v>
                </c:pt>
                <c:pt idx="16">
                  <c:v>12.91417717045589</c:v>
                </c:pt>
                <c:pt idx="17">
                  <c:v>12.91417717045589</c:v>
                </c:pt>
                <c:pt idx="18">
                  <c:v>12.91417717045589</c:v>
                </c:pt>
                <c:pt idx="19">
                  <c:v>12.91417717045589</c:v>
                </c:pt>
                <c:pt idx="20">
                  <c:v>12.91417717045589</c:v>
                </c:pt>
                <c:pt idx="21">
                  <c:v>12.91417717045589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B46-4A4E-B5EF-F0563B5CDC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400000"/>
        <c:axId val="120715456"/>
      </c:lineChart>
      <c:catAx>
        <c:axId val="206400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fr-FR"/>
          </a:p>
        </c:txPr>
        <c:crossAx val="120715456"/>
        <c:crosses val="autoZero"/>
        <c:auto val="1"/>
        <c:lblAlgn val="ctr"/>
        <c:lblOffset val="100"/>
        <c:noMultiLvlLbl val="0"/>
      </c:catAx>
      <c:valAx>
        <c:axId val="120715456"/>
        <c:scaling>
          <c:orientation val="minMax"/>
          <c:max val="20"/>
          <c:min val="4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206400000"/>
        <c:crosses val="autoZero"/>
        <c:crossBetween val="between"/>
      </c:valAx>
      <c:spPr>
        <a:noFill/>
      </c:spPr>
    </c:plotArea>
    <c:legend>
      <c:legendPos val="t"/>
      <c:overlay val="0"/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pro.xlsm]HISTO MOYENNES ETAB!Tableau croisé dynamique3</c:name>
    <c:fmtId val="226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Evolution des Moyennes par Etablissement du 45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5"/>
          </a:solidFill>
        </c:spPr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5"/>
          </a:solidFill>
        </c:spPr>
        <c:marker>
          <c:symbol val="none"/>
        </c:marker>
      </c:pivotFmt>
      <c:pivotFmt>
        <c:idx val="2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5"/>
          </a:solidFill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'HISTO MOYENNES ETAB'!$B$3:$B$4</c:f>
              <c:strCache>
                <c:ptCount val="1"/>
                <c:pt idx="0">
                  <c:v> Moy Etab 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'HISTO MOYENNES ETAB'!$A$5:$A$17</c:f>
              <c:strCache>
                <c:ptCount val="12"/>
                <c:pt idx="0">
                  <c:v>AFTEC-ST PAUL</c:v>
                </c:pt>
                <c:pt idx="1">
                  <c:v>CFA AGGLO ORLEANS</c:v>
                </c:pt>
                <c:pt idx="2">
                  <c:v>CFA CMA ORLEANS</c:v>
                </c:pt>
                <c:pt idx="3">
                  <c:v>CFAI CENTRE CHAPELLE</c:v>
                </c:pt>
                <c:pt idx="4">
                  <c:v>LP CHATEAU BLANC</c:v>
                </c:pt>
                <c:pt idx="5">
                  <c:v>LP FRANCOISE DOLTO</c:v>
                </c:pt>
                <c:pt idx="6">
                  <c:v>LP JEAN LURCAT</c:v>
                </c:pt>
                <c:pt idx="7">
                  <c:v>LP MARGUERITE AUDOUX</c:v>
                </c:pt>
                <c:pt idx="8">
                  <c:v>LP PAUL GAUGUIN</c:v>
                </c:pt>
                <c:pt idx="9">
                  <c:v>LP STE CROIX ST EU</c:v>
                </c:pt>
                <c:pt idx="10">
                  <c:v>LPO M. GENEVOIX</c:v>
                </c:pt>
                <c:pt idx="11">
                  <c:v>LPP B. DE CASTILLE</c:v>
                </c:pt>
              </c:strCache>
            </c:strRef>
          </c:cat>
          <c:val>
            <c:numRef>
              <c:f>'HISTO MOYENNES ETAB'!$B$5:$B$17</c:f>
              <c:numCache>
                <c:formatCode>0.00</c:formatCode>
                <c:ptCount val="12"/>
                <c:pt idx="0">
                  <c:v>14.304255319148934</c:v>
                </c:pt>
                <c:pt idx="1">
                  <c:v>11.99090909090909</c:v>
                </c:pt>
                <c:pt idx="2">
                  <c:v>12.3</c:v>
                </c:pt>
                <c:pt idx="3">
                  <c:v>12.583333333333334</c:v>
                </c:pt>
                <c:pt idx="4">
                  <c:v>12.596308724832207</c:v>
                </c:pt>
                <c:pt idx="5">
                  <c:v>12.897163120567376</c:v>
                </c:pt>
                <c:pt idx="6">
                  <c:v>12.737854889589903</c:v>
                </c:pt>
                <c:pt idx="7">
                  <c:v>13.972727272727274</c:v>
                </c:pt>
                <c:pt idx="8">
                  <c:v>13.805786618444845</c:v>
                </c:pt>
                <c:pt idx="9">
                  <c:v>13.999765258215957</c:v>
                </c:pt>
                <c:pt idx="10">
                  <c:v>12.037735849056604</c:v>
                </c:pt>
                <c:pt idx="11">
                  <c:v>13.018867924528301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D4-46C3-8533-BF61F2E445F4}"/>
            </c:ext>
          </c:extLst>
        </c:ser>
        <c:ser>
          <c:idx val="1"/>
          <c:order val="1"/>
          <c:tx>
            <c:strRef>
              <c:f>'HISTO MOYENNES ETAB'!$C$3:$C$4</c:f>
              <c:strCache>
                <c:ptCount val="1"/>
                <c:pt idx="0">
                  <c:v> Moy Etab 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'HISTO MOYENNES ETAB'!$A$5:$A$17</c:f>
              <c:strCache>
                <c:ptCount val="12"/>
                <c:pt idx="0">
                  <c:v>AFTEC-ST PAUL</c:v>
                </c:pt>
                <c:pt idx="1">
                  <c:v>CFA AGGLO ORLEANS</c:v>
                </c:pt>
                <c:pt idx="2">
                  <c:v>CFA CMA ORLEANS</c:v>
                </c:pt>
                <c:pt idx="3">
                  <c:v>CFAI CENTRE CHAPELLE</c:v>
                </c:pt>
                <c:pt idx="4">
                  <c:v>LP CHATEAU BLANC</c:v>
                </c:pt>
                <c:pt idx="5">
                  <c:v>LP FRANCOISE DOLTO</c:v>
                </c:pt>
                <c:pt idx="6">
                  <c:v>LP JEAN LURCAT</c:v>
                </c:pt>
                <c:pt idx="7">
                  <c:v>LP MARGUERITE AUDOUX</c:v>
                </c:pt>
                <c:pt idx="8">
                  <c:v>LP PAUL GAUGUIN</c:v>
                </c:pt>
                <c:pt idx="9">
                  <c:v>LP STE CROIX ST EU</c:v>
                </c:pt>
                <c:pt idx="10">
                  <c:v>LPO M. GENEVOIX</c:v>
                </c:pt>
                <c:pt idx="11">
                  <c:v>LPP B. DE CASTILLE</c:v>
                </c:pt>
              </c:strCache>
            </c:strRef>
          </c:cat>
          <c:val>
            <c:numRef>
              <c:f>'HISTO MOYENNES ETAB'!$C$5:$C$17</c:f>
              <c:numCache>
                <c:formatCode>0.00</c:formatCode>
                <c:ptCount val="12"/>
                <c:pt idx="0">
                  <c:v>13.11</c:v>
                </c:pt>
                <c:pt idx="1">
                  <c:v>12.43</c:v>
                </c:pt>
                <c:pt idx="2">
                  <c:v>13.09</c:v>
                </c:pt>
                <c:pt idx="3">
                  <c:v>12.53</c:v>
                </c:pt>
                <c:pt idx="4">
                  <c:v>12.37</c:v>
                </c:pt>
                <c:pt idx="5">
                  <c:v>13.74</c:v>
                </c:pt>
                <c:pt idx="6">
                  <c:v>13.2</c:v>
                </c:pt>
                <c:pt idx="7">
                  <c:v>12.87</c:v>
                </c:pt>
                <c:pt idx="8">
                  <c:v>12.16</c:v>
                </c:pt>
                <c:pt idx="9">
                  <c:v>13.75</c:v>
                </c:pt>
                <c:pt idx="10">
                  <c:v>13</c:v>
                </c:pt>
                <c:pt idx="11">
                  <c:v>12.22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D4-46C3-8533-BF61F2E445F4}"/>
            </c:ext>
          </c:extLst>
        </c:ser>
        <c:ser>
          <c:idx val="2"/>
          <c:order val="2"/>
          <c:tx>
            <c:strRef>
              <c:f>'HISTO MOYENNES ETAB'!$D$3:$D$4</c:f>
              <c:strCache>
                <c:ptCount val="1"/>
                <c:pt idx="0">
                  <c:v> Moy Etab 2016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'HISTO MOYENNES ETAB'!$A$5:$A$17</c:f>
              <c:strCache>
                <c:ptCount val="12"/>
                <c:pt idx="0">
                  <c:v>AFTEC-ST PAUL</c:v>
                </c:pt>
                <c:pt idx="1">
                  <c:v>CFA AGGLO ORLEANS</c:v>
                </c:pt>
                <c:pt idx="2">
                  <c:v>CFA CMA ORLEANS</c:v>
                </c:pt>
                <c:pt idx="3">
                  <c:v>CFAI CENTRE CHAPELLE</c:v>
                </c:pt>
                <c:pt idx="4">
                  <c:v>LP CHATEAU BLANC</c:v>
                </c:pt>
                <c:pt idx="5">
                  <c:v>LP FRANCOISE DOLTO</c:v>
                </c:pt>
                <c:pt idx="6">
                  <c:v>LP JEAN LURCAT</c:v>
                </c:pt>
                <c:pt idx="7">
                  <c:v>LP MARGUERITE AUDOUX</c:v>
                </c:pt>
                <c:pt idx="8">
                  <c:v>LP PAUL GAUGUIN</c:v>
                </c:pt>
                <c:pt idx="9">
                  <c:v>LP STE CROIX ST EU</c:v>
                </c:pt>
                <c:pt idx="10">
                  <c:v>LPO M. GENEVOIX</c:v>
                </c:pt>
                <c:pt idx="11">
                  <c:v>LPP B. DE CASTILLE</c:v>
                </c:pt>
              </c:strCache>
            </c:strRef>
          </c:cat>
          <c:val>
            <c:numRef>
              <c:f>'HISTO MOYENNES ETAB'!$D$5:$D$17</c:f>
              <c:numCache>
                <c:formatCode>0.00</c:formatCode>
                <c:ptCount val="12"/>
                <c:pt idx="0">
                  <c:v>15.123333333333333</c:v>
                </c:pt>
                <c:pt idx="1">
                  <c:v>12.640229885057472</c:v>
                </c:pt>
                <c:pt idx="2">
                  <c:v>12.55072463768116</c:v>
                </c:pt>
                <c:pt idx="3">
                  <c:v>13.780821917808218</c:v>
                </c:pt>
                <c:pt idx="4">
                  <c:v>12.957999999999997</c:v>
                </c:pt>
                <c:pt idx="5">
                  <c:v>13.815217391304348</c:v>
                </c:pt>
                <c:pt idx="6">
                  <c:v>12.94186746987952</c:v>
                </c:pt>
                <c:pt idx="7">
                  <c:v>13.030398322851154</c:v>
                </c:pt>
                <c:pt idx="8">
                  <c:v>12.785351562499997</c:v>
                </c:pt>
                <c:pt idx="9">
                  <c:v>14.214285714285719</c:v>
                </c:pt>
                <c:pt idx="10">
                  <c:v>14.004098360655737</c:v>
                </c:pt>
                <c:pt idx="11">
                  <c:v>12.219135802469136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D4-46C3-8533-BF61F2E445F4}"/>
            </c:ext>
          </c:extLst>
        </c:ser>
        <c:ser>
          <c:idx val="3"/>
          <c:order val="3"/>
          <c:tx>
            <c:strRef>
              <c:f>'HISTO MOYENNES ETAB'!$E$3:$E$4</c:f>
              <c:strCache>
                <c:ptCount val="1"/>
                <c:pt idx="0">
                  <c:v> Moy Etab 2017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'HISTO MOYENNES ETAB'!$A$5:$A$17</c:f>
              <c:strCache>
                <c:ptCount val="12"/>
                <c:pt idx="0">
                  <c:v>AFTEC-ST PAUL</c:v>
                </c:pt>
                <c:pt idx="1">
                  <c:v>CFA AGGLO ORLEANS</c:v>
                </c:pt>
                <c:pt idx="2">
                  <c:v>CFA CMA ORLEANS</c:v>
                </c:pt>
                <c:pt idx="3">
                  <c:v>CFAI CENTRE CHAPELLE</c:v>
                </c:pt>
                <c:pt idx="4">
                  <c:v>LP CHATEAU BLANC</c:v>
                </c:pt>
                <c:pt idx="5">
                  <c:v>LP FRANCOISE DOLTO</c:v>
                </c:pt>
                <c:pt idx="6">
                  <c:v>LP JEAN LURCAT</c:v>
                </c:pt>
                <c:pt idx="7">
                  <c:v>LP MARGUERITE AUDOUX</c:v>
                </c:pt>
                <c:pt idx="8">
                  <c:v>LP PAUL GAUGUIN</c:v>
                </c:pt>
                <c:pt idx="9">
                  <c:v>LP STE CROIX ST EU</c:v>
                </c:pt>
                <c:pt idx="10">
                  <c:v>LPO M. GENEVOIX</c:v>
                </c:pt>
                <c:pt idx="11">
                  <c:v>LPP B. DE CASTILLE</c:v>
                </c:pt>
              </c:strCache>
            </c:strRef>
          </c:cat>
          <c:val>
            <c:numRef>
              <c:f>'HISTO MOYENNES ETAB'!$E$5:$E$17</c:f>
              <c:numCache>
                <c:formatCode>0.00</c:formatCode>
                <c:ptCount val="12"/>
                <c:pt idx="0">
                  <c:v>16.125</c:v>
                </c:pt>
                <c:pt idx="1">
                  <c:v>11.872463768115944</c:v>
                </c:pt>
                <c:pt idx="2">
                  <c:v>12.15625</c:v>
                </c:pt>
                <c:pt idx="3">
                  <c:v>13.336842105263157</c:v>
                </c:pt>
                <c:pt idx="4">
                  <c:v>12.876027397260273</c:v>
                </c:pt>
                <c:pt idx="5">
                  <c:v>12.991666666666667</c:v>
                </c:pt>
                <c:pt idx="6">
                  <c:v>12.679819277108431</c:v>
                </c:pt>
                <c:pt idx="7">
                  <c:v>13.116233766233766</c:v>
                </c:pt>
                <c:pt idx="8">
                  <c:v>12.724478178368125</c:v>
                </c:pt>
                <c:pt idx="9">
                  <c:v>13.747237569060786</c:v>
                </c:pt>
                <c:pt idx="10">
                  <c:v>14.00462962962963</c:v>
                </c:pt>
                <c:pt idx="11">
                  <c:v>12.251748251748252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1D4-46C3-8533-BF61F2E445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0949504"/>
        <c:axId val="120714880"/>
      </c:barChart>
      <c:catAx>
        <c:axId val="340949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0714880"/>
        <c:crosses val="autoZero"/>
        <c:auto val="1"/>
        <c:lblAlgn val="ctr"/>
        <c:lblOffset val="100"/>
        <c:noMultiLvlLbl val="0"/>
      </c:catAx>
      <c:valAx>
        <c:axId val="120714880"/>
        <c:scaling>
          <c:orientation val="minMax"/>
          <c:max val="15"/>
          <c:min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409495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pro.xlsm]HISTO MOYENNES ETAB!Tableau croisé dynamique3</c:name>
    <c:fmtId val="229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Evolution des Moyennes par Etablissement du 45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5"/>
          </a:solidFill>
        </c:spPr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5"/>
          </a:solidFill>
        </c:spPr>
        <c:marker>
          <c:symbol val="none"/>
        </c:marker>
      </c:pivotFmt>
      <c:pivotFmt>
        <c:idx val="2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5"/>
          </a:solidFill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'HISTO MOYENNES ETAB'!$B$3:$B$4</c:f>
              <c:strCache>
                <c:ptCount val="1"/>
                <c:pt idx="0">
                  <c:v> Moy Etab 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'HISTO MOYENNES ETAB'!$A$5:$A$15</c:f>
              <c:strCache>
                <c:ptCount val="10"/>
                <c:pt idx="0">
                  <c:v>LP GAUDIER BRZESKA</c:v>
                </c:pt>
                <c:pt idx="1">
                  <c:v>LP J. VERDIER</c:v>
                </c:pt>
                <c:pt idx="2">
                  <c:v>LP JEAN DE LA TAILLE</c:v>
                </c:pt>
                <c:pt idx="3">
                  <c:v>LP MARECHAL LECLERC</c:v>
                </c:pt>
                <c:pt idx="4">
                  <c:v>LPO B. FRANKLIN</c:v>
                </c:pt>
                <c:pt idx="5">
                  <c:v>LPO JEAN ZAY</c:v>
                </c:pt>
                <c:pt idx="6">
                  <c:v>LPP ABBAYE</c:v>
                </c:pt>
                <c:pt idx="7">
                  <c:v>LPP SAINT LOUIS</c:v>
                </c:pt>
                <c:pt idx="8">
                  <c:v>LPP SAINT PAUL</c:v>
                </c:pt>
                <c:pt idx="9">
                  <c:v>LPP ST F. DE SALES</c:v>
                </c:pt>
              </c:strCache>
            </c:strRef>
          </c:cat>
          <c:val>
            <c:numRef>
              <c:f>'HISTO MOYENNES ETAB'!$B$5:$B$15</c:f>
              <c:numCache>
                <c:formatCode>0.00</c:formatCode>
                <c:ptCount val="10"/>
                <c:pt idx="0">
                  <c:v>13.65677966101695</c:v>
                </c:pt>
                <c:pt idx="1">
                  <c:v>12.790076335877863</c:v>
                </c:pt>
                <c:pt idx="2">
                  <c:v>12.392682926829268</c:v>
                </c:pt>
                <c:pt idx="3">
                  <c:v>11.665079365079366</c:v>
                </c:pt>
                <c:pt idx="4">
                  <c:v>13.006993006993003</c:v>
                </c:pt>
                <c:pt idx="5">
                  <c:v>12.416666666666668</c:v>
                </c:pt>
                <c:pt idx="6">
                  <c:v>13.380208333333334</c:v>
                </c:pt>
                <c:pt idx="7">
                  <c:v>12.67950819672131</c:v>
                </c:pt>
                <c:pt idx="8">
                  <c:v>13.705031446540882</c:v>
                </c:pt>
                <c:pt idx="9">
                  <c:v>13.455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D4-46C3-8533-BF61F2E445F4}"/>
            </c:ext>
          </c:extLst>
        </c:ser>
        <c:ser>
          <c:idx val="1"/>
          <c:order val="1"/>
          <c:tx>
            <c:strRef>
              <c:f>'HISTO MOYENNES ETAB'!$C$3:$C$4</c:f>
              <c:strCache>
                <c:ptCount val="1"/>
                <c:pt idx="0">
                  <c:v> Moy Etab 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'HISTO MOYENNES ETAB'!$A$5:$A$15</c:f>
              <c:strCache>
                <c:ptCount val="10"/>
                <c:pt idx="0">
                  <c:v>LP GAUDIER BRZESKA</c:v>
                </c:pt>
                <c:pt idx="1">
                  <c:v>LP J. VERDIER</c:v>
                </c:pt>
                <c:pt idx="2">
                  <c:v>LP JEAN DE LA TAILLE</c:v>
                </c:pt>
                <c:pt idx="3">
                  <c:v>LP MARECHAL LECLERC</c:v>
                </c:pt>
                <c:pt idx="4">
                  <c:v>LPO B. FRANKLIN</c:v>
                </c:pt>
                <c:pt idx="5">
                  <c:v>LPO JEAN ZAY</c:v>
                </c:pt>
                <c:pt idx="6">
                  <c:v>LPP ABBAYE</c:v>
                </c:pt>
                <c:pt idx="7">
                  <c:v>LPP SAINT LOUIS</c:v>
                </c:pt>
                <c:pt idx="8">
                  <c:v>LPP SAINT PAUL</c:v>
                </c:pt>
                <c:pt idx="9">
                  <c:v>LPP ST F. DE SALES</c:v>
                </c:pt>
              </c:strCache>
            </c:strRef>
          </c:cat>
          <c:val>
            <c:numRef>
              <c:f>'HISTO MOYENNES ETAB'!$C$5:$C$15</c:f>
              <c:numCache>
                <c:formatCode>0.00</c:formatCode>
                <c:ptCount val="10"/>
                <c:pt idx="0">
                  <c:v>13.73</c:v>
                </c:pt>
                <c:pt idx="1">
                  <c:v>12.73</c:v>
                </c:pt>
                <c:pt idx="2">
                  <c:v>13.03</c:v>
                </c:pt>
                <c:pt idx="3">
                  <c:v>11.71</c:v>
                </c:pt>
                <c:pt idx="4">
                  <c:v>13.44</c:v>
                </c:pt>
                <c:pt idx="5">
                  <c:v>12.7</c:v>
                </c:pt>
                <c:pt idx="6">
                  <c:v>12.87</c:v>
                </c:pt>
                <c:pt idx="7">
                  <c:v>13.87</c:v>
                </c:pt>
                <c:pt idx="8">
                  <c:v>12.8</c:v>
                </c:pt>
                <c:pt idx="9">
                  <c:v>12.63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D4-46C3-8533-BF61F2E445F4}"/>
            </c:ext>
          </c:extLst>
        </c:ser>
        <c:ser>
          <c:idx val="2"/>
          <c:order val="2"/>
          <c:tx>
            <c:strRef>
              <c:f>'HISTO MOYENNES ETAB'!$D$3:$D$4</c:f>
              <c:strCache>
                <c:ptCount val="1"/>
                <c:pt idx="0">
                  <c:v> Moy Etab 2016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'HISTO MOYENNES ETAB'!$A$5:$A$15</c:f>
              <c:strCache>
                <c:ptCount val="10"/>
                <c:pt idx="0">
                  <c:v>LP GAUDIER BRZESKA</c:v>
                </c:pt>
                <c:pt idx="1">
                  <c:v>LP J. VERDIER</c:v>
                </c:pt>
                <c:pt idx="2">
                  <c:v>LP JEAN DE LA TAILLE</c:v>
                </c:pt>
                <c:pt idx="3">
                  <c:v>LP MARECHAL LECLERC</c:v>
                </c:pt>
                <c:pt idx="4">
                  <c:v>LPO B. FRANKLIN</c:v>
                </c:pt>
                <c:pt idx="5">
                  <c:v>LPO JEAN ZAY</c:v>
                </c:pt>
                <c:pt idx="6">
                  <c:v>LPP ABBAYE</c:v>
                </c:pt>
                <c:pt idx="7">
                  <c:v>LPP SAINT LOUIS</c:v>
                </c:pt>
                <c:pt idx="8">
                  <c:v>LPP SAINT PAUL</c:v>
                </c:pt>
                <c:pt idx="9">
                  <c:v>LPP ST F. DE SALES</c:v>
                </c:pt>
              </c:strCache>
            </c:strRef>
          </c:cat>
          <c:val>
            <c:numRef>
              <c:f>'HISTO MOYENNES ETAB'!$D$5:$D$15</c:f>
              <c:numCache>
                <c:formatCode>0.00</c:formatCode>
                <c:ptCount val="10"/>
                <c:pt idx="0">
                  <c:v>13.422976501305483</c:v>
                </c:pt>
                <c:pt idx="1">
                  <c:v>12.667910447761194</c:v>
                </c:pt>
                <c:pt idx="2">
                  <c:v>13.361842105263158</c:v>
                </c:pt>
                <c:pt idx="3">
                  <c:v>12.419023136246784</c:v>
                </c:pt>
                <c:pt idx="4">
                  <c:v>13.054310344827586</c:v>
                </c:pt>
                <c:pt idx="5">
                  <c:v>12.204861111111111</c:v>
                </c:pt>
                <c:pt idx="6">
                  <c:v>13.369318181818182</c:v>
                </c:pt>
                <c:pt idx="7">
                  <c:v>14.137931034482758</c:v>
                </c:pt>
                <c:pt idx="8">
                  <c:v>13.086848635235732</c:v>
                </c:pt>
                <c:pt idx="9">
                  <c:v>11.016666666666666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D4-46C3-8533-BF61F2E445F4}"/>
            </c:ext>
          </c:extLst>
        </c:ser>
        <c:ser>
          <c:idx val="3"/>
          <c:order val="3"/>
          <c:tx>
            <c:strRef>
              <c:f>'HISTO MOYENNES ETAB'!$E$3:$E$4</c:f>
              <c:strCache>
                <c:ptCount val="1"/>
                <c:pt idx="0">
                  <c:v> Moy Etab 2017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'HISTO MOYENNES ETAB'!$A$5:$A$15</c:f>
              <c:strCache>
                <c:ptCount val="10"/>
                <c:pt idx="0">
                  <c:v>LP GAUDIER BRZESKA</c:v>
                </c:pt>
                <c:pt idx="1">
                  <c:v>LP J. VERDIER</c:v>
                </c:pt>
                <c:pt idx="2">
                  <c:v>LP JEAN DE LA TAILLE</c:v>
                </c:pt>
                <c:pt idx="3">
                  <c:v>LP MARECHAL LECLERC</c:v>
                </c:pt>
                <c:pt idx="4">
                  <c:v>LPO B. FRANKLIN</c:v>
                </c:pt>
                <c:pt idx="5">
                  <c:v>LPO JEAN ZAY</c:v>
                </c:pt>
                <c:pt idx="6">
                  <c:v>LPP ABBAYE</c:v>
                </c:pt>
                <c:pt idx="7">
                  <c:v>LPP SAINT LOUIS</c:v>
                </c:pt>
                <c:pt idx="8">
                  <c:v>LPP SAINT PAUL</c:v>
                </c:pt>
                <c:pt idx="9">
                  <c:v>LPP ST F. DE SALES</c:v>
                </c:pt>
              </c:strCache>
            </c:strRef>
          </c:cat>
          <c:val>
            <c:numRef>
              <c:f>'HISTO MOYENNES ETAB'!$E$5:$E$15</c:f>
              <c:numCache>
                <c:formatCode>0.00</c:formatCode>
                <c:ptCount val="10"/>
                <c:pt idx="0">
                  <c:v>12.868351063829786</c:v>
                </c:pt>
                <c:pt idx="1">
                  <c:v>12.064912280701755</c:v>
                </c:pt>
                <c:pt idx="2">
                  <c:v>13.281362007168459</c:v>
                </c:pt>
                <c:pt idx="3">
                  <c:v>12.267594936708855</c:v>
                </c:pt>
                <c:pt idx="4">
                  <c:v>12.866666666666667</c:v>
                </c:pt>
                <c:pt idx="5">
                  <c:v>12.057142857142857</c:v>
                </c:pt>
                <c:pt idx="6">
                  <c:v>14.352941176470589</c:v>
                </c:pt>
                <c:pt idx="7">
                  <c:v>13.513333333333334</c:v>
                </c:pt>
                <c:pt idx="8">
                  <c:v>13.274853801169591</c:v>
                </c:pt>
                <c:pt idx="9">
                  <c:v>11.987500000000001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1D4-46C3-8533-BF61F2E445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1607936"/>
        <c:axId val="172376064"/>
      </c:barChart>
      <c:catAx>
        <c:axId val="34160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2376064"/>
        <c:crosses val="autoZero"/>
        <c:auto val="1"/>
        <c:lblAlgn val="ctr"/>
        <c:lblOffset val="100"/>
        <c:noMultiLvlLbl val="0"/>
      </c:catAx>
      <c:valAx>
        <c:axId val="172376064"/>
        <c:scaling>
          <c:orientation val="minMax"/>
          <c:max val="15"/>
          <c:min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416079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087802955928221"/>
          <c:y val="2.8589993502274202E-2"/>
          <c:w val="0.62684404907401847"/>
          <c:h val="0.9428200129954516"/>
        </c:manualLayout>
      </c:layout>
      <c:barChart>
        <c:barDir val="bar"/>
        <c:grouping val="stacked"/>
        <c:varyColors val="0"/>
        <c:ser>
          <c:idx val="0"/>
          <c:order val="0"/>
          <c:tx>
            <c:v>Effectifs Filles</c:v>
          </c:tx>
          <c:spPr>
            <a:solidFill>
              <a:srgbClr val="FFCC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'DONNEES APSA'!$AF$21:$AF$34</c:f>
              <c:strCache>
                <c:ptCount val="14"/>
                <c:pt idx="0">
                  <c:v>TENNIS DE TABLE</c:v>
                </c:pt>
                <c:pt idx="1">
                  <c:v>RELAIS VITESSE</c:v>
                </c:pt>
                <c:pt idx="2">
                  <c:v>VOLLEY-BALL</c:v>
                </c:pt>
                <c:pt idx="3">
                  <c:v>BASKET-BALL</c:v>
                </c:pt>
                <c:pt idx="4">
                  <c:v>COURSE EN DUREE</c:v>
                </c:pt>
                <c:pt idx="5">
                  <c:v>HANDBALL</c:v>
                </c:pt>
                <c:pt idx="6">
                  <c:v>SAUT EN PENTABOND</c:v>
                </c:pt>
                <c:pt idx="7">
                  <c:v>STEP</c:v>
                </c:pt>
                <c:pt idx="8">
                  <c:v>COURSE D'ORIENTATION</c:v>
                </c:pt>
                <c:pt idx="9">
                  <c:v>ESCALADE</c:v>
                </c:pt>
                <c:pt idx="10">
                  <c:v>ACROSPORT</c:v>
                </c:pt>
                <c:pt idx="11">
                  <c:v>COURSE DE DEMI-FOND</c:v>
                </c:pt>
                <c:pt idx="12">
                  <c:v>BADMINTON</c:v>
                </c:pt>
                <c:pt idx="13">
                  <c:v>MUSCULATION</c:v>
                </c:pt>
              </c:strCache>
            </c:strRef>
          </c:cat>
          <c:val>
            <c:numRef>
              <c:f>'DONNEES APSA'!$AJ$21:$AJ$34</c:f>
              <c:numCache>
                <c:formatCode>0</c:formatCode>
                <c:ptCount val="14"/>
                <c:pt idx="0">
                  <c:v>142</c:v>
                </c:pt>
                <c:pt idx="1">
                  <c:v>135</c:v>
                </c:pt>
                <c:pt idx="2">
                  <c:v>109</c:v>
                </c:pt>
                <c:pt idx="3">
                  <c:v>339</c:v>
                </c:pt>
                <c:pt idx="4">
                  <c:v>225</c:v>
                </c:pt>
                <c:pt idx="5">
                  <c:v>347</c:v>
                </c:pt>
                <c:pt idx="6">
                  <c:v>319</c:v>
                </c:pt>
                <c:pt idx="7">
                  <c:v>756</c:v>
                </c:pt>
                <c:pt idx="8">
                  <c:v>384</c:v>
                </c:pt>
                <c:pt idx="9">
                  <c:v>425</c:v>
                </c:pt>
                <c:pt idx="10">
                  <c:v>724</c:v>
                </c:pt>
                <c:pt idx="11">
                  <c:v>497</c:v>
                </c:pt>
                <c:pt idx="12">
                  <c:v>1074</c:v>
                </c:pt>
                <c:pt idx="13">
                  <c:v>898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E1-46F1-BBC9-52CB924EC763}"/>
            </c:ext>
          </c:extLst>
        </c:ser>
        <c:ser>
          <c:idx val="1"/>
          <c:order val="1"/>
          <c:tx>
            <c:v>Effectifs Garçons</c:v>
          </c:tx>
          <c:spPr>
            <a:solidFill>
              <a:srgbClr val="00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'DONNEES APSA'!$AF$21:$AF$34</c:f>
              <c:strCache>
                <c:ptCount val="14"/>
                <c:pt idx="0">
                  <c:v>TENNIS DE TABLE</c:v>
                </c:pt>
                <c:pt idx="1">
                  <c:v>RELAIS VITESSE</c:v>
                </c:pt>
                <c:pt idx="2">
                  <c:v>VOLLEY-BALL</c:v>
                </c:pt>
                <c:pt idx="3">
                  <c:v>BASKET-BALL</c:v>
                </c:pt>
                <c:pt idx="4">
                  <c:v>COURSE EN DUREE</c:v>
                </c:pt>
                <c:pt idx="5">
                  <c:v>HANDBALL</c:v>
                </c:pt>
                <c:pt idx="6">
                  <c:v>SAUT EN PENTABOND</c:v>
                </c:pt>
                <c:pt idx="7">
                  <c:v>STEP</c:v>
                </c:pt>
                <c:pt idx="8">
                  <c:v>COURSE D'ORIENTATION</c:v>
                </c:pt>
                <c:pt idx="9">
                  <c:v>ESCALADE</c:v>
                </c:pt>
                <c:pt idx="10">
                  <c:v>ACROSPORT</c:v>
                </c:pt>
                <c:pt idx="11">
                  <c:v>COURSE DE DEMI-FOND</c:v>
                </c:pt>
                <c:pt idx="12">
                  <c:v>BADMINTON</c:v>
                </c:pt>
                <c:pt idx="13">
                  <c:v>MUSCULATION</c:v>
                </c:pt>
              </c:strCache>
            </c:strRef>
          </c:cat>
          <c:val>
            <c:numRef>
              <c:f>'DONNEES APSA'!$AH$21:$AH$34</c:f>
              <c:numCache>
                <c:formatCode>0</c:formatCode>
                <c:ptCount val="14"/>
                <c:pt idx="0">
                  <c:v>243</c:v>
                </c:pt>
                <c:pt idx="1">
                  <c:v>251</c:v>
                </c:pt>
                <c:pt idx="2">
                  <c:v>392</c:v>
                </c:pt>
                <c:pt idx="3">
                  <c:v>295</c:v>
                </c:pt>
                <c:pt idx="4">
                  <c:v>431</c:v>
                </c:pt>
                <c:pt idx="5">
                  <c:v>494</c:v>
                </c:pt>
                <c:pt idx="6">
                  <c:v>561</c:v>
                </c:pt>
                <c:pt idx="7">
                  <c:v>146</c:v>
                </c:pt>
                <c:pt idx="8">
                  <c:v>556</c:v>
                </c:pt>
                <c:pt idx="9">
                  <c:v>592</c:v>
                </c:pt>
                <c:pt idx="10">
                  <c:v>472</c:v>
                </c:pt>
                <c:pt idx="11">
                  <c:v>1268</c:v>
                </c:pt>
                <c:pt idx="12">
                  <c:v>1244</c:v>
                </c:pt>
                <c:pt idx="13">
                  <c:v>2004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E1-46F1-BBC9-52CB924EC76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195136000"/>
        <c:axId val="196354048"/>
      </c:barChart>
      <c:catAx>
        <c:axId val="1951360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9635404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96354048"/>
        <c:scaling>
          <c:orientation val="minMax"/>
          <c:min val="0"/>
        </c:scaling>
        <c:delete val="1"/>
        <c:axPos val="b"/>
        <c:numFmt formatCode="0" sourceLinked="1"/>
        <c:majorTickMark val="none"/>
        <c:minorTickMark val="none"/>
        <c:tickLblPos val="none"/>
        <c:crossAx val="195136000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2252693930092649"/>
          <c:y val="0.48639508998468467"/>
          <c:w val="0.18051795531260428"/>
          <c:h val="0.14211670395864293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0.00627</cdr:x>
      <cdr:y>0.01208</cdr:y>
    </cdr:from>
    <cdr:to>
      <cdr:x>0.00627</cdr:x>
      <cdr:y>0.01208</cdr:y>
    </cdr:to>
    <cdr:sp macro="" textlink="">
      <cdr:nvSpPr>
        <cdr:cNvPr id="35843" name="wbgrtzqmh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18288" rIns="0" bIns="0" anchor="t" upright="1"/>
        <a:lstStyle xmlns:a="http://schemas.openxmlformats.org/drawingml/2006/main"/>
        <a:p xmlns:a="http://schemas.openxmlformats.org/drawingml/2006/main">
          <a:pPr algn="l" rtl="1">
            <a:defRPr sz="1000"/>
          </a:pPr>
          <a:fld id="{AAC02261-22DF-4E60-AE0C-C77C853C93DB}" type="TxLink">
            <a:rPr lang="fr-FR" sz="1000" b="0" i="0" u="none" strike="noStrike">
              <a:solidFill>
                <a:srgbClr val="000000"/>
              </a:solidFill>
              <a:latin typeface="Arial"/>
              <a:cs typeface="Arial"/>
            </a:rPr>
            <a:pPr algn="l" rtl="1">
              <a:defRPr sz="1000"/>
            </a:pPr>
            <a:t>0</a:t>
          </a:fld>
          <a:endParaRPr lang="fr-FR" sz="1000" b="0" i="0" strike="noStrike">
            <a:solidFill>
              <a:srgbClr val="000000"/>
            </a:solidFill>
            <a:latin typeface="Arial"/>
            <a:cs typeface="Arial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DC7FA-297F-43D1-B97F-9028EDFAD9A5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33BE4-082E-411E-B2F1-B34AEA4C0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1507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2898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304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245" indent="-177245">
              <a:buFontTx/>
              <a:buChar char="-"/>
            </a:pPr>
            <a:endParaRPr lang="fr-FR" baseline="0" dirty="0">
              <a:sym typeface="Wingdings"/>
            </a:endParaRPr>
          </a:p>
          <a:p>
            <a:pPr marL="177245" indent="-177245">
              <a:buFontTx/>
              <a:buChar char="-"/>
            </a:pPr>
            <a:endParaRPr lang="fr-FR" baseline="0" dirty="0">
              <a:sym typeface="Wingdings"/>
            </a:endParaRPr>
          </a:p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84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413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6190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0235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3032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98163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81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26011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82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37679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83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7148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917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85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5829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86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84647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87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90857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88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30223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89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84788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90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3158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0777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72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5804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4520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427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5389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43A0A-E4FD-1448-B90B-C3AD6657AE29}" type="slidenum">
              <a:rPr lang="fr-FR" smtClean="0"/>
              <a:pPr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3115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9738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418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0303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1125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8327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7722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9542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8876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7139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7634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7944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8783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45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84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517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7225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6022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37058-E49C-4A27-8A54-01FF93331822}" type="datetimeFigureOut">
              <a:rPr lang="fr-FR" smtClean="0"/>
              <a:t>13/06/2017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67114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5.xml"/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7.xml"/><Relationship Id="rId2" Type="http://schemas.openxmlformats.org/officeDocument/2006/relationships/chart" Target="../charts/chart5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9.xml"/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1.xml"/><Relationship Id="rId2" Type="http://schemas.openxmlformats.org/officeDocument/2006/relationships/chart" Target="../charts/chart6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3.xml"/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4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5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7.xml"/><Relationship Id="rId2" Type="http://schemas.openxmlformats.org/officeDocument/2006/relationships/chart" Target="../charts/chart66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9.xml"/><Relationship Id="rId2" Type="http://schemas.openxmlformats.org/officeDocument/2006/relationships/chart" Target="../charts/chart68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39859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Commission Académique d’Harmonisation des notes EPS -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0" y="329775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-52586" y="536450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Académie d’Orléans-Tours</a:t>
            </a:r>
          </a:p>
        </p:txBody>
      </p:sp>
    </p:spTree>
    <p:extLst>
      <p:ext uri="{BB962C8B-B14F-4D97-AF65-F5344CB8AC3E}">
        <p14:creationId xmlns:p14="http://schemas.microsoft.com/office/powerpoint/2010/main" val="130931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Effectifs par APSA -</a:t>
            </a:r>
          </a:p>
        </p:txBody>
      </p:sp>
      <p:graphicFrame>
        <p:nvGraphicFramePr>
          <p:cNvPr id="7" name="Chart 1">
            <a:extLst>
              <a:ext uri="{FF2B5EF4-FFF2-40B4-BE49-F238E27FC236}">
                <a16:creationId xmlns:a16="http://schemas.microsoft.com/office/drawing/2014/main" id="{00000000-0008-0000-0D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0607281"/>
              </p:ext>
            </p:extLst>
          </p:nvPr>
        </p:nvGraphicFramePr>
        <p:xfrm>
          <a:off x="0" y="1665968"/>
          <a:ext cx="9144000" cy="5215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310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Effectifs par APSA  les plus représentées -</a:t>
            </a:r>
          </a:p>
        </p:txBody>
      </p:sp>
      <p:graphicFrame>
        <p:nvGraphicFramePr>
          <p:cNvPr id="7" name="Chart 2">
            <a:extLst>
              <a:ext uri="{FF2B5EF4-FFF2-40B4-BE49-F238E27FC236}">
                <a16:creationId xmlns:a16="http://schemas.microsoft.com/office/drawing/2014/main" id="{00000000-0008-0000-0D00-00000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1701108"/>
              </p:ext>
            </p:extLst>
          </p:nvPr>
        </p:nvGraphicFramePr>
        <p:xfrm>
          <a:off x="-1" y="1700808"/>
          <a:ext cx="9143999" cy="5153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063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Répartition des choix d’APSA par CP -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561001"/>
              </p:ext>
            </p:extLst>
          </p:nvPr>
        </p:nvGraphicFramePr>
        <p:xfrm>
          <a:off x="0" y="1724819"/>
          <a:ext cx="9144000" cy="5131351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39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CP1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9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16,7%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24,7%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21,3%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année précédente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16,4%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24,5%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0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CP2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9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année précédente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13,8%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13,2%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39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CP3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39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15,9%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année précédente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15,3%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39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CP4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39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30,4%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31,9%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31,3%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année précédente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29,9%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30,4%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39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CP5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39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25,8%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25,6%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25,7%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année précédente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25,1%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26,2%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25,8%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519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Effectifs par CP -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000000-0008-0000-0D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4716447"/>
              </p:ext>
            </p:extLst>
          </p:nvPr>
        </p:nvGraphicFramePr>
        <p:xfrm>
          <a:off x="0" y="1628800"/>
          <a:ext cx="9143999" cy="52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2632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Moyennes par CP -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00000000-0008-0000-0D00-000010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1018439"/>
              </p:ext>
            </p:extLst>
          </p:nvPr>
        </p:nvGraphicFramePr>
        <p:xfrm>
          <a:off x="1390" y="1628801"/>
          <a:ext cx="9142610" cy="52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5161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Effectifs FILLES par CP -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D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9146344"/>
              </p:ext>
            </p:extLst>
          </p:nvPr>
        </p:nvGraphicFramePr>
        <p:xfrm>
          <a:off x="0" y="1700809"/>
          <a:ext cx="9143999" cy="515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2737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Moyennes FILLES par CP -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D00-00001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4777964"/>
              </p:ext>
            </p:extLst>
          </p:nvPr>
        </p:nvGraphicFramePr>
        <p:xfrm>
          <a:off x="0" y="1700809"/>
          <a:ext cx="9144000" cy="515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262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Effectifs GARCONS par CP -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D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9829027"/>
              </p:ext>
            </p:extLst>
          </p:nvPr>
        </p:nvGraphicFramePr>
        <p:xfrm>
          <a:off x="0" y="1628801"/>
          <a:ext cx="9108504" cy="52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9013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Moyennes GARCONS par CP -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D00-00001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9561279"/>
              </p:ext>
            </p:extLst>
          </p:nvPr>
        </p:nvGraphicFramePr>
        <p:xfrm>
          <a:off x="0" y="1819274"/>
          <a:ext cx="9143999" cy="5038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7187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2080" y="2492896"/>
            <a:ext cx="914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CP1</a:t>
            </a:r>
          </a:p>
        </p:txBody>
      </p:sp>
    </p:spTree>
    <p:extLst>
      <p:ext uri="{BB962C8B-B14F-4D97-AF65-F5344CB8AC3E}">
        <p14:creationId xmlns:p14="http://schemas.microsoft.com/office/powerpoint/2010/main" val="101510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Données Générales -</a:t>
            </a: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452895"/>
              </p:ext>
            </p:extLst>
          </p:nvPr>
        </p:nvGraphicFramePr>
        <p:xfrm>
          <a:off x="1" y="1988838"/>
          <a:ext cx="9143998" cy="4176465"/>
        </p:xfrm>
        <a:graphic>
          <a:graphicData uri="http://schemas.openxmlformats.org/drawingml/2006/table">
            <a:tbl>
              <a:tblPr/>
              <a:tblGrid>
                <a:gridCol w="2203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5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35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35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529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32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Effectifs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Moyennes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Ecart-Type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529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32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6098</a:t>
                      </a:r>
                    </a:p>
                  </a:txBody>
                  <a:tcPr marL="3810" marR="3810" marT="381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12,91</a:t>
                      </a:r>
                    </a:p>
                  </a:txBody>
                  <a:tcPr marL="3810" marR="3810" marT="381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3,67</a:t>
                      </a:r>
                    </a:p>
                  </a:txBody>
                  <a:tcPr marL="3810" marR="3810" marT="381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529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32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Filles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 dirty="0">
                          <a:solidFill>
                            <a:srgbClr val="E37DDC"/>
                          </a:solidFill>
                          <a:effectLst/>
                          <a:latin typeface="Microsoft Himalaya" panose="01010100010101010101" pitchFamily="2" charset="0"/>
                        </a:rPr>
                        <a:t>2645</a:t>
                      </a:r>
                    </a:p>
                  </a:txBody>
                  <a:tcPr marL="3810" marR="3810" marT="381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 dirty="0">
                          <a:solidFill>
                            <a:srgbClr val="E37DDC"/>
                          </a:solidFill>
                          <a:effectLst/>
                          <a:latin typeface="Microsoft Himalaya" panose="01010100010101010101" pitchFamily="2" charset="0"/>
                        </a:rPr>
                        <a:t>12,60</a:t>
                      </a:r>
                    </a:p>
                  </a:txBody>
                  <a:tcPr marL="3810" marR="3810" marT="381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 dirty="0">
                          <a:solidFill>
                            <a:srgbClr val="E37DDC"/>
                          </a:solidFill>
                          <a:effectLst/>
                          <a:latin typeface="Microsoft Himalaya" panose="01010100010101010101" pitchFamily="2" charset="0"/>
                        </a:rPr>
                        <a:t>3,48</a:t>
                      </a:r>
                    </a:p>
                  </a:txBody>
                  <a:tcPr marL="3810" marR="3810" marT="381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529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32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Garçons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3453</a:t>
                      </a:r>
                    </a:p>
                  </a:txBody>
                  <a:tcPr marL="3810" marR="3810" marT="381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13,14</a:t>
                      </a:r>
                    </a:p>
                  </a:txBody>
                  <a:tcPr marL="3810" marR="3810" marT="381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3,78</a:t>
                      </a:r>
                    </a:p>
                  </a:txBody>
                  <a:tcPr marL="3810" marR="3810" marT="381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529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32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Différenciel F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 dirty="0">
                          <a:solidFill>
                            <a:srgbClr val="66FF66"/>
                          </a:solidFill>
                          <a:effectLst/>
                          <a:latin typeface="Microsoft Himalaya" panose="01010100010101010101" pitchFamily="2" charset="0"/>
                        </a:rPr>
                        <a:t>-0,54</a:t>
                      </a:r>
                    </a:p>
                  </a:txBody>
                  <a:tcPr marL="3810" marR="3810" marT="381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265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Synthèse des Moyennes et Effectifs pour la CP1 -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E42E6479-0E91-452C-9BCE-A3B588A136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3878391"/>
              </p:ext>
            </p:extLst>
          </p:nvPr>
        </p:nvGraphicFramePr>
        <p:xfrm>
          <a:off x="0" y="1665968"/>
          <a:ext cx="9144000" cy="519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912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Ecarts Fille/Garçon pour la CP1 -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000000-0008-0000-0F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5599714"/>
              </p:ext>
            </p:extLst>
          </p:nvPr>
        </p:nvGraphicFramePr>
        <p:xfrm>
          <a:off x="-1" y="1556792"/>
          <a:ext cx="9144000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090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00000000-0008-0000-1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0308734"/>
              </p:ext>
            </p:extLst>
          </p:nvPr>
        </p:nvGraphicFramePr>
        <p:xfrm>
          <a:off x="-627" y="4232330"/>
          <a:ext cx="9144627" cy="2625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39132EE7-E340-45EA-BBCA-E073D30157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1159981"/>
              </p:ext>
            </p:extLst>
          </p:nvPr>
        </p:nvGraphicFramePr>
        <p:xfrm>
          <a:off x="0" y="1677210"/>
          <a:ext cx="9144000" cy="2543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CP1 COURSES : Evolution des Effectifs et Moyennes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sp>
        <p:nvSpPr>
          <p:cNvPr id="2" name="Rectangle 1"/>
          <p:cNvSpPr/>
          <p:nvPr/>
        </p:nvSpPr>
        <p:spPr>
          <a:xfrm rot="18898812">
            <a:off x="-79172" y="2362023"/>
            <a:ext cx="15056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cxnSp>
        <p:nvCxnSpPr>
          <p:cNvPr id="7" name="Connecteur droit 6"/>
          <p:cNvCxnSpPr/>
          <p:nvPr/>
        </p:nvCxnSpPr>
        <p:spPr>
          <a:xfrm flipV="1">
            <a:off x="-1" y="1656000"/>
            <a:ext cx="9144001" cy="9968"/>
          </a:xfrm>
          <a:prstGeom prst="line">
            <a:avLst/>
          </a:prstGeom>
          <a:ln>
            <a:solidFill>
              <a:srgbClr val="E37DD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-1" y="4221088"/>
            <a:ext cx="9144001" cy="0"/>
          </a:xfrm>
          <a:prstGeom prst="line">
            <a:avLst/>
          </a:prstGeom>
          <a:ln w="57150">
            <a:solidFill>
              <a:srgbClr val="E37DD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74825" y="4917145"/>
            <a:ext cx="15056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14478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573839EC-0016-45FF-A4FE-D979AEFBB5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0583482"/>
              </p:ext>
            </p:extLst>
          </p:nvPr>
        </p:nvGraphicFramePr>
        <p:xfrm>
          <a:off x="0" y="4255926"/>
          <a:ext cx="9143999" cy="2602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17C99EEC-7AB3-4B64-80DA-D826826E5F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0590224"/>
              </p:ext>
            </p:extLst>
          </p:nvPr>
        </p:nvGraphicFramePr>
        <p:xfrm>
          <a:off x="0" y="1700808"/>
          <a:ext cx="9144000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CP1 COURSES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GARCONS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1665968"/>
            <a:ext cx="9144000" cy="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46342" y="2321052"/>
            <a:ext cx="150563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47502" y="4897905"/>
            <a:ext cx="1505677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241433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00000000-0008-0000-1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4037815"/>
              </p:ext>
            </p:extLst>
          </p:nvPr>
        </p:nvGraphicFramePr>
        <p:xfrm>
          <a:off x="0" y="4221088"/>
          <a:ext cx="9143999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39132EE7-E340-45EA-BBCA-E073D30157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5671803"/>
              </p:ext>
            </p:extLst>
          </p:nvPr>
        </p:nvGraphicFramePr>
        <p:xfrm>
          <a:off x="0" y="1665967"/>
          <a:ext cx="9143999" cy="2555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CP1 LANCERS : Evolution des Effectifs et Moyennes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1665968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79485" y="2288779"/>
            <a:ext cx="150563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79853" y="4843914"/>
            <a:ext cx="1505677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  <a:endParaRPr lang="fr-FR" sz="2000" b="1" cap="none" spc="50" dirty="0">
              <a:ln w="11430"/>
              <a:solidFill>
                <a:srgbClr val="FF66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376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573839EC-0016-45FF-A4FE-D979AEFBB5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4180867"/>
              </p:ext>
            </p:extLst>
          </p:nvPr>
        </p:nvGraphicFramePr>
        <p:xfrm>
          <a:off x="0" y="4244550"/>
          <a:ext cx="9143999" cy="2613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17C99EEC-7AB3-4B64-80DA-D826826E5F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5652920"/>
              </p:ext>
            </p:extLst>
          </p:nvPr>
        </p:nvGraphicFramePr>
        <p:xfrm>
          <a:off x="0" y="1650552"/>
          <a:ext cx="9144000" cy="257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CP1 LANCERS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0" y="4222800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79175" y="4727442"/>
            <a:ext cx="1505648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79159" y="2133451"/>
            <a:ext cx="150563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</p:spTree>
    <p:extLst>
      <p:ext uri="{BB962C8B-B14F-4D97-AF65-F5344CB8AC3E}">
        <p14:creationId xmlns:p14="http://schemas.microsoft.com/office/powerpoint/2010/main" val="246644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00000000-0008-0000-1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3239368"/>
              </p:ext>
            </p:extLst>
          </p:nvPr>
        </p:nvGraphicFramePr>
        <p:xfrm>
          <a:off x="1" y="4242854"/>
          <a:ext cx="9144000" cy="2615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39132EE7-E340-45EA-BBCA-E073D30157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293199"/>
              </p:ext>
            </p:extLst>
          </p:nvPr>
        </p:nvGraphicFramePr>
        <p:xfrm>
          <a:off x="1" y="1672869"/>
          <a:ext cx="9144000" cy="2526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CP1 SAUTS : Evolution des Effectifs et Moyennes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1665968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111880" y="2155754"/>
            <a:ext cx="150563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111882" y="4725747"/>
            <a:ext cx="150565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135104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573839EC-0016-45FF-A4FE-D979AEFBB5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1024498"/>
              </p:ext>
            </p:extLst>
          </p:nvPr>
        </p:nvGraphicFramePr>
        <p:xfrm>
          <a:off x="7719" y="4256664"/>
          <a:ext cx="9136279" cy="2601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17C99EEC-7AB3-4B64-80DA-D826826E5F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1407714"/>
              </p:ext>
            </p:extLst>
          </p:nvPr>
        </p:nvGraphicFramePr>
        <p:xfrm>
          <a:off x="0" y="1689993"/>
          <a:ext cx="9144000" cy="2555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CP1 SAUTS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0" y="1647384"/>
            <a:ext cx="9144000" cy="18584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119081" y="2161334"/>
            <a:ext cx="1505651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93224" y="4728007"/>
            <a:ext cx="150565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  <a:endParaRPr lang="fr-FR" sz="2000" b="1" cap="none" spc="50" dirty="0">
              <a:ln w="11430"/>
              <a:solidFill>
                <a:srgbClr val="3399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994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00000000-0008-0000-1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2071029"/>
              </p:ext>
            </p:extLst>
          </p:nvPr>
        </p:nvGraphicFramePr>
        <p:xfrm>
          <a:off x="0" y="4221088"/>
          <a:ext cx="9143999" cy="2660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39132EE7-E340-45EA-BBCA-E073D30157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3951610"/>
              </p:ext>
            </p:extLst>
          </p:nvPr>
        </p:nvGraphicFramePr>
        <p:xfrm>
          <a:off x="2557" y="1650565"/>
          <a:ext cx="9141442" cy="2533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CP1 NATATION : Evolution des Effectifs et Moyennes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187678" y="2081738"/>
            <a:ext cx="150563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84069" y="4725750"/>
            <a:ext cx="1505668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46070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573839EC-0016-45FF-A4FE-D979AEFBB5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8280617"/>
              </p:ext>
            </p:extLst>
          </p:nvPr>
        </p:nvGraphicFramePr>
        <p:xfrm>
          <a:off x="0" y="4221088"/>
          <a:ext cx="9143999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17C99EEC-7AB3-4B64-80DA-D826826E5F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8618369"/>
              </p:ext>
            </p:extLst>
          </p:nvPr>
        </p:nvGraphicFramePr>
        <p:xfrm>
          <a:off x="6465" y="1681057"/>
          <a:ext cx="9137534" cy="2540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CP1 NATATION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0" y="1647384"/>
            <a:ext cx="9144000" cy="18584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133588" y="2088829"/>
            <a:ext cx="150563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  <a:endParaRPr lang="fr-FR" sz="2000" b="1" cap="none" spc="50" dirty="0">
              <a:ln w="11430"/>
              <a:solidFill>
                <a:srgbClr val="3399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 rot="18898812">
            <a:off x="-133593" y="4754325"/>
            <a:ext cx="150565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  <a:endParaRPr lang="fr-FR" sz="2000" b="1" cap="none" spc="50" dirty="0">
              <a:ln w="11430"/>
              <a:solidFill>
                <a:srgbClr val="3399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896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-10344" y="157108"/>
            <a:ext cx="9144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Moyennes et Effectifs -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C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9429852"/>
              </p:ext>
            </p:extLst>
          </p:nvPr>
        </p:nvGraphicFramePr>
        <p:xfrm>
          <a:off x="0" y="1700808"/>
          <a:ext cx="9133656" cy="515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1664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2080" y="2492896"/>
            <a:ext cx="914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CP2</a:t>
            </a:r>
          </a:p>
        </p:txBody>
      </p:sp>
    </p:spTree>
    <p:extLst>
      <p:ext uri="{BB962C8B-B14F-4D97-AF65-F5344CB8AC3E}">
        <p14:creationId xmlns:p14="http://schemas.microsoft.com/office/powerpoint/2010/main" val="379204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Synthèse des Moyennes et Effectifs pour la CP2 -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E42E6479-0E91-452C-9BCE-A3B588A136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9353887"/>
              </p:ext>
            </p:extLst>
          </p:nvPr>
        </p:nvGraphicFramePr>
        <p:xfrm>
          <a:off x="0" y="1628800"/>
          <a:ext cx="9144000" cy="52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494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Ecarts Fille/Garçon pour la CP2 -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000000-0008-0000-0F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2388491"/>
              </p:ext>
            </p:extLst>
          </p:nvPr>
        </p:nvGraphicFramePr>
        <p:xfrm>
          <a:off x="-3004" y="1628800"/>
          <a:ext cx="9147003" cy="524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7230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00000000-0008-0000-1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2829246"/>
              </p:ext>
            </p:extLst>
          </p:nvPr>
        </p:nvGraphicFramePr>
        <p:xfrm>
          <a:off x="0" y="4221088"/>
          <a:ext cx="9195370" cy="2630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39132EE7-E340-45EA-BBCA-E073D30157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5464435"/>
              </p:ext>
            </p:extLst>
          </p:nvPr>
        </p:nvGraphicFramePr>
        <p:xfrm>
          <a:off x="0" y="1636915"/>
          <a:ext cx="9143999" cy="2547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CP2: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Evolution des Effectifs et Moyennes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152309" y="2081740"/>
            <a:ext cx="1505627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  <a:endParaRPr lang="fr-FR" sz="2000" b="1" cap="none" spc="50" dirty="0">
              <a:ln w="11430"/>
              <a:solidFill>
                <a:srgbClr val="FF66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 rot="18898812">
            <a:off x="-91352" y="4725745"/>
            <a:ext cx="150565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  <a:endParaRPr lang="fr-FR" sz="2000" b="1" cap="none" spc="50" dirty="0">
              <a:ln w="11430"/>
              <a:solidFill>
                <a:srgbClr val="FF66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389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573839EC-0016-45FF-A4FE-D979AEFBB5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1895274"/>
              </p:ext>
            </p:extLst>
          </p:nvPr>
        </p:nvGraphicFramePr>
        <p:xfrm>
          <a:off x="0" y="4221088"/>
          <a:ext cx="9143999" cy="2639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17C99EEC-7AB3-4B64-80DA-D826826E5F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2039722"/>
              </p:ext>
            </p:extLst>
          </p:nvPr>
        </p:nvGraphicFramePr>
        <p:xfrm>
          <a:off x="0" y="1643380"/>
          <a:ext cx="9144000" cy="2596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10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CP2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91688" y="2097114"/>
            <a:ext cx="150565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2" name="Rectangle 11"/>
          <p:cNvSpPr/>
          <p:nvPr/>
        </p:nvSpPr>
        <p:spPr>
          <a:xfrm rot="18898812">
            <a:off x="-91687" y="4722545"/>
            <a:ext cx="150565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218169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2080" y="2492896"/>
            <a:ext cx="914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CP3</a:t>
            </a:r>
          </a:p>
        </p:txBody>
      </p:sp>
    </p:spTree>
    <p:extLst>
      <p:ext uri="{BB962C8B-B14F-4D97-AF65-F5344CB8AC3E}">
        <p14:creationId xmlns:p14="http://schemas.microsoft.com/office/powerpoint/2010/main" val="25777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Synthèse des Moyennes et Effectifs pour la CP3 -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E42E6479-0E91-452C-9BCE-A3B588A136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7387341"/>
              </p:ext>
            </p:extLst>
          </p:nvPr>
        </p:nvGraphicFramePr>
        <p:xfrm>
          <a:off x="-29227" y="1844824"/>
          <a:ext cx="9173225" cy="5013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295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Ecarts Fille/Garçon pour la CP3 -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F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2462848"/>
              </p:ext>
            </p:extLst>
          </p:nvPr>
        </p:nvGraphicFramePr>
        <p:xfrm>
          <a:off x="0" y="1700808"/>
          <a:ext cx="9143999" cy="515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6147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00000000-0008-0000-1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1560175"/>
              </p:ext>
            </p:extLst>
          </p:nvPr>
        </p:nvGraphicFramePr>
        <p:xfrm>
          <a:off x="0" y="4258254"/>
          <a:ext cx="9143999" cy="2593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39132EE7-E340-45EA-BBCA-E073D30157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9148884"/>
              </p:ext>
            </p:extLst>
          </p:nvPr>
        </p:nvGraphicFramePr>
        <p:xfrm>
          <a:off x="-7154" y="1653235"/>
          <a:ext cx="9151154" cy="2530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10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CP3: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Evolution des Effectifs et Moyennes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102413" y="2133454"/>
            <a:ext cx="150565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102406" y="4725741"/>
            <a:ext cx="1505653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  <a:endParaRPr lang="fr-FR" sz="2000" b="1" cap="none" spc="50" dirty="0">
              <a:ln w="11430"/>
              <a:solidFill>
                <a:srgbClr val="FF66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508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573839EC-0016-45FF-A4FE-D979AEFBB5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5108200"/>
              </p:ext>
            </p:extLst>
          </p:nvPr>
        </p:nvGraphicFramePr>
        <p:xfrm>
          <a:off x="-1" y="4242304"/>
          <a:ext cx="9144000" cy="2615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17C99EEC-7AB3-4B64-80DA-D826826E5F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6339166"/>
              </p:ext>
            </p:extLst>
          </p:nvPr>
        </p:nvGraphicFramePr>
        <p:xfrm>
          <a:off x="0" y="1663125"/>
          <a:ext cx="9143999" cy="257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10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CP3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187681" y="2130785"/>
            <a:ext cx="150565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55326" y="4725196"/>
            <a:ext cx="1505653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21265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Moyennes par Examen -</a:t>
            </a: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750151"/>
              </p:ext>
            </p:extLst>
          </p:nvPr>
        </p:nvGraphicFramePr>
        <p:xfrm>
          <a:off x="0" y="1394975"/>
          <a:ext cx="9144002" cy="5465445"/>
        </p:xfrm>
        <a:graphic>
          <a:graphicData uri="http://schemas.openxmlformats.org/drawingml/2006/table">
            <a:tbl>
              <a:tblPr/>
              <a:tblGrid>
                <a:gridCol w="2203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3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3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93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Examens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Moyennes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Filles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Garçons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3263">
                <a:tc>
                  <a:txBody>
                    <a:bodyPr/>
                    <a:lstStyle/>
                    <a:p>
                      <a:pPr algn="ctr" font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fr-FR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/>
                        </a:rPr>
                        <a:t>Baccalauréat Général</a:t>
                      </a:r>
                    </a:p>
                  </a:txBody>
                  <a:tcPr marL="9525" marR="9525" marT="720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12821                                              </a:t>
                      </a:r>
                      <a:r>
                        <a:rPr lang="fr-FR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14,13 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 (3,23)</a:t>
                      </a:r>
                    </a:p>
                  </a:txBody>
                  <a:tcPr marL="7620" marR="7620" marT="76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9586                                              </a:t>
                      </a:r>
                      <a:r>
                        <a:rPr lang="fr-FR" sz="36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13,54  </a:t>
                      </a:r>
                      <a:r>
                        <a:rPr lang="fr-FR" sz="20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(3,33)</a:t>
                      </a:r>
                    </a:p>
                  </a:txBody>
                  <a:tcPr marL="7620" marR="7620" marT="76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8195                                              </a:t>
                      </a:r>
                      <a:r>
                        <a:rPr lang="fr-FR" sz="36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14,05      </a:t>
                      </a:r>
                      <a:r>
                        <a:rPr lang="fr-FR" sz="20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(3,37)</a:t>
                      </a:r>
                    </a:p>
                  </a:txBody>
                  <a:tcPr marL="7620" marR="7620" marT="76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3263">
                <a:tc>
                  <a:txBody>
                    <a:bodyPr/>
                    <a:lstStyle/>
                    <a:p>
                      <a:pPr algn="ctr" fontAlgn="ctr">
                        <a:lnSpc>
                          <a:spcPts val="2500"/>
                        </a:lnSpc>
                      </a:pPr>
                      <a:r>
                        <a:rPr lang="fr-FR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/>
                        </a:rPr>
                        <a:t>Baccalauréat Technologique</a:t>
                      </a:r>
                    </a:p>
                  </a:txBody>
                  <a:tcPr marL="9525" marR="9525" marT="720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4960                                              </a:t>
                      </a:r>
                      <a:r>
                        <a:rPr lang="fr-FR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12,89 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 (3,52)</a:t>
                      </a:r>
                    </a:p>
                  </a:txBody>
                  <a:tcPr marL="7620" marR="7620" marT="76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3263">
                <a:tc>
                  <a:txBody>
                    <a:bodyPr/>
                    <a:lstStyle/>
                    <a:p>
                      <a:pPr algn="ctr" fontAlgn="ctr">
                        <a:lnSpc>
                          <a:spcPts val="2500"/>
                        </a:lnSpc>
                      </a:pPr>
                      <a:r>
                        <a:rPr lang="fr-FR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/>
                        </a:rPr>
                        <a:t>Baccalauréat Professionnel</a:t>
                      </a:r>
                    </a:p>
                  </a:txBody>
                  <a:tcPr marL="9525" marR="9525" marT="720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6098                                              </a:t>
                      </a:r>
                      <a:r>
                        <a:rPr lang="fr-FR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12,91 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 (3,67)</a:t>
                      </a:r>
                    </a:p>
                  </a:txBody>
                  <a:tcPr marL="7620" marR="7620" marT="76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2645                                              </a:t>
                      </a:r>
                      <a:r>
                        <a:rPr lang="fr-FR" sz="36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12,6  </a:t>
                      </a:r>
                      <a:r>
                        <a:rPr lang="fr-FR" sz="20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(3,48)</a:t>
                      </a:r>
                    </a:p>
                  </a:txBody>
                  <a:tcPr marL="7620" marR="7620" marT="76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3453                                              </a:t>
                      </a:r>
                      <a:r>
                        <a:rPr lang="fr-FR" sz="36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13,14     </a:t>
                      </a:r>
                      <a:r>
                        <a:rPr lang="fr-FR" sz="20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(3,78)</a:t>
                      </a:r>
                    </a:p>
                  </a:txBody>
                  <a:tcPr marL="7620" marR="7620" marT="76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326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/>
                        </a:rPr>
                        <a:t>CAP-BEP</a:t>
                      </a:r>
                    </a:p>
                  </a:txBody>
                  <a:tcPr marL="9525" marR="9525" marT="720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7745                                              </a:t>
                      </a:r>
                      <a:r>
                        <a:rPr lang="fr-FR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13,01  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(3,82)</a:t>
                      </a:r>
                    </a:p>
                  </a:txBody>
                  <a:tcPr marL="7620" marR="7620" marT="76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3055                                              </a:t>
                      </a:r>
                      <a:r>
                        <a:rPr lang="fr-FR" sz="36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12,69</a:t>
                      </a:r>
                      <a:r>
                        <a:rPr lang="fr-FR" sz="20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  (3,68)</a:t>
                      </a:r>
                    </a:p>
                  </a:txBody>
                  <a:tcPr marL="7620" marR="7620" marT="76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4690                                              </a:t>
                      </a:r>
                      <a:r>
                        <a:rPr lang="fr-FR" sz="36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13,2</a:t>
                      </a:r>
                      <a:r>
                        <a:rPr lang="fr-FR" sz="20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  (3,89)</a:t>
                      </a:r>
                    </a:p>
                  </a:txBody>
                  <a:tcPr marL="7620" marR="7620" marT="76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814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2080" y="2492896"/>
            <a:ext cx="914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CP4</a:t>
            </a:r>
          </a:p>
        </p:txBody>
      </p:sp>
    </p:spTree>
    <p:extLst>
      <p:ext uri="{BB962C8B-B14F-4D97-AF65-F5344CB8AC3E}">
        <p14:creationId xmlns:p14="http://schemas.microsoft.com/office/powerpoint/2010/main" val="311995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Synthèse des Moyennes et Effectifs pour la CP4 -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E42E6479-0E91-452C-9BCE-A3B588A136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9244901"/>
              </p:ext>
            </p:extLst>
          </p:nvPr>
        </p:nvGraphicFramePr>
        <p:xfrm>
          <a:off x="-1" y="1665968"/>
          <a:ext cx="9143999" cy="5205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747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Ecarts Fille/Garçon pour la CP4 -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F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9161084"/>
              </p:ext>
            </p:extLst>
          </p:nvPr>
        </p:nvGraphicFramePr>
        <p:xfrm>
          <a:off x="0" y="1665968"/>
          <a:ext cx="9144000" cy="519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027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00000000-0008-0000-1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4510523"/>
              </p:ext>
            </p:extLst>
          </p:nvPr>
        </p:nvGraphicFramePr>
        <p:xfrm>
          <a:off x="1" y="4242854"/>
          <a:ext cx="9144000" cy="2607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39132EE7-E340-45EA-BBCA-E073D30157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7451988"/>
              </p:ext>
            </p:extLst>
          </p:nvPr>
        </p:nvGraphicFramePr>
        <p:xfrm>
          <a:off x="-3246" y="1650566"/>
          <a:ext cx="9147245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Sports CO petit terrain : Evolution des effectifs et moyennes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4" name="Connecteur droit 3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152399" y="2081025"/>
            <a:ext cx="156019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79159" y="4725739"/>
            <a:ext cx="150563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37577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573839EC-0016-45FF-A4FE-D979AEFBB5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0493870"/>
              </p:ext>
            </p:extLst>
          </p:nvPr>
        </p:nvGraphicFramePr>
        <p:xfrm>
          <a:off x="0" y="4221088"/>
          <a:ext cx="914400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17C99EEC-7AB3-4B64-80DA-D826826E5F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1202172"/>
              </p:ext>
            </p:extLst>
          </p:nvPr>
        </p:nvGraphicFramePr>
        <p:xfrm>
          <a:off x="0" y="1650104"/>
          <a:ext cx="9143999" cy="2570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10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Sports CO petit terrain : Evolution des effectifs et moyennes </a:t>
            </a:r>
            <a:r>
              <a:rPr lang="fr-FR" sz="35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79159" y="2168505"/>
            <a:ext cx="150565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  <a:endParaRPr lang="fr-FR" sz="2000" b="1" cap="none" spc="50" dirty="0">
              <a:ln w="11430"/>
              <a:solidFill>
                <a:srgbClr val="3399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8898812">
            <a:off x="-90209" y="4725744"/>
            <a:ext cx="1505651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  <a:endParaRPr lang="fr-FR" sz="2000" b="1" cap="none" spc="50" dirty="0">
              <a:ln w="11430"/>
              <a:solidFill>
                <a:srgbClr val="3399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758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00000000-0008-0000-1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2676313"/>
              </p:ext>
            </p:extLst>
          </p:nvPr>
        </p:nvGraphicFramePr>
        <p:xfrm>
          <a:off x="-6411" y="4264618"/>
          <a:ext cx="9150411" cy="2593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39132EE7-E340-45EA-BBCA-E073D30157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0922656"/>
              </p:ext>
            </p:extLst>
          </p:nvPr>
        </p:nvGraphicFramePr>
        <p:xfrm>
          <a:off x="0" y="1672344"/>
          <a:ext cx="9143999" cy="2570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1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Sports CO grand terrain : Evolution des effectifs et moyennes </a:t>
            </a:r>
            <a:r>
              <a:rPr lang="fr-FR" sz="35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0" y="1650579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79160" y="2092625"/>
            <a:ext cx="1505641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79161" y="4725742"/>
            <a:ext cx="150564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342329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573839EC-0016-45FF-A4FE-D979AEFBB5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7906506"/>
              </p:ext>
            </p:extLst>
          </p:nvPr>
        </p:nvGraphicFramePr>
        <p:xfrm>
          <a:off x="-1" y="4247844"/>
          <a:ext cx="9144001" cy="2614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17C99EEC-7AB3-4B64-80DA-D826826E5F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6268446"/>
              </p:ext>
            </p:extLst>
          </p:nvPr>
        </p:nvGraphicFramePr>
        <p:xfrm>
          <a:off x="0" y="1661946"/>
          <a:ext cx="9143999" cy="2559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1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Sports  de Raquettes : Evolution des effectifs et moyennes </a:t>
            </a:r>
            <a:r>
              <a:rPr lang="fr-FR" sz="34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0" y="1628800"/>
            <a:ext cx="9144000" cy="639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187680" y="2084931"/>
            <a:ext cx="150563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  <a:endParaRPr lang="fr-FR" sz="2000" b="1" cap="none" spc="50" dirty="0">
              <a:ln w="11430"/>
              <a:solidFill>
                <a:srgbClr val="3399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8898812">
            <a:off x="-187683" y="4824434"/>
            <a:ext cx="1505651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263995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00000000-0008-0000-1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4922991"/>
              </p:ext>
            </p:extLst>
          </p:nvPr>
        </p:nvGraphicFramePr>
        <p:xfrm>
          <a:off x="-5403" y="4267742"/>
          <a:ext cx="9185916" cy="2590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39132EE7-E340-45EA-BBCA-E073D30157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5836321"/>
              </p:ext>
            </p:extLst>
          </p:nvPr>
        </p:nvGraphicFramePr>
        <p:xfrm>
          <a:off x="-5404" y="1650578"/>
          <a:ext cx="9185916" cy="2592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1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Sports de Raquettes : Evolution des effectifs et moyennes </a:t>
            </a:r>
            <a:r>
              <a:rPr lang="fr-FR" sz="35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0" y="1628800"/>
            <a:ext cx="9144000" cy="21779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106322" y="2108578"/>
            <a:ext cx="1505651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106347" y="4725743"/>
            <a:ext cx="150565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76079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573839EC-0016-45FF-A4FE-D979AEFBB5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0851840"/>
              </p:ext>
            </p:extLst>
          </p:nvPr>
        </p:nvGraphicFramePr>
        <p:xfrm>
          <a:off x="-1703" y="4252375"/>
          <a:ext cx="9145703" cy="2613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17C99EEC-7AB3-4B64-80DA-D826826E5F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2487656"/>
              </p:ext>
            </p:extLst>
          </p:nvPr>
        </p:nvGraphicFramePr>
        <p:xfrm>
          <a:off x="0" y="1652149"/>
          <a:ext cx="9143999" cy="2568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1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Sports de Raquettes : Evolution des effectifs et moyennes </a:t>
            </a:r>
            <a:r>
              <a:rPr lang="fr-FR" sz="34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0" y="1628800"/>
            <a:ext cx="9144000" cy="639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79161" y="2088218"/>
            <a:ext cx="1505651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79160" y="4735262"/>
            <a:ext cx="1505641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167183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00000000-0008-0000-1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7745286"/>
              </p:ext>
            </p:extLst>
          </p:nvPr>
        </p:nvGraphicFramePr>
        <p:xfrm>
          <a:off x="-9024" y="4242852"/>
          <a:ext cx="9153023" cy="2615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39132EE7-E340-45EA-BBCA-E073D30157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4558317"/>
              </p:ext>
            </p:extLst>
          </p:nvPr>
        </p:nvGraphicFramePr>
        <p:xfrm>
          <a:off x="0" y="1651392"/>
          <a:ext cx="9144000" cy="2547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Sports de combat : Evolution des effectifs et moyennes </a:t>
            </a:r>
            <a:r>
              <a:rPr lang="fr-FR" sz="35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93723" y="2117682"/>
            <a:ext cx="150566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  <a:endParaRPr lang="fr-FR" sz="2000" b="1" cap="none" spc="50" dirty="0">
              <a:ln w="11430"/>
              <a:solidFill>
                <a:srgbClr val="FF66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8898812">
            <a:off x="-93722" y="4725739"/>
            <a:ext cx="1505637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304221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Différentiel Filles / Garçons par Examen -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51697"/>
              </p:ext>
            </p:extLst>
          </p:nvPr>
        </p:nvGraphicFramePr>
        <p:xfrm>
          <a:off x="0" y="1665968"/>
          <a:ext cx="9144000" cy="754920"/>
        </p:xfrm>
        <a:graphic>
          <a:graphicData uri="http://schemas.openxmlformats.org/drawingml/2006/table">
            <a:tbl>
              <a:tblPr/>
              <a:tblGrid>
                <a:gridCol w="3059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98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74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Bac GT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Bac Pro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CAP BEP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4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-0,54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Chart 1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5306353"/>
              </p:ext>
            </p:extLst>
          </p:nvPr>
        </p:nvGraphicFramePr>
        <p:xfrm>
          <a:off x="-2" y="2420888"/>
          <a:ext cx="3059833" cy="4437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9987937"/>
              </p:ext>
            </p:extLst>
          </p:nvPr>
        </p:nvGraphicFramePr>
        <p:xfrm>
          <a:off x="3059832" y="2420889"/>
          <a:ext cx="3024338" cy="4437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2655225"/>
              </p:ext>
            </p:extLst>
          </p:nvPr>
        </p:nvGraphicFramePr>
        <p:xfrm>
          <a:off x="6084170" y="2420889"/>
          <a:ext cx="3059830" cy="4437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8464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573839EC-0016-45FF-A4FE-D979AEFBB5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6796872"/>
              </p:ext>
            </p:extLst>
          </p:nvPr>
        </p:nvGraphicFramePr>
        <p:xfrm>
          <a:off x="-1933" y="4242852"/>
          <a:ext cx="9145933" cy="2615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17C99EEC-7AB3-4B64-80DA-D826826E5F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094128"/>
              </p:ext>
            </p:extLst>
          </p:nvPr>
        </p:nvGraphicFramePr>
        <p:xfrm>
          <a:off x="-1933" y="1656955"/>
          <a:ext cx="9182445" cy="2564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1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Sports de combat : Evolution des effectifs et moyennes </a:t>
            </a:r>
            <a:r>
              <a:rPr lang="fr-FR" sz="34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0" y="1628800"/>
            <a:ext cx="9144000" cy="639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91352" y="2088836"/>
            <a:ext cx="1505653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92497" y="4725745"/>
            <a:ext cx="1505651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363353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2080" y="2492896"/>
            <a:ext cx="914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CP5</a:t>
            </a:r>
          </a:p>
        </p:txBody>
      </p:sp>
    </p:spTree>
    <p:extLst>
      <p:ext uri="{BB962C8B-B14F-4D97-AF65-F5344CB8AC3E}">
        <p14:creationId xmlns:p14="http://schemas.microsoft.com/office/powerpoint/2010/main" val="73651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CP5 : Synthèse des moyennes et effectifs -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E42E6479-0E91-452C-9BCE-A3B588A136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5147302"/>
              </p:ext>
            </p:extLst>
          </p:nvPr>
        </p:nvGraphicFramePr>
        <p:xfrm>
          <a:off x="0" y="1785794"/>
          <a:ext cx="9144000" cy="5085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4892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CP5 : Evolution des écarts F/G -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F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0667397"/>
              </p:ext>
            </p:extLst>
          </p:nvPr>
        </p:nvGraphicFramePr>
        <p:xfrm>
          <a:off x="0" y="1628800"/>
          <a:ext cx="9143999" cy="52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8920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573839EC-0016-45FF-A4FE-D979AEFBB5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9802473"/>
              </p:ext>
            </p:extLst>
          </p:nvPr>
        </p:nvGraphicFramePr>
        <p:xfrm>
          <a:off x="-1419" y="4221088"/>
          <a:ext cx="9145419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17C99EEC-7AB3-4B64-80DA-D826826E5F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9224388"/>
              </p:ext>
            </p:extLst>
          </p:nvPr>
        </p:nvGraphicFramePr>
        <p:xfrm>
          <a:off x="-1419" y="1677412"/>
          <a:ext cx="9145419" cy="2565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1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CP5 : Evolution des effectifs et moyennes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80344" y="2100247"/>
            <a:ext cx="150565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187691" y="4725732"/>
            <a:ext cx="1505643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280685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00000000-0008-0000-1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6004802"/>
              </p:ext>
            </p:extLst>
          </p:nvPr>
        </p:nvGraphicFramePr>
        <p:xfrm>
          <a:off x="0" y="4242853"/>
          <a:ext cx="9143999" cy="2615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39132EE7-E340-45EA-BBCA-E073D30157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587843"/>
              </p:ext>
            </p:extLst>
          </p:nvPr>
        </p:nvGraphicFramePr>
        <p:xfrm>
          <a:off x="0" y="1687734"/>
          <a:ext cx="9144000" cy="2533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1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CP5 : Evolution des effectifs et moyennes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0" y="1647384"/>
            <a:ext cx="9144000" cy="18584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122633" y="2124060"/>
            <a:ext cx="1505655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144416" y="4725753"/>
            <a:ext cx="150566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9111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Epreuves Adaptées -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60848"/>
            <a:ext cx="8928992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187804"/>
              </p:ext>
            </p:extLst>
          </p:nvPr>
        </p:nvGraphicFramePr>
        <p:xfrm>
          <a:off x="323528" y="2204864"/>
          <a:ext cx="8280918" cy="391243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60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0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0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EPREUVES</a:t>
                      </a:r>
                      <a:endParaRPr lang="fr-FR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EFFECTIFS </a:t>
                      </a:r>
                      <a:endParaRPr lang="fr-FR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POURCENTAGES</a:t>
                      </a:r>
                      <a:endParaRPr lang="fr-FR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0173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PARCOURS FAUTEUIL MANUEL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0173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TENNIS DE TABLE ADAPTE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0" y="188640"/>
            <a:ext cx="9144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Epreuves Adaptées -</a:t>
            </a:r>
          </a:p>
        </p:txBody>
      </p:sp>
    </p:spTree>
    <p:extLst>
      <p:ext uri="{BB962C8B-B14F-4D97-AF65-F5344CB8AC3E}">
        <p14:creationId xmlns:p14="http://schemas.microsoft.com/office/powerpoint/2010/main" val="930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00808"/>
            <a:ext cx="8928505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8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</p:txBody>
      </p:sp>
      <p:graphicFrame>
        <p:nvGraphicFramePr>
          <p:cNvPr id="7" name="Graphique 6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4425707"/>
              </p:ext>
            </p:extLst>
          </p:nvPr>
        </p:nvGraphicFramePr>
        <p:xfrm>
          <a:off x="164353" y="1706551"/>
          <a:ext cx="8861425" cy="4951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0644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Répartition des candidats -</a:t>
            </a:r>
          </a:p>
          <a:p>
            <a:pPr algn="ctr"/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(année précédente entre parenthèses)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362537"/>
              </p:ext>
            </p:extLst>
          </p:nvPr>
        </p:nvGraphicFramePr>
        <p:xfrm>
          <a:off x="2" y="2204864"/>
          <a:ext cx="9143997" cy="4653135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670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1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97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Type de candidat</a:t>
                      </a:r>
                      <a:endParaRPr lang="fr-FR" sz="2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Sexe</a:t>
                      </a:r>
                      <a:endParaRPr lang="fr-FR" sz="2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Effectif</a:t>
                      </a:r>
                      <a:endParaRPr lang="fr-FR" sz="2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Pourcentage</a:t>
                      </a:r>
                      <a:endParaRPr lang="fr-FR" sz="2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Contrôle adapté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M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0 (1)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0 (0,03)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Contrôle adapté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F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2 (1)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0,08 (0,04)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Inaptes totaux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M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97 (95)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2,81 (2,89)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Inaptes partiels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M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106 (100)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3,07 (3,04)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Inaptes partiels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F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195 (164)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7,37 (6,1)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Inaptes totaux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F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218 (212)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8,24 (7,89)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Protocole standard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F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2230 (2310)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84,31 (85,97)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Protocole standard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M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3250 (3094)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94,12 (94,04)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181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4144000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-37392" y="2492896"/>
            <a:ext cx="914589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ETABLISSEMENTS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" y="4039835"/>
            <a:ext cx="9145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30772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69112"/>
            <a:ext cx="8861425" cy="1143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Écarts des moyennes entre les EPLE  </a:t>
            </a:r>
            <a:r>
              <a:rPr lang="fr-FR" u="sng" dirty="0">
                <a:solidFill>
                  <a:srgbClr val="FFFF00"/>
                </a:solidFill>
              </a:rPr>
              <a:t>Bac Pro : 18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A00-00000E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1477793"/>
          <a:ext cx="9144000" cy="5264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6154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69112"/>
            <a:ext cx="8861425" cy="1143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Évolution des moyennes entre les EPLE  </a:t>
            </a:r>
            <a:r>
              <a:rPr lang="fr-FR" u="sng" dirty="0">
                <a:solidFill>
                  <a:srgbClr val="FFFF00"/>
                </a:solidFill>
              </a:rPr>
              <a:t>Bac Pro : 18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1510146"/>
          <a:ext cx="9144000" cy="5347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6263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8188"/>
            <a:ext cx="9144000" cy="588981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69112"/>
            <a:ext cx="8861425" cy="1143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Inaptitudes </a:t>
            </a:r>
            <a:r>
              <a:rPr lang="fr-FR" u="sng" dirty="0">
                <a:solidFill>
                  <a:srgbClr val="FFFF00"/>
                </a:solidFill>
              </a:rPr>
              <a:t>Bac Pro : 18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296018" y="4747197"/>
            <a:ext cx="8540377" cy="215444"/>
            <a:chOff x="282759" y="3936747"/>
            <a:chExt cx="8540377" cy="215444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378383" y="4125169"/>
              <a:ext cx="8444753" cy="0"/>
            </a:xfrm>
            <a:prstGeom prst="line">
              <a:avLst/>
            </a:prstGeom>
            <a:ln w="349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282759" y="3936747"/>
              <a:ext cx="1253566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92D050"/>
                  </a:solidFill>
                </a:rPr>
                <a:t>1 DI MA : 3,82%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263710" y="5343418"/>
            <a:ext cx="8599021" cy="215444"/>
            <a:chOff x="196848" y="4301245"/>
            <a:chExt cx="8599021" cy="215444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351116" y="4509056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196848" y="4301245"/>
              <a:ext cx="1425388" cy="215444"/>
            </a:xfrm>
            <a:prstGeom prst="rect">
              <a:avLst/>
            </a:prstGeom>
            <a:blipFill dpi="0" rotWithShape="1">
              <a:blip r:embed="rId4">
                <a:alphaModFix amt="0"/>
              </a:blip>
              <a:srcRect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6"/>
                  </a:solidFill>
                </a:rPr>
                <a:t>2 DI MA : 1,12%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359333" y="4449087"/>
            <a:ext cx="8444753" cy="215444"/>
            <a:chOff x="359334" y="3748325"/>
            <a:chExt cx="8444753" cy="215444"/>
          </a:xfrm>
        </p:grpSpPr>
        <p:cxnSp>
          <p:nvCxnSpPr>
            <p:cNvPr id="20" name="Connecteur droit 19"/>
            <p:cNvCxnSpPr/>
            <p:nvPr/>
          </p:nvCxnSpPr>
          <p:spPr>
            <a:xfrm>
              <a:off x="359334" y="3943458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378383" y="3748325"/>
              <a:ext cx="106231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FF0000"/>
                  </a:solidFill>
                </a:rPr>
                <a:t>3 DI MA : 5,17%</a:t>
              </a: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511547" y="2237636"/>
            <a:ext cx="8514231" cy="216119"/>
            <a:chOff x="359334" y="2776815"/>
            <a:chExt cx="8514231" cy="216119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359334" y="2992934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7448177" y="2776815"/>
              <a:ext cx="142538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5"/>
                  </a:solidFill>
                </a:rPr>
                <a:t>Standard : 89,9%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901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4144000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-37392" y="2492896"/>
            <a:ext cx="914589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ETABLISSEMENTS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" y="4039835"/>
            <a:ext cx="9145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41376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69112"/>
            <a:ext cx="8861425" cy="1143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Écarts des moyennes entre les EPLE  </a:t>
            </a:r>
            <a:r>
              <a:rPr lang="fr-FR" u="sng" dirty="0">
                <a:solidFill>
                  <a:srgbClr val="FFFF00"/>
                </a:solidFill>
              </a:rPr>
              <a:t>Bac Pro : 28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A00-000010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1443734"/>
          <a:ext cx="9144000" cy="5253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8402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69112"/>
            <a:ext cx="8861425" cy="1143000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Évolution </a:t>
            </a:r>
            <a:r>
              <a:rPr lang="fr-FR" dirty="0">
                <a:solidFill>
                  <a:srgbClr val="FFFFFF"/>
                </a:solidFill>
              </a:rPr>
              <a:t>des moyennes entre les EPLE  </a:t>
            </a:r>
            <a:r>
              <a:rPr lang="fr-FR" u="sng" dirty="0">
                <a:solidFill>
                  <a:srgbClr val="FFFF00"/>
                </a:solidFill>
              </a:rPr>
              <a:t>Bac Pro : 28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1371600"/>
          <a:ext cx="9144000" cy="548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2233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8188"/>
            <a:ext cx="9144000" cy="588981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69112"/>
            <a:ext cx="8861425" cy="1143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Inaptitudes </a:t>
            </a:r>
            <a:r>
              <a:rPr lang="fr-FR" u="sng" dirty="0">
                <a:solidFill>
                  <a:srgbClr val="FFFF00"/>
                </a:solidFill>
              </a:rPr>
              <a:t>Bac Pro : 28.1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263710" y="4806365"/>
            <a:ext cx="8540377" cy="215444"/>
            <a:chOff x="282759" y="3936747"/>
            <a:chExt cx="8540377" cy="215444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378383" y="4125169"/>
              <a:ext cx="8444753" cy="0"/>
            </a:xfrm>
            <a:prstGeom prst="line">
              <a:avLst/>
            </a:prstGeom>
            <a:ln w="349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282759" y="3936747"/>
              <a:ext cx="1253566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92D050"/>
                  </a:solidFill>
                </a:rPr>
                <a:t>1 DI MA : 3,82%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257361" y="5308638"/>
            <a:ext cx="8599021" cy="215444"/>
            <a:chOff x="196848" y="4301245"/>
            <a:chExt cx="8599021" cy="215444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351116" y="4509056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196848" y="4301245"/>
              <a:ext cx="1425388" cy="215444"/>
            </a:xfrm>
            <a:prstGeom prst="rect">
              <a:avLst/>
            </a:prstGeom>
            <a:blipFill dpi="0" rotWithShape="1">
              <a:blip r:embed="rId4">
                <a:alphaModFix amt="0"/>
              </a:blip>
              <a:srcRect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6"/>
                  </a:solidFill>
                </a:rPr>
                <a:t>2 DI MA : 1,12%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359333" y="4464652"/>
            <a:ext cx="8444753" cy="215444"/>
            <a:chOff x="359334" y="3748325"/>
            <a:chExt cx="8444753" cy="215444"/>
          </a:xfrm>
        </p:grpSpPr>
        <p:cxnSp>
          <p:nvCxnSpPr>
            <p:cNvPr id="20" name="Connecteur droit 19"/>
            <p:cNvCxnSpPr/>
            <p:nvPr/>
          </p:nvCxnSpPr>
          <p:spPr>
            <a:xfrm>
              <a:off x="359334" y="3943458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378383" y="3748325"/>
              <a:ext cx="106231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FF0000"/>
                  </a:solidFill>
                </a:rPr>
                <a:t>3 DI MA : 5,17%</a:t>
              </a: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342151" y="2233483"/>
            <a:ext cx="8514231" cy="216119"/>
            <a:chOff x="359334" y="2776815"/>
            <a:chExt cx="8514231" cy="216119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359334" y="2992934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7448177" y="2776815"/>
              <a:ext cx="142538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5"/>
                  </a:solidFill>
                </a:rPr>
                <a:t>Standard : 89,9%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863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6118"/>
            <a:ext cx="9144000" cy="58718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69112"/>
            <a:ext cx="8861425" cy="1143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Inaptitudes </a:t>
            </a:r>
            <a:r>
              <a:rPr lang="fr-FR" u="sng" dirty="0">
                <a:solidFill>
                  <a:srgbClr val="FFFF00"/>
                </a:solidFill>
              </a:rPr>
              <a:t>Bac Pro : 28.2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263710" y="4779343"/>
            <a:ext cx="8540377" cy="215444"/>
            <a:chOff x="282759" y="3936747"/>
            <a:chExt cx="8540377" cy="215444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378383" y="4125169"/>
              <a:ext cx="8444753" cy="0"/>
            </a:xfrm>
            <a:prstGeom prst="line">
              <a:avLst/>
            </a:prstGeom>
            <a:ln w="349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282759" y="3936747"/>
              <a:ext cx="1253566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92D050"/>
                  </a:solidFill>
                </a:rPr>
                <a:t>1 DI MA : 3,82%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205066" y="5362437"/>
            <a:ext cx="8599021" cy="215444"/>
            <a:chOff x="196848" y="4301245"/>
            <a:chExt cx="8599021" cy="215444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351116" y="4509056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196848" y="4301245"/>
              <a:ext cx="1425388" cy="215444"/>
            </a:xfrm>
            <a:prstGeom prst="rect">
              <a:avLst/>
            </a:prstGeom>
            <a:blipFill dpi="0" rotWithShape="1">
              <a:blip r:embed="rId4">
                <a:alphaModFix amt="0"/>
              </a:blip>
              <a:srcRect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6"/>
                  </a:solidFill>
                </a:rPr>
                <a:t>2 DI MA : 1,12%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359333" y="4464652"/>
            <a:ext cx="8444753" cy="215444"/>
            <a:chOff x="359334" y="3748325"/>
            <a:chExt cx="8444753" cy="215444"/>
          </a:xfrm>
        </p:grpSpPr>
        <p:cxnSp>
          <p:nvCxnSpPr>
            <p:cNvPr id="20" name="Connecteur droit 19"/>
            <p:cNvCxnSpPr/>
            <p:nvPr/>
          </p:nvCxnSpPr>
          <p:spPr>
            <a:xfrm>
              <a:off x="359334" y="3943458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378383" y="3748325"/>
              <a:ext cx="106231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FF0000"/>
                  </a:solidFill>
                </a:rPr>
                <a:t>3 DI MA : 5,17%</a:t>
              </a: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378383" y="3595730"/>
            <a:ext cx="8514231" cy="216119"/>
            <a:chOff x="359334" y="2776815"/>
            <a:chExt cx="8514231" cy="216119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359334" y="2992934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7448177" y="2776815"/>
              <a:ext cx="142538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5"/>
                  </a:solidFill>
                </a:rPr>
                <a:t>Standard : 89,9%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589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4144000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-37392" y="2492896"/>
            <a:ext cx="914589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ETABLISSEMENTS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" y="4039835"/>
            <a:ext cx="9145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74932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Inaptes Totaux -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00000000-0008-0000-0C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5849039"/>
              </p:ext>
            </p:extLst>
          </p:nvPr>
        </p:nvGraphicFramePr>
        <p:xfrm>
          <a:off x="0" y="1899012"/>
          <a:ext cx="9143999" cy="4958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8463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69112"/>
            <a:ext cx="8861425" cy="1143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Écarts des moyennes entre les EPLE  </a:t>
            </a:r>
            <a:r>
              <a:rPr lang="fr-FR" u="sng" dirty="0">
                <a:solidFill>
                  <a:srgbClr val="FFFF00"/>
                </a:solidFill>
              </a:rPr>
              <a:t>Bac Pro : 36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000000-0008-0000-0A00-000012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" y="1378495"/>
          <a:ext cx="9144000" cy="5138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5171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69112"/>
            <a:ext cx="8861425" cy="1143000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Évolution </a:t>
            </a:r>
            <a:r>
              <a:rPr lang="fr-FR" dirty="0">
                <a:solidFill>
                  <a:srgbClr val="FFFFFF"/>
                </a:solidFill>
              </a:rPr>
              <a:t>des moyennes entre les EPLE  </a:t>
            </a:r>
            <a:r>
              <a:rPr lang="fr-FR" u="sng" dirty="0">
                <a:solidFill>
                  <a:srgbClr val="FFFF00"/>
                </a:solidFill>
              </a:rPr>
              <a:t>Bac Pro : 36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1371600"/>
          <a:ext cx="9144000" cy="548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4641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4046"/>
            <a:ext cx="9144000" cy="585395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69112"/>
            <a:ext cx="8861425" cy="1143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Inaptitudes </a:t>
            </a:r>
            <a:r>
              <a:rPr lang="fr-FR" u="sng" dirty="0">
                <a:solidFill>
                  <a:srgbClr val="FFFF00"/>
                </a:solidFill>
              </a:rPr>
              <a:t>Bac Pro : 36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311520" y="4759232"/>
            <a:ext cx="8540377" cy="215444"/>
            <a:chOff x="282759" y="3936747"/>
            <a:chExt cx="8540377" cy="215444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378383" y="4125169"/>
              <a:ext cx="8444753" cy="0"/>
            </a:xfrm>
            <a:prstGeom prst="line">
              <a:avLst/>
            </a:prstGeom>
            <a:ln w="349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282759" y="3936747"/>
              <a:ext cx="1253566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92D050"/>
                  </a:solidFill>
                </a:rPr>
                <a:t>1 DI MA : 3,82%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236247" y="5342054"/>
            <a:ext cx="8599021" cy="215444"/>
            <a:chOff x="196848" y="4301245"/>
            <a:chExt cx="8599021" cy="215444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351116" y="4509056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196848" y="4301245"/>
              <a:ext cx="1425388" cy="215444"/>
            </a:xfrm>
            <a:prstGeom prst="rect">
              <a:avLst/>
            </a:prstGeom>
            <a:blipFill dpi="0" rotWithShape="1">
              <a:blip r:embed="rId4">
                <a:alphaModFix amt="0"/>
              </a:blip>
              <a:srcRect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6"/>
                  </a:solidFill>
                </a:rPr>
                <a:t>2 DI MA : 1,12%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372688" y="4454311"/>
            <a:ext cx="8444753" cy="215444"/>
            <a:chOff x="359334" y="3748325"/>
            <a:chExt cx="8444753" cy="215444"/>
          </a:xfrm>
        </p:grpSpPr>
        <p:cxnSp>
          <p:nvCxnSpPr>
            <p:cNvPr id="20" name="Connecteur droit 19"/>
            <p:cNvCxnSpPr/>
            <p:nvPr/>
          </p:nvCxnSpPr>
          <p:spPr>
            <a:xfrm>
              <a:off x="359334" y="3943458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378383" y="3748325"/>
              <a:ext cx="106231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FF0000"/>
                  </a:solidFill>
                </a:rPr>
                <a:t>3 DI MA : 5,17%</a:t>
              </a: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378383" y="3130397"/>
            <a:ext cx="8514231" cy="216119"/>
            <a:chOff x="359334" y="2776815"/>
            <a:chExt cx="8514231" cy="216119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359334" y="2992934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7448177" y="2776815"/>
              <a:ext cx="142538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5"/>
                  </a:solidFill>
                </a:rPr>
                <a:t>Standard : 89,9%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748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4144000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-37392" y="2492896"/>
            <a:ext cx="914589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ETABLISSEMENTS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" y="4039835"/>
            <a:ext cx="9145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339947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69112"/>
            <a:ext cx="8861425" cy="1143000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Écarts </a:t>
            </a:r>
            <a:r>
              <a:rPr lang="fr-FR" dirty="0">
                <a:solidFill>
                  <a:srgbClr val="FFFFFF"/>
                </a:solidFill>
              </a:rPr>
              <a:t>des moyennes entre les EPLE  </a:t>
            </a:r>
            <a:r>
              <a:rPr lang="fr-FR" u="sng" dirty="0">
                <a:solidFill>
                  <a:srgbClr val="FFFF00"/>
                </a:solidFill>
              </a:rPr>
              <a:t>Bac Pro : 37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00000000-0008-0000-0A00-000014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" y="1534381"/>
          <a:ext cx="9144000" cy="5149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7700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69112"/>
            <a:ext cx="8861425" cy="1143000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Évolution </a:t>
            </a:r>
            <a:r>
              <a:rPr lang="fr-FR" dirty="0">
                <a:solidFill>
                  <a:srgbClr val="FFFFFF"/>
                </a:solidFill>
              </a:rPr>
              <a:t>des moyennes entre les EPLE  </a:t>
            </a:r>
            <a:r>
              <a:rPr lang="fr-FR" u="sng" dirty="0">
                <a:solidFill>
                  <a:srgbClr val="FFFF00"/>
                </a:solidFill>
              </a:rPr>
              <a:t>Bac Pro : 37 (1)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1496292"/>
          <a:ext cx="9144000" cy="5361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7274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69112"/>
            <a:ext cx="8861425" cy="1143000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Évolution </a:t>
            </a:r>
            <a:r>
              <a:rPr lang="fr-FR" dirty="0">
                <a:solidFill>
                  <a:srgbClr val="FFFFFF"/>
                </a:solidFill>
              </a:rPr>
              <a:t>des moyennes entre les EPLE  </a:t>
            </a:r>
            <a:r>
              <a:rPr lang="fr-FR" u="sng" dirty="0">
                <a:solidFill>
                  <a:srgbClr val="FFFF00"/>
                </a:solidFill>
              </a:rPr>
              <a:t>Bac Pro : 37 (2)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1510146"/>
          <a:ext cx="9144000" cy="5347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3023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7834"/>
            <a:ext cx="9144000" cy="580016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69112"/>
            <a:ext cx="8861425" cy="1143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Inaptitudes </a:t>
            </a:r>
            <a:r>
              <a:rPr lang="fr-FR" u="sng" dirty="0">
                <a:solidFill>
                  <a:srgbClr val="FFFF00"/>
                </a:solidFill>
              </a:rPr>
              <a:t>Bac Pro : 37.1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263710" y="4812525"/>
            <a:ext cx="8540377" cy="215444"/>
            <a:chOff x="282759" y="3936747"/>
            <a:chExt cx="8540377" cy="215444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378383" y="4125169"/>
              <a:ext cx="8444753" cy="0"/>
            </a:xfrm>
            <a:prstGeom prst="line">
              <a:avLst/>
            </a:prstGeom>
            <a:ln w="349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282759" y="3936747"/>
              <a:ext cx="1253566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92D050"/>
                  </a:solidFill>
                </a:rPr>
                <a:t>1 DI MA : 3,82%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224115" y="5351019"/>
            <a:ext cx="8599021" cy="215444"/>
            <a:chOff x="196848" y="4301245"/>
            <a:chExt cx="8599021" cy="215444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351116" y="4509056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196848" y="4301245"/>
              <a:ext cx="1425388" cy="215444"/>
            </a:xfrm>
            <a:prstGeom prst="rect">
              <a:avLst/>
            </a:prstGeom>
            <a:blipFill dpi="0" rotWithShape="1">
              <a:blip r:embed="rId4">
                <a:alphaModFix amt="0"/>
              </a:blip>
              <a:srcRect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6"/>
                  </a:solidFill>
                </a:rPr>
                <a:t>2 DI MA : 1,12%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359333" y="4464652"/>
            <a:ext cx="8444753" cy="215444"/>
            <a:chOff x="359334" y="3748325"/>
            <a:chExt cx="8444753" cy="215444"/>
          </a:xfrm>
        </p:grpSpPr>
        <p:cxnSp>
          <p:nvCxnSpPr>
            <p:cNvPr id="20" name="Connecteur droit 19"/>
            <p:cNvCxnSpPr/>
            <p:nvPr/>
          </p:nvCxnSpPr>
          <p:spPr>
            <a:xfrm>
              <a:off x="359334" y="3943458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378383" y="3748325"/>
              <a:ext cx="106231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FF0000"/>
                  </a:solidFill>
                </a:rPr>
                <a:t>3 DI MA : 5,17%</a:t>
              </a: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378383" y="2201285"/>
            <a:ext cx="8514231" cy="216119"/>
            <a:chOff x="359334" y="2776815"/>
            <a:chExt cx="8514231" cy="216119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359334" y="2992934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7448177" y="2776815"/>
              <a:ext cx="142538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5"/>
                  </a:solidFill>
                </a:rPr>
                <a:t>Standard : 89,9%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791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9906"/>
            <a:ext cx="9144000" cy="581809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69112"/>
            <a:ext cx="8861425" cy="1143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Inaptitudes </a:t>
            </a:r>
            <a:r>
              <a:rPr lang="fr-FR" u="sng" dirty="0">
                <a:solidFill>
                  <a:srgbClr val="FFFF00"/>
                </a:solidFill>
              </a:rPr>
              <a:t>Bac Pro : 37.2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263710" y="4779343"/>
            <a:ext cx="8540377" cy="215444"/>
            <a:chOff x="282759" y="3936747"/>
            <a:chExt cx="8540377" cy="215444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378383" y="4125169"/>
              <a:ext cx="8444753" cy="0"/>
            </a:xfrm>
            <a:prstGeom prst="line">
              <a:avLst/>
            </a:prstGeom>
            <a:ln w="349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282759" y="3936747"/>
              <a:ext cx="1253566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92D050"/>
                  </a:solidFill>
                </a:rPr>
                <a:t>1 DI MA : 3,82%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224115" y="5340849"/>
            <a:ext cx="8599021" cy="215444"/>
            <a:chOff x="196848" y="4301245"/>
            <a:chExt cx="8599021" cy="215444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351116" y="4509056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196848" y="4301245"/>
              <a:ext cx="1425388" cy="215444"/>
            </a:xfrm>
            <a:prstGeom prst="rect">
              <a:avLst/>
            </a:prstGeom>
            <a:blipFill dpi="0" rotWithShape="1">
              <a:blip r:embed="rId4">
                <a:alphaModFix amt="0"/>
              </a:blip>
              <a:srcRect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6"/>
                  </a:solidFill>
                </a:rPr>
                <a:t>2 DI MA : 1,12%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372688" y="4441328"/>
            <a:ext cx="8444753" cy="215444"/>
            <a:chOff x="359334" y="3748325"/>
            <a:chExt cx="8444753" cy="215444"/>
          </a:xfrm>
        </p:grpSpPr>
        <p:cxnSp>
          <p:nvCxnSpPr>
            <p:cNvPr id="20" name="Connecteur droit 19"/>
            <p:cNvCxnSpPr/>
            <p:nvPr/>
          </p:nvCxnSpPr>
          <p:spPr>
            <a:xfrm>
              <a:off x="359334" y="3943458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378383" y="3748325"/>
              <a:ext cx="106231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FF0000"/>
                  </a:solidFill>
                </a:rPr>
                <a:t>3 DI MA : 5,17%</a:t>
              </a: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409412" y="2300718"/>
            <a:ext cx="8514231" cy="216119"/>
            <a:chOff x="359334" y="2776815"/>
            <a:chExt cx="8514231" cy="216119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359334" y="2992934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7448177" y="2776815"/>
              <a:ext cx="142538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5"/>
                  </a:solidFill>
                </a:rPr>
                <a:t>Standard : 89,9%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509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5082"/>
            <a:ext cx="9144000" cy="586291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69112"/>
            <a:ext cx="8861425" cy="1143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Inaptitudes </a:t>
            </a:r>
            <a:r>
              <a:rPr lang="fr-FR" u="sng" dirty="0">
                <a:solidFill>
                  <a:srgbClr val="FFFF00"/>
                </a:solidFill>
              </a:rPr>
              <a:t>Bac Pro : 37.3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263710" y="4789498"/>
            <a:ext cx="8540377" cy="215444"/>
            <a:chOff x="282759" y="3936747"/>
            <a:chExt cx="8540377" cy="215444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378383" y="4125169"/>
              <a:ext cx="8444753" cy="0"/>
            </a:xfrm>
            <a:prstGeom prst="line">
              <a:avLst/>
            </a:prstGeom>
            <a:ln w="349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282759" y="3936747"/>
              <a:ext cx="1253566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92D050"/>
                  </a:solidFill>
                </a:rPr>
                <a:t>1 DI MA : 3,82%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224115" y="5329789"/>
            <a:ext cx="8599021" cy="215444"/>
            <a:chOff x="196848" y="4301245"/>
            <a:chExt cx="8599021" cy="215444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351116" y="4509056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196848" y="4301245"/>
              <a:ext cx="1425388" cy="215444"/>
            </a:xfrm>
            <a:prstGeom prst="rect">
              <a:avLst/>
            </a:prstGeom>
            <a:blipFill dpi="0" rotWithShape="1">
              <a:blip r:embed="rId4">
                <a:alphaModFix amt="0"/>
              </a:blip>
              <a:srcRect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6"/>
                  </a:solidFill>
                </a:rPr>
                <a:t>2 DI MA : 1,12%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359333" y="4464652"/>
            <a:ext cx="8444753" cy="215444"/>
            <a:chOff x="359334" y="3748325"/>
            <a:chExt cx="8444753" cy="215444"/>
          </a:xfrm>
        </p:grpSpPr>
        <p:cxnSp>
          <p:nvCxnSpPr>
            <p:cNvPr id="20" name="Connecteur droit 19"/>
            <p:cNvCxnSpPr/>
            <p:nvPr/>
          </p:nvCxnSpPr>
          <p:spPr>
            <a:xfrm>
              <a:off x="359334" y="3943458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378383" y="3748325"/>
              <a:ext cx="106231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FF0000"/>
                  </a:solidFill>
                </a:rPr>
                <a:t>3 DI MA : 5,17%</a:t>
              </a: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378383" y="2258552"/>
            <a:ext cx="8514231" cy="216119"/>
            <a:chOff x="359334" y="2776815"/>
            <a:chExt cx="8514231" cy="216119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359334" y="2992934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7448177" y="2776815"/>
              <a:ext cx="142538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5"/>
                  </a:solidFill>
                </a:rPr>
                <a:t>Standard : 89,9%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90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Inaptes Partiels -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C00-00000E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5335749"/>
              </p:ext>
            </p:extLst>
          </p:nvPr>
        </p:nvGraphicFramePr>
        <p:xfrm>
          <a:off x="-1" y="1700809"/>
          <a:ext cx="9143999" cy="515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14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4144000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-37392" y="2492896"/>
            <a:ext cx="914589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ETABLISSEMENTS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" y="4039835"/>
            <a:ext cx="9145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71476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69112"/>
            <a:ext cx="8861425" cy="1143000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Écarts </a:t>
            </a:r>
            <a:r>
              <a:rPr lang="fr-FR" dirty="0">
                <a:solidFill>
                  <a:srgbClr val="FFFFFF"/>
                </a:solidFill>
              </a:rPr>
              <a:t>des moyennes entre les EPLE  </a:t>
            </a:r>
            <a:r>
              <a:rPr lang="fr-FR" u="sng" dirty="0">
                <a:solidFill>
                  <a:srgbClr val="FFFF00"/>
                </a:solidFill>
              </a:rPr>
              <a:t>Bac Pro : 41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00000000-0008-0000-0A00-000016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" y="1442890"/>
          <a:ext cx="9144000" cy="5215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3303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69112"/>
            <a:ext cx="8861425" cy="1143000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Évolution </a:t>
            </a:r>
            <a:r>
              <a:rPr lang="fr-FR" dirty="0">
                <a:solidFill>
                  <a:srgbClr val="FFFFFF"/>
                </a:solidFill>
              </a:rPr>
              <a:t>des moyennes entre les EPLE  </a:t>
            </a:r>
            <a:r>
              <a:rPr lang="fr-FR" u="sng" dirty="0">
                <a:solidFill>
                  <a:srgbClr val="FFFF00"/>
                </a:solidFill>
              </a:rPr>
              <a:t>Bac Pro : 41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1482436"/>
          <a:ext cx="9144000" cy="5375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486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8870"/>
            <a:ext cx="9144000" cy="580912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69112"/>
            <a:ext cx="8861425" cy="1143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Inaptitudes </a:t>
            </a:r>
            <a:r>
              <a:rPr lang="fr-FR" u="sng" dirty="0">
                <a:solidFill>
                  <a:srgbClr val="FFFF00"/>
                </a:solidFill>
              </a:rPr>
              <a:t>Bac Pro : 41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263710" y="4806365"/>
            <a:ext cx="8540377" cy="215444"/>
            <a:chOff x="282759" y="3936747"/>
            <a:chExt cx="8540377" cy="215444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378383" y="4125169"/>
              <a:ext cx="8444753" cy="0"/>
            </a:xfrm>
            <a:prstGeom prst="line">
              <a:avLst/>
            </a:prstGeom>
            <a:ln w="349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282759" y="3936747"/>
              <a:ext cx="1253566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92D050"/>
                  </a:solidFill>
                </a:rPr>
                <a:t>1 DI MA : 3,82%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230094" y="5362437"/>
            <a:ext cx="8599021" cy="215444"/>
            <a:chOff x="196848" y="4301245"/>
            <a:chExt cx="8599021" cy="215444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351116" y="4509056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196848" y="4301245"/>
              <a:ext cx="1425388" cy="215444"/>
            </a:xfrm>
            <a:prstGeom prst="rect">
              <a:avLst/>
            </a:prstGeom>
            <a:blipFill dpi="0" rotWithShape="1">
              <a:blip r:embed="rId4">
                <a:alphaModFix amt="0"/>
              </a:blip>
              <a:srcRect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6"/>
                  </a:solidFill>
                </a:rPr>
                <a:t>2 DI MA : 1,12%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372688" y="4464652"/>
            <a:ext cx="8444753" cy="215444"/>
            <a:chOff x="359334" y="3748325"/>
            <a:chExt cx="8444753" cy="215444"/>
          </a:xfrm>
        </p:grpSpPr>
        <p:cxnSp>
          <p:nvCxnSpPr>
            <p:cNvPr id="20" name="Connecteur droit 19"/>
            <p:cNvCxnSpPr/>
            <p:nvPr/>
          </p:nvCxnSpPr>
          <p:spPr>
            <a:xfrm>
              <a:off x="359334" y="3943458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378383" y="3748325"/>
              <a:ext cx="106231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FF0000"/>
                  </a:solidFill>
                </a:rPr>
                <a:t>3 DI MA : 5,17%</a:t>
              </a: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314884" y="2285573"/>
            <a:ext cx="8514231" cy="216119"/>
            <a:chOff x="359334" y="2776815"/>
            <a:chExt cx="8514231" cy="216119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359334" y="2992934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7448177" y="2776815"/>
              <a:ext cx="142538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5"/>
                  </a:solidFill>
                </a:rPr>
                <a:t>Standard : 89,9%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659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4144000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-37392" y="2492896"/>
            <a:ext cx="914589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ETABLISSEMENTS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" y="4039835"/>
            <a:ext cx="9145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18790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69112"/>
            <a:ext cx="8861425" cy="1143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Écarts des moyennes entre les EPLE  </a:t>
            </a:r>
            <a:r>
              <a:rPr lang="fr-FR" u="sng" dirty="0">
                <a:solidFill>
                  <a:srgbClr val="FFFF00"/>
                </a:solidFill>
              </a:rPr>
              <a:t>Bac Pro : 45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A00-000019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1445231"/>
          <a:ext cx="9144000" cy="5213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6597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69112"/>
            <a:ext cx="8861425" cy="1143000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Évolution </a:t>
            </a:r>
            <a:r>
              <a:rPr lang="fr-FR" dirty="0">
                <a:solidFill>
                  <a:srgbClr val="FFFFFF"/>
                </a:solidFill>
              </a:rPr>
              <a:t>des moyennes entre les EPLE  </a:t>
            </a:r>
            <a:r>
              <a:rPr lang="fr-FR" u="sng" dirty="0">
                <a:solidFill>
                  <a:srgbClr val="FFFF00"/>
                </a:solidFill>
              </a:rPr>
              <a:t>Bac Pro : 45 (1)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1468582"/>
          <a:ext cx="9144000" cy="5389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049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69112"/>
            <a:ext cx="8861425" cy="1143000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Évolution </a:t>
            </a:r>
            <a:r>
              <a:rPr lang="fr-FR" dirty="0">
                <a:solidFill>
                  <a:srgbClr val="FFFFFF"/>
                </a:solidFill>
              </a:rPr>
              <a:t>des moyennes entre les EPLE  </a:t>
            </a:r>
            <a:r>
              <a:rPr lang="fr-FR" u="sng" dirty="0">
                <a:solidFill>
                  <a:srgbClr val="FFFF00"/>
                </a:solidFill>
              </a:rPr>
              <a:t>Bac Pro : 45 (2)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1482436"/>
          <a:ext cx="9144000" cy="5375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319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8188"/>
            <a:ext cx="9171307" cy="588981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69112"/>
            <a:ext cx="8861425" cy="1143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Inaptitudes </a:t>
            </a:r>
            <a:r>
              <a:rPr lang="fr-FR" u="sng" dirty="0">
                <a:solidFill>
                  <a:srgbClr val="FFFF00"/>
                </a:solidFill>
              </a:rPr>
              <a:t>Bac Pro : 45.1</a:t>
            </a:r>
          </a:p>
        </p:txBody>
      </p:sp>
      <p:grpSp>
        <p:nvGrpSpPr>
          <p:cNvPr id="27" name="Groupe 26"/>
          <p:cNvGrpSpPr/>
          <p:nvPr/>
        </p:nvGrpSpPr>
        <p:grpSpPr>
          <a:xfrm>
            <a:off x="263710" y="4806365"/>
            <a:ext cx="8540377" cy="215444"/>
            <a:chOff x="282759" y="3936747"/>
            <a:chExt cx="8540377" cy="215444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378383" y="4125169"/>
              <a:ext cx="8444753" cy="0"/>
            </a:xfrm>
            <a:prstGeom prst="line">
              <a:avLst/>
            </a:prstGeom>
            <a:ln w="349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282759" y="3936747"/>
              <a:ext cx="1253566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92D050"/>
                  </a:solidFill>
                </a:rPr>
                <a:t>1 DI MA : 3,82%</a:t>
              </a:r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224115" y="5416360"/>
            <a:ext cx="8599021" cy="215444"/>
            <a:chOff x="196848" y="4301245"/>
            <a:chExt cx="8599021" cy="215444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351116" y="4509056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196848" y="4301245"/>
              <a:ext cx="1425388" cy="215444"/>
            </a:xfrm>
            <a:prstGeom prst="rect">
              <a:avLst/>
            </a:prstGeom>
            <a:blipFill dpi="0" rotWithShape="1">
              <a:blip r:embed="rId4">
                <a:alphaModFix amt="0"/>
              </a:blip>
              <a:srcRect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6"/>
                  </a:solidFill>
                </a:rPr>
                <a:t>2 DI MA : 1,12%</a:t>
              </a:r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359333" y="4464652"/>
            <a:ext cx="8444753" cy="215444"/>
            <a:chOff x="359334" y="3748325"/>
            <a:chExt cx="8444753" cy="215444"/>
          </a:xfrm>
        </p:grpSpPr>
        <p:cxnSp>
          <p:nvCxnSpPr>
            <p:cNvPr id="20" name="Connecteur droit 19"/>
            <p:cNvCxnSpPr/>
            <p:nvPr/>
          </p:nvCxnSpPr>
          <p:spPr>
            <a:xfrm>
              <a:off x="359334" y="3943458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378383" y="3748325"/>
              <a:ext cx="106231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FF0000"/>
                  </a:solidFill>
                </a:rPr>
                <a:t>3 DI MA : 5,17%</a:t>
              </a: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359334" y="2868866"/>
            <a:ext cx="8514231" cy="216119"/>
            <a:chOff x="359334" y="2776815"/>
            <a:chExt cx="8514231" cy="216119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359334" y="2992934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7448177" y="2776815"/>
              <a:ext cx="142538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5"/>
                  </a:solidFill>
                </a:rPr>
                <a:t>Standard : 89,9%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361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9224"/>
            <a:ext cx="9144000" cy="589877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69112"/>
            <a:ext cx="8861425" cy="1143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Inaptitudes </a:t>
            </a:r>
            <a:r>
              <a:rPr lang="fr-FR" u="sng" dirty="0">
                <a:solidFill>
                  <a:srgbClr val="FFFF00"/>
                </a:solidFill>
              </a:rPr>
              <a:t>Bac Pro : 45.2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351115" y="4751948"/>
            <a:ext cx="8540377" cy="215444"/>
            <a:chOff x="282759" y="3936747"/>
            <a:chExt cx="8540377" cy="215444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378383" y="4125169"/>
              <a:ext cx="8444753" cy="0"/>
            </a:xfrm>
            <a:prstGeom prst="line">
              <a:avLst/>
            </a:prstGeom>
            <a:ln w="349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282759" y="3936747"/>
              <a:ext cx="1253566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92D050"/>
                  </a:solidFill>
                </a:rPr>
                <a:t>1 DI MA : 3,82%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236247" y="5344140"/>
            <a:ext cx="8599021" cy="215444"/>
            <a:chOff x="196848" y="4301245"/>
            <a:chExt cx="8599021" cy="215444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351116" y="4509056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196848" y="4301245"/>
              <a:ext cx="1425388" cy="215444"/>
            </a:xfrm>
            <a:prstGeom prst="rect">
              <a:avLst/>
            </a:prstGeom>
            <a:blipFill dpi="0" rotWithShape="1">
              <a:blip r:embed="rId4">
                <a:alphaModFix amt="0"/>
              </a:blip>
              <a:srcRect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6"/>
                  </a:solidFill>
                </a:rPr>
                <a:t>2 DI MA : 1,12%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417977" y="4434808"/>
            <a:ext cx="8444753" cy="215444"/>
            <a:chOff x="359334" y="3748325"/>
            <a:chExt cx="8444753" cy="215444"/>
          </a:xfrm>
        </p:grpSpPr>
        <p:cxnSp>
          <p:nvCxnSpPr>
            <p:cNvPr id="20" name="Connecteur droit 19"/>
            <p:cNvCxnSpPr/>
            <p:nvPr/>
          </p:nvCxnSpPr>
          <p:spPr>
            <a:xfrm>
              <a:off x="359334" y="3943458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378383" y="3748325"/>
              <a:ext cx="106231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FF0000"/>
                  </a:solidFill>
                </a:rPr>
                <a:t>3 DI MA : 5,17%</a:t>
              </a: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417978" y="1547113"/>
            <a:ext cx="8514231" cy="216119"/>
            <a:chOff x="359334" y="2776815"/>
            <a:chExt cx="8514231" cy="216119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359334" y="2992934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7448177" y="2776815"/>
              <a:ext cx="142538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5"/>
                  </a:solidFill>
                </a:rPr>
                <a:t>Standard : 89,9%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6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8466"/>
            <a:ext cx="9143999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2017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Epreuves Adaptées -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C00-000010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5604491"/>
              </p:ext>
            </p:extLst>
          </p:nvPr>
        </p:nvGraphicFramePr>
        <p:xfrm>
          <a:off x="0" y="1700809"/>
          <a:ext cx="9143999" cy="515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9216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8188"/>
            <a:ext cx="9144000" cy="588981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353" y="69112"/>
            <a:ext cx="8861425" cy="1143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Inaptitudes </a:t>
            </a:r>
            <a:r>
              <a:rPr lang="fr-FR" u="sng" dirty="0">
                <a:solidFill>
                  <a:srgbClr val="FFFF00"/>
                </a:solidFill>
              </a:rPr>
              <a:t>Bac Pro : 45.3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282759" y="4807811"/>
            <a:ext cx="8540377" cy="215444"/>
            <a:chOff x="282759" y="3936747"/>
            <a:chExt cx="8540377" cy="215444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378383" y="4125169"/>
              <a:ext cx="8444753" cy="0"/>
            </a:xfrm>
            <a:prstGeom prst="line">
              <a:avLst/>
            </a:prstGeom>
            <a:ln w="349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282759" y="3936747"/>
              <a:ext cx="1253566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92D050"/>
                  </a:solidFill>
                </a:rPr>
                <a:t>1 DI MA : 3,82%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224115" y="5329789"/>
            <a:ext cx="8599021" cy="215444"/>
            <a:chOff x="196848" y="4301245"/>
            <a:chExt cx="8599021" cy="215444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351116" y="4509056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196848" y="4301245"/>
              <a:ext cx="1425388" cy="215444"/>
            </a:xfrm>
            <a:prstGeom prst="rect">
              <a:avLst/>
            </a:prstGeom>
            <a:blipFill dpi="0" rotWithShape="1">
              <a:blip r:embed="rId4">
                <a:alphaModFix amt="0"/>
              </a:blip>
              <a:srcRect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6"/>
                  </a:solidFill>
                </a:rPr>
                <a:t>2 DI MA : 1,12%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359333" y="4464652"/>
            <a:ext cx="8444753" cy="215444"/>
            <a:chOff x="359334" y="3748325"/>
            <a:chExt cx="8444753" cy="215444"/>
          </a:xfrm>
        </p:grpSpPr>
        <p:cxnSp>
          <p:nvCxnSpPr>
            <p:cNvPr id="20" name="Connecteur droit 19"/>
            <p:cNvCxnSpPr/>
            <p:nvPr/>
          </p:nvCxnSpPr>
          <p:spPr>
            <a:xfrm>
              <a:off x="359334" y="3943458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378383" y="3748325"/>
              <a:ext cx="106231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FF0000"/>
                  </a:solidFill>
                </a:rPr>
                <a:t>3 DI MA : 5,17%</a:t>
              </a: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511547" y="1547113"/>
            <a:ext cx="8514231" cy="216119"/>
            <a:chOff x="359334" y="2776815"/>
            <a:chExt cx="8514231" cy="216119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359334" y="2992934"/>
              <a:ext cx="8444753" cy="0"/>
            </a:xfrm>
            <a:prstGeom prst="line">
              <a:avLst/>
            </a:prstGeom>
            <a:solidFill>
              <a:schemeClr val="accent6">
                <a:lumMod val="75000"/>
              </a:schemeClr>
            </a:solidFill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7448177" y="2776815"/>
              <a:ext cx="1425388" cy="215444"/>
            </a:xfrm>
            <a:prstGeom prst="rect">
              <a:avLst/>
            </a:prstGeom>
            <a:blipFill>
              <a:blip r:embed="rId4">
                <a:alphaModFix amt="0"/>
              </a:blip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accent5"/>
                  </a:solidFill>
                </a:rPr>
                <a:t>Standard : 89,9%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307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Rouge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2459</TotalTime>
  <Words>1585</Words>
  <Application>Microsoft Office PowerPoint</Application>
  <PresentationFormat>Affichage à l'écran (4:3)</PresentationFormat>
  <Paragraphs>426</Paragraphs>
  <Slides>90</Slides>
  <Notes>25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90</vt:i4>
      </vt:variant>
    </vt:vector>
  </HeadingPairs>
  <TitlesOfParts>
    <vt:vector size="99" baseType="lpstr">
      <vt:lpstr>Arial</vt:lpstr>
      <vt:lpstr>Bookman Old Style</vt:lpstr>
      <vt:lpstr>Calibri</vt:lpstr>
      <vt:lpstr>Cambria</vt:lpstr>
      <vt:lpstr>Microsoft Himalaya</vt:lpstr>
      <vt:lpstr>Rockwell</vt:lpstr>
      <vt:lpstr>Times New Roman</vt:lpstr>
      <vt:lpstr>Wingdings</vt:lpstr>
      <vt:lpstr>Damask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Écarts des moyennes entre les EPLE  Bac Pro : 18</vt:lpstr>
      <vt:lpstr>Évolution des moyennes entre les EPLE  Bac Pro : 18</vt:lpstr>
      <vt:lpstr>Inaptitudes Bac Pro : 18</vt:lpstr>
      <vt:lpstr>Présentation PowerPoint</vt:lpstr>
      <vt:lpstr>Écarts des moyennes entre les EPLE  Bac Pro : 28</vt:lpstr>
      <vt:lpstr>Évolution des moyennes entre les EPLE  Bac Pro : 28</vt:lpstr>
      <vt:lpstr>Inaptitudes Bac Pro : 28.1</vt:lpstr>
      <vt:lpstr>Inaptitudes Bac Pro : 28.2</vt:lpstr>
      <vt:lpstr>Présentation PowerPoint</vt:lpstr>
      <vt:lpstr>Écarts des moyennes entre les EPLE  Bac Pro : 36</vt:lpstr>
      <vt:lpstr>Évolution des moyennes entre les EPLE  Bac Pro : 36</vt:lpstr>
      <vt:lpstr>Inaptitudes Bac Pro : 36</vt:lpstr>
      <vt:lpstr>Présentation PowerPoint</vt:lpstr>
      <vt:lpstr>Écarts des moyennes entre les EPLE  Bac Pro : 37</vt:lpstr>
      <vt:lpstr>Évolution des moyennes entre les EPLE  Bac Pro : 37 (1)</vt:lpstr>
      <vt:lpstr>Évolution des moyennes entre les EPLE  Bac Pro : 37 (2)</vt:lpstr>
      <vt:lpstr>Inaptitudes Bac Pro : 37.1</vt:lpstr>
      <vt:lpstr>Inaptitudes Bac Pro : 37.2</vt:lpstr>
      <vt:lpstr>Inaptitudes Bac Pro : 37.3</vt:lpstr>
      <vt:lpstr>Présentation PowerPoint</vt:lpstr>
      <vt:lpstr>Écarts des moyennes entre les EPLE  Bac Pro : 41</vt:lpstr>
      <vt:lpstr>Évolution des moyennes entre les EPLE  Bac Pro : 41</vt:lpstr>
      <vt:lpstr>Inaptitudes Bac Pro : 41</vt:lpstr>
      <vt:lpstr>Présentation PowerPoint</vt:lpstr>
      <vt:lpstr>Écarts des moyennes entre les EPLE  Bac Pro : 45</vt:lpstr>
      <vt:lpstr>Évolution des moyennes entre les EPLE  Bac Pro : 45 (1)</vt:lpstr>
      <vt:lpstr>Évolution des moyennes entre les EPLE  Bac Pro : 45 (2)</vt:lpstr>
      <vt:lpstr>Inaptitudes Bac Pro : 45.1</vt:lpstr>
      <vt:lpstr>Inaptitudes Bac Pro : 45.2</vt:lpstr>
      <vt:lpstr>Inaptitudes Bac Pro : 45.3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Guillaume</dc:creator>
  <cp:lastModifiedBy>alexandre</cp:lastModifiedBy>
  <cp:revision>178</cp:revision>
  <dcterms:created xsi:type="dcterms:W3CDTF">2015-05-13T20:54:38Z</dcterms:created>
  <dcterms:modified xsi:type="dcterms:W3CDTF">2017-06-13T20:28:42Z</dcterms:modified>
</cp:coreProperties>
</file>